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6D_6640F36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70_72675BEF.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62_1274D5A8.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42"/>
  </p:notesMasterIdLst>
  <p:sldIdLst>
    <p:sldId id="256" r:id="rId5"/>
    <p:sldId id="291" r:id="rId6"/>
    <p:sldId id="271" r:id="rId7"/>
    <p:sldId id="286" r:id="rId8"/>
    <p:sldId id="296" r:id="rId9"/>
    <p:sldId id="292" r:id="rId10"/>
    <p:sldId id="367" r:id="rId11"/>
    <p:sldId id="365" r:id="rId12"/>
    <p:sldId id="364" r:id="rId13"/>
    <p:sldId id="302" r:id="rId14"/>
    <p:sldId id="304" r:id="rId15"/>
    <p:sldId id="303" r:id="rId16"/>
    <p:sldId id="305" r:id="rId17"/>
    <p:sldId id="308" r:id="rId18"/>
    <p:sldId id="289" r:id="rId19"/>
    <p:sldId id="345" r:id="rId20"/>
    <p:sldId id="368" r:id="rId21"/>
    <p:sldId id="290" r:id="rId22"/>
    <p:sldId id="297" r:id="rId23"/>
    <p:sldId id="298" r:id="rId24"/>
    <p:sldId id="299" r:id="rId25"/>
    <p:sldId id="300" r:id="rId26"/>
    <p:sldId id="354" r:id="rId27"/>
    <p:sldId id="306" r:id="rId28"/>
    <p:sldId id="327" r:id="rId29"/>
    <p:sldId id="326" r:id="rId30"/>
    <p:sldId id="323" r:id="rId31"/>
    <p:sldId id="322" r:id="rId32"/>
    <p:sldId id="328" r:id="rId33"/>
    <p:sldId id="361" r:id="rId34"/>
    <p:sldId id="320" r:id="rId35"/>
    <p:sldId id="330" r:id="rId36"/>
    <p:sldId id="356" r:id="rId37"/>
    <p:sldId id="358" r:id="rId38"/>
    <p:sldId id="362" r:id="rId39"/>
    <p:sldId id="360" r:id="rId40"/>
    <p:sldId id="36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4"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36F19C9-0929-1A3D-738D-E3D23BF8632C}" name="Michael Cusack" initials="MC" userId="S::mcusack@lds.com::f8f2248b-52a6-467d-885d-5e52856c7bf9" providerId="AD"/>
  <p188:author id="{89CE59EC-7799-668E-88C2-8C65C35D54CA}" name="Chris Brooks" initials="CB" userId="S::cbrooks@lds.com::4dd60c57-0da5-44bd-b8bd-e2138434e4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FEFF"/>
    <a:srgbClr val="FF872A"/>
    <a:srgbClr val="64D113"/>
    <a:srgbClr val="030000"/>
    <a:srgbClr val="070000"/>
    <a:srgbClr val="415833"/>
    <a:srgbClr val="2192AB"/>
    <a:srgbClr val="00FA00"/>
    <a:srgbClr val="7454DB"/>
    <a:srgbClr val="FF8A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64"/>
    <p:restoredTop sz="82579"/>
  </p:normalViewPr>
  <p:slideViewPr>
    <p:cSldViewPr snapToGrid="0">
      <p:cViewPr varScale="1">
        <p:scale>
          <a:sx n="92" d="100"/>
          <a:sy n="92" d="100"/>
        </p:scale>
        <p:origin x="654" y="108"/>
      </p:cViewPr>
      <p:guideLst>
        <p:guide orient="horz" pos="62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omments/modernComment_16D_6640F360.xml><?xml version="1.0" encoding="utf-8"?>
<p188:cmLst xmlns:a="http://schemas.openxmlformats.org/drawingml/2006/main" xmlns:r="http://schemas.openxmlformats.org/officeDocument/2006/relationships" xmlns:p188="http://schemas.microsoft.com/office/powerpoint/2018/8/main">
  <p188:cm id="{24870ACD-CD5B-4007-86D9-A53A050F71E5}" authorId="{89CE59EC-7799-668E-88C2-8C65C35D54CA}" status="resolved" created="2023-08-15T16:13:14.455" complete="100000">
    <pc:sldMkLst xmlns:pc="http://schemas.microsoft.com/office/powerpoint/2013/main/command">
      <pc:docMk/>
      <pc:sldMk cId="518362858" sldId="293"/>
    </pc:sldMkLst>
    <p188:replyLst>
      <p188:reply id="{10B39113-2652-46D8-A62C-EC5D09828389}" authorId="{89CE59EC-7799-668E-88C2-8C65C35D54CA}" created="2023-08-15T16:16:16.568">
        <p188:txBody>
          <a:bodyPr/>
          <a:lstStyle/>
          <a:p>
            <a:r>
              <a:rPr lang="en-US"/>
              <a:t>John will start here, slides 10-13 review by tomorrow 08/16</a:t>
            </a:r>
          </a:p>
        </p188:txBody>
      </p188:reply>
    </p188:replyLst>
    <p188:txBody>
      <a:bodyPr/>
      <a:lstStyle/>
      <a:p>
        <a:r>
          <a:rPr lang="en-US"/>
          <a:t>[@John Adubato] Good spot to start in the deck, FYI</a:t>
        </a:r>
      </a:p>
    </p188:txBody>
  </p188:cm>
</p188:cmLst>
</file>

<file path=ppt/comments/modernComment_162_1274D5A8.xml><?xml version="1.0" encoding="utf-8"?>
<p188:cmLst xmlns:a="http://schemas.openxmlformats.org/drawingml/2006/main" xmlns:r="http://schemas.openxmlformats.org/officeDocument/2006/relationships" xmlns:p188="http://schemas.microsoft.com/office/powerpoint/2018/8/main">
  <p188:cm id="{7B163ACD-A59B-4F99-BA1B-BDC96B67488F}" authorId="{89CE59EC-7799-668E-88C2-8C65C35D54CA}" status="resolved" created="2023-08-24T18:47:40.445">
    <pc:sldMkLst xmlns:pc="http://schemas.microsoft.com/office/powerpoint/2013/main/command">
      <pc:docMk/>
      <pc:sldMk cId="309646760" sldId="354"/>
    </pc:sldMkLst>
    <p188:txBody>
      <a:bodyPr/>
      <a:lstStyle/>
      <a:p>
        <a:r>
          <a:rPr lang="en-US"/>
          <a:t>will need to be updated, copied from previous chapter break slide</a:t>
        </a:r>
      </a:p>
    </p188:txBody>
  </p188:cm>
</p188:cmLst>
</file>

<file path=ppt/comments/modernComment_170_72675BEF.xml><?xml version="1.0" encoding="utf-8"?>
<p188:cmLst xmlns:a="http://schemas.openxmlformats.org/drawingml/2006/main" xmlns:r="http://schemas.openxmlformats.org/officeDocument/2006/relationships" xmlns:p188="http://schemas.microsoft.com/office/powerpoint/2018/8/main">
  <p188:cm id="{1A225F40-988A-4122-AE27-0B96DAB276E1}" authorId="{89CE59EC-7799-668E-88C2-8C65C35D54CA}" status="resolved" created="2023-08-24T18:44:46.317" complete="100000">
    <pc:sldMkLst xmlns:pc="http://schemas.microsoft.com/office/powerpoint/2013/main/command">
      <pc:docMk/>
      <pc:sldMk cId="3339684927" sldId="347"/>
    </pc:sldMkLst>
    <p188:txBody>
      <a:bodyPr/>
      <a:lstStyle/>
      <a:p>
        <a:r>
          <a:rPr lang="en-US"/>
          <a:t>[@Michael Cusack] here's the IT as a service slide, if we like it, John will need to recreate the graphic, so let me know</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6EE75D-B6B0-4E41-AEAC-9C0CFB76D164}" type="datetimeFigureOut">
              <a:t>12/17/2024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100D8-81D6-455F-BEFE-89456A4D673E}" type="slidenum">
              <a:t>‹#›</a:t>
            </a:fld>
            <a:endParaRPr lang="en-US"/>
          </a:p>
        </p:txBody>
      </p:sp>
    </p:spTree>
    <p:extLst>
      <p:ext uri="{BB962C8B-B14F-4D97-AF65-F5344CB8AC3E}">
        <p14:creationId xmlns:p14="http://schemas.microsoft.com/office/powerpoint/2010/main" val="3176059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995100D8-81D6-455F-BEFE-89456A4D673E}" type="slidenum">
              <a:rPr lang="en-US" smtClean="0"/>
              <a:t>1</a:t>
            </a:fld>
            <a:endParaRPr lang="en-US"/>
          </a:p>
        </p:txBody>
      </p:sp>
    </p:spTree>
    <p:extLst>
      <p:ext uri="{BB962C8B-B14F-4D97-AF65-F5344CB8AC3E}">
        <p14:creationId xmlns:p14="http://schemas.microsoft.com/office/powerpoint/2010/main" val="2928523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a:solidFill>
                  <a:srgbClr val="000000"/>
                </a:solidFill>
                <a:effectLst/>
              </a:rPr>
              <a:t>In 2019, the highly regarded Business Roundtable consisting of 181 prominent business leaders and led by Jamie Dimon, the CEO of one of the largest banks in the world, overturned a decades-old premise of shareholder capitalism by declaring that companies need to consider the interests of all their stakeholders, as well as being a good member of their communities.</a:t>
            </a:r>
            <a:r>
              <a:rPr lang="en-US">
                <a:solidFill>
                  <a:srgbClr val="000000"/>
                </a:solidFill>
              </a:rPr>
              <a:t> </a:t>
            </a:r>
            <a:endParaRPr lang="en-US"/>
          </a:p>
          <a:p>
            <a:br>
              <a:rPr lang="en-US" dirty="0">
                <a:cs typeface="+mn-lt"/>
              </a:rPr>
            </a:br>
            <a:r>
              <a:rPr lang="en-US" b="0" i="0" u="none" strike="noStrike" dirty="0">
                <a:solidFill>
                  <a:srgbClr val="000000"/>
                </a:solidFill>
                <a:effectLst/>
              </a:rPr>
              <a:t>Shortly thereafter, the WEF’s Davos Manifesto 2020, entitled ‘The Universal Purpose of a Company in the Fourth Industrial Revolution’, suggested that a company was more than an economic unit generating wealth, as it fulfills human and societal aspirations as part of the broader social system. Performance must be measured not only on the return to shareholders but also on how it achieves its environmental, social, and good governance objectives.”</a:t>
            </a:r>
            <a:r>
              <a:rPr lang="en-US" dirty="0">
                <a:solidFill>
                  <a:srgbClr val="000000"/>
                </a:solidFill>
              </a:rPr>
              <a:t> </a:t>
            </a:r>
            <a:endParaRPr lang="en-US" dirty="0"/>
          </a:p>
          <a:p>
            <a:br>
              <a:rPr lang="en-US" dirty="0">
                <a:cs typeface="+mn-lt"/>
              </a:rPr>
            </a:br>
            <a:r>
              <a:rPr lang="en-US" b="0" i="0" u="none" strike="noStrike" dirty="0">
                <a:solidFill>
                  <a:srgbClr val="000000"/>
                </a:solidFill>
                <a:effectLst/>
              </a:rPr>
              <a:t>These declarations represented a sea change from the Milton Friedman credo of business purpose espoused over a half-century earlier when he stated that “The social responsibility of business is to increase its profits.”</a:t>
            </a:r>
            <a:r>
              <a:rPr lang="en-US" dirty="0">
                <a:solidFill>
                  <a:srgbClr val="000000"/>
                </a:solidFill>
              </a:rPr>
              <a:t> </a:t>
            </a:r>
            <a:endParaRPr lang="en-US" dirty="0"/>
          </a:p>
          <a:p>
            <a:br>
              <a:rPr lang="en-US" dirty="0">
                <a:cs typeface="+mn-lt"/>
              </a:rPr>
            </a:br>
            <a:r>
              <a:rPr lang="en-US" b="0" i="0" u="none" strike="noStrike" dirty="0">
                <a:solidFill>
                  <a:srgbClr val="000000"/>
                </a:solidFill>
                <a:effectLst/>
              </a:rPr>
              <a:t>It’s difficult to understand these fundamental shifts in investment, policies, and collective action unless we appreciate how people and technology interactions have evolved and are changing the foundational economic, political, and social systems around us. For business leaders, this requires a minimum viable appreciation of specific technologies, their capabilities, and their potential. More important is to connect the dots through an understanding of the relationships between technologies and the systemic changes that they help to catalyze.</a:t>
            </a:r>
            <a:r>
              <a:rPr lang="en-US" dirty="0">
                <a:solidFill>
                  <a:srgbClr val="000000"/>
                </a:solidFill>
              </a:rPr>
              <a:t> </a:t>
            </a:r>
            <a:endParaRPr lang="en-GB" dirty="0"/>
          </a:p>
          <a:p>
            <a:endParaRPr lang="en-US" dirty="0">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3</a:t>
            </a:fld>
            <a:endParaRPr lang="en-US"/>
          </a:p>
        </p:txBody>
      </p:sp>
    </p:spTree>
    <p:extLst>
      <p:ext uri="{BB962C8B-B14F-4D97-AF65-F5344CB8AC3E}">
        <p14:creationId xmlns:p14="http://schemas.microsoft.com/office/powerpoint/2010/main" val="848346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rPr>
              <a:t>Over the past 250 years, three industrial revolutions have changed the world and transformed the way humans create value. In each, technologies, political systems, and social institutions all co-evolved, changing not just industries, but how people saw themselves, related to one another, and interacted with the natural world.  To briefly recap…</a:t>
            </a:r>
            <a:r>
              <a:rPr lang="en-GB" dirty="0">
                <a:solidFill>
                  <a:srgbClr val="000000"/>
                </a:solidFill>
              </a:rPr>
              <a:t> </a:t>
            </a:r>
            <a:endParaRPr lang="en-US" dirty="0"/>
          </a:p>
          <a:p>
            <a:br>
              <a:rPr lang="en-US" dirty="0">
                <a:cs typeface="+mn-lt"/>
              </a:rPr>
            </a:br>
            <a:r>
              <a:rPr lang="en-GB" b="0" i="0" u="none" strike="noStrike" dirty="0">
                <a:solidFill>
                  <a:srgbClr val="000000"/>
                </a:solidFill>
                <a:effectLst/>
              </a:rPr>
              <a:t>Industry 1.0 started in the mid-18th century, sparked by the mechanization of spinning and weaving. Over the subsequent 100 years, it transformed every existing industry and gave birth to many more, from machine tools to steel manufacturing, to the steam engine and railroads. New technologies created entirely new systems of value production, exchange, and distribution, and upended sectors from agriculture to manufacturing, from communications to transport. By 1850, thanks to the impact of these technologies, annual growth rates in the richest countries rose 2-3%, and per capita incomes were rising steadily.</a:t>
            </a:r>
            <a:r>
              <a:rPr lang="en-GB" dirty="0">
                <a:solidFill>
                  <a:srgbClr val="000000"/>
                </a:solidFill>
              </a:rPr>
              <a:t> </a:t>
            </a:r>
            <a:endParaRPr lang="en-US" dirty="0"/>
          </a:p>
          <a:p>
            <a:endParaRPr lang="en-GB" dirty="0">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4</a:t>
            </a:fld>
            <a:endParaRPr lang="en-US"/>
          </a:p>
        </p:txBody>
      </p:sp>
    </p:spTree>
    <p:extLst>
      <p:ext uri="{BB962C8B-B14F-4D97-AF65-F5344CB8AC3E}">
        <p14:creationId xmlns:p14="http://schemas.microsoft.com/office/powerpoint/2010/main" val="2247292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rPr>
              <a:t>The chart shown here draws on data from the UN Human Development Index to show the contribution of different technologies to growth, health, and education outcomes during the industrial revolutions.</a:t>
            </a:r>
            <a:r>
              <a:rPr lang="en-GB" dirty="0">
                <a:solidFill>
                  <a:srgbClr val="000000"/>
                </a:solidFill>
              </a:rPr>
              <a:t> </a:t>
            </a:r>
            <a:endParaRPr lang="en-US" dirty="0"/>
          </a:p>
          <a:p>
            <a:br>
              <a:rPr lang="en-US" dirty="0">
                <a:cs typeface="+mn-lt"/>
              </a:rPr>
            </a:br>
            <a:r>
              <a:rPr lang="en-GB" b="0" i="0" u="none" strike="noStrike" dirty="0">
                <a:solidFill>
                  <a:srgbClr val="000000"/>
                </a:solidFill>
                <a:effectLst/>
              </a:rPr>
              <a:t>As J. Bradford DeLong wrote in Slouching Towards Utopia: "What changed after 1870 was that the most advanced North American economies had invented invention."</a:t>
            </a:r>
            <a:r>
              <a:rPr lang="en-GB" dirty="0">
                <a:solidFill>
                  <a:srgbClr val="000000"/>
                </a:solidFill>
              </a:rPr>
              <a:t> </a:t>
            </a:r>
            <a:endParaRPr lang="en-GB" dirty="0"/>
          </a:p>
          <a:p>
            <a:br>
              <a:rPr lang="en-US" dirty="0">
                <a:cs typeface="+mn-lt"/>
              </a:rPr>
            </a:br>
            <a:r>
              <a:rPr lang="en-GB" b="0" i="0" u="none" strike="noStrike" dirty="0">
                <a:solidFill>
                  <a:srgbClr val="000000"/>
                </a:solidFill>
                <a:effectLst/>
              </a:rPr>
              <a:t>In the period between 1870 and 1930, a new wave of interrelated technologies compounded the growth and opportunity that came from the </a:t>
            </a:r>
            <a:r>
              <a:rPr lang="en-GB" dirty="0">
                <a:solidFill>
                  <a:srgbClr val="000000"/>
                </a:solidFill>
              </a:rPr>
              <a:t>First Industrial Revolution </a:t>
            </a:r>
            <a:r>
              <a:rPr lang="en-GB" b="0" i="0" u="none" strike="noStrike" dirty="0">
                <a:solidFill>
                  <a:srgbClr val="000000"/>
                </a:solidFill>
                <a:effectLst/>
              </a:rPr>
              <a:t>– the radio, telephone, television, home appliances, and electric lighting demonstrated the transformative power of electricity. The internal combustion engine enabled the auto, the airplane, and eventually their ecosystems – including manufacturing jobs and highway infrastructure. There were breakthroughs in chemistry resulting in new materials such as plastics and new processes paved the way for the “green revolution” in agricultural productivity of the 1950s and the subsequent spike in the human population. From water and sanitation to modern healthcare and international air travel, the </a:t>
            </a:r>
            <a:r>
              <a:rPr lang="en-GB" dirty="0">
                <a:solidFill>
                  <a:srgbClr val="000000"/>
                </a:solidFill>
              </a:rPr>
              <a:t>Second Industrial Revolution </a:t>
            </a:r>
            <a:r>
              <a:rPr lang="en-GB" b="0" i="0" u="none" strike="noStrike" dirty="0">
                <a:solidFill>
                  <a:srgbClr val="000000"/>
                </a:solidFill>
                <a:effectLst/>
              </a:rPr>
              <a:t>ushered in the modern world.</a:t>
            </a:r>
            <a:r>
              <a:rPr lang="en-GB" dirty="0">
                <a:solidFill>
                  <a:srgbClr val="000000"/>
                </a:solidFill>
              </a:rPr>
              <a:t> </a:t>
            </a:r>
            <a:endParaRPr lang="en-GB" dirty="0"/>
          </a:p>
          <a:p>
            <a:endParaRPr lang="en-GB" dirty="0">
              <a:solidFill>
                <a:srgbClr val="000000"/>
              </a:solidFill>
            </a:endParaRPr>
          </a:p>
          <a:p>
            <a:r>
              <a:rPr lang="en-GB" b="0" i="0" u="none" strike="noStrike" dirty="0">
                <a:solidFill>
                  <a:srgbClr val="000000"/>
                </a:solidFill>
                <a:effectLst/>
              </a:rPr>
              <a:t>Starting around 1950 and running to the beginning of the new century, revolutionary breakthroughs occurred in information theory and digital computing. The digital revolution started here and brought us general computing, software development, personal computers, and a connected world via widespread digital infrastructure and the internet. As with previous periods, the 3rd </a:t>
            </a:r>
            <a:r>
              <a:rPr lang="en-GB" dirty="0">
                <a:solidFill>
                  <a:srgbClr val="000000"/>
                </a:solidFill>
              </a:rPr>
              <a:t>Industrial Revolution </a:t>
            </a:r>
            <a:r>
              <a:rPr lang="en-GB" b="0" i="0" u="none" strike="noStrike" dirty="0">
                <a:solidFill>
                  <a:srgbClr val="000000"/>
                </a:solidFill>
                <a:effectLst/>
              </a:rPr>
              <a:t>was not due to the existence of digital technologies, but to the way in which they changed the structure of our economic and social systems. The ability to store, process and transmit information in digital form reformatted almost every industry and dramatically changed the working and social lives of billions of people.</a:t>
            </a:r>
            <a:r>
              <a:rPr lang="en-GB" dirty="0">
                <a:solidFill>
                  <a:srgbClr val="000000"/>
                </a:solidFill>
              </a:rPr>
              <a:t> </a:t>
            </a:r>
            <a:endParaRPr lang="en-GB" dirty="0">
              <a:cs typeface="Calibri"/>
            </a:endParaRPr>
          </a:p>
          <a:p>
            <a:endParaRPr lang="en-GB" dirty="0">
              <a:solidFill>
                <a:srgbClr val="000000"/>
              </a:solidFill>
            </a:endParaRPr>
          </a:p>
          <a:p>
            <a:r>
              <a:rPr lang="en-GB" b="0" i="0" u="none" strike="noStrike" dirty="0">
                <a:solidFill>
                  <a:srgbClr val="000000"/>
                </a:solidFill>
                <a:effectLst/>
              </a:rPr>
              <a:t>One revolution builds on the next and digital computing capabilities were the general-purpose technology behind the 3IR, thanks to exponential reductions in the size and cost of transistors since their invention in 1947. This provided the essential backbone for Industry 4.0, which started in the early 2000s. At its core is the fusion of powerful, emerging digital technologies and human interaction.  </a:t>
            </a:r>
            <a:r>
              <a:rPr lang="en-GB" dirty="0">
                <a:solidFill>
                  <a:srgbClr val="000000"/>
                </a:solidFill>
              </a:rPr>
              <a:t>Fourth Industrial Revolution </a:t>
            </a:r>
            <a:r>
              <a:rPr lang="en-GB" b="0" i="0" u="none" strike="noStrike" dirty="0">
                <a:solidFill>
                  <a:srgbClr val="000000"/>
                </a:solidFill>
                <a:effectLst/>
              </a:rPr>
              <a:t>technologies share these dynamics:</a:t>
            </a:r>
            <a:r>
              <a:rPr lang="en-GB" dirty="0">
                <a:solidFill>
                  <a:srgbClr val="000000"/>
                </a:solidFill>
              </a:rPr>
              <a:t> </a:t>
            </a:r>
            <a:endParaRPr lang="en-GB" dirty="0">
              <a:cs typeface="Calibri"/>
            </a:endParaRPr>
          </a:p>
          <a:p>
            <a:endParaRPr lang="en-GB" dirty="0">
              <a:solidFill>
                <a:srgbClr val="000000"/>
              </a:solidFill>
            </a:endParaRPr>
          </a:p>
          <a:p>
            <a:r>
              <a:rPr lang="en-GB" dirty="0">
                <a:solidFill>
                  <a:srgbClr val="000000"/>
                </a:solidFill>
              </a:rPr>
              <a:t>•</a:t>
            </a:r>
            <a:r>
              <a:rPr lang="en-GB" b="0" i="0" u="none" strike="noStrike" dirty="0">
                <a:solidFill>
                  <a:srgbClr val="000000"/>
                </a:solidFill>
                <a:effectLst/>
              </a:rPr>
              <a:t>They extend and transform digital systems in significant ways.</a:t>
            </a:r>
            <a:r>
              <a:rPr lang="en-GB" dirty="0">
                <a:solidFill>
                  <a:srgbClr val="000000"/>
                </a:solidFill>
              </a:rPr>
              <a:t> </a:t>
            </a:r>
            <a:endParaRPr lang="en-US" dirty="0"/>
          </a:p>
          <a:p>
            <a:r>
              <a:rPr lang="en-GB" dirty="0">
                <a:solidFill>
                  <a:srgbClr val="000000"/>
                </a:solidFill>
              </a:rPr>
              <a:t>•</a:t>
            </a:r>
            <a:r>
              <a:rPr lang="en-GB" b="0" i="0" u="none" strike="noStrike" dirty="0">
                <a:solidFill>
                  <a:srgbClr val="000000"/>
                </a:solidFill>
                <a:effectLst/>
              </a:rPr>
              <a:t>They scale exponentially, emerge physically, and embed themselves in people’s lives.</a:t>
            </a:r>
            <a:r>
              <a:rPr lang="en-GB" dirty="0">
                <a:solidFill>
                  <a:srgbClr val="000000"/>
                </a:solidFill>
              </a:rPr>
              <a:t> </a:t>
            </a:r>
            <a:endParaRPr lang="en-US" dirty="0"/>
          </a:p>
          <a:p>
            <a:r>
              <a:rPr lang="en-GB" dirty="0">
                <a:solidFill>
                  <a:srgbClr val="000000"/>
                </a:solidFill>
              </a:rPr>
              <a:t>•</a:t>
            </a:r>
            <a:r>
              <a:rPr lang="en-GB" b="0" i="0" u="none" strike="noStrike" dirty="0">
                <a:solidFill>
                  <a:srgbClr val="000000"/>
                </a:solidFill>
                <a:effectLst/>
              </a:rPr>
              <a:t>Their disruptive power is amplified by how they combine and generate new innovations.</a:t>
            </a:r>
            <a:r>
              <a:rPr lang="en-GB" dirty="0">
                <a:solidFill>
                  <a:srgbClr val="000000"/>
                </a:solidFill>
              </a:rPr>
              <a:t> </a:t>
            </a:r>
            <a:endParaRPr lang="en-US" dirty="0"/>
          </a:p>
          <a:p>
            <a:r>
              <a:rPr lang="en-GB" dirty="0">
                <a:solidFill>
                  <a:srgbClr val="000000"/>
                </a:solidFill>
              </a:rPr>
              <a:t>•</a:t>
            </a:r>
            <a:r>
              <a:rPr lang="en-GB" b="0" i="0" u="none" strike="noStrike" dirty="0">
                <a:solidFill>
                  <a:srgbClr val="000000"/>
                </a:solidFill>
                <a:effectLst/>
              </a:rPr>
              <a:t>And, they create similar benefits and challenges.</a:t>
            </a:r>
            <a:r>
              <a:rPr lang="en-GB" dirty="0">
                <a:solidFill>
                  <a:srgbClr val="000000"/>
                </a:solidFill>
              </a:rPr>
              <a:t> </a:t>
            </a:r>
            <a:endParaRPr lang="en-GB" dirty="0"/>
          </a:p>
          <a:p>
            <a:r>
              <a:rPr lang="en-GB" dirty="0">
                <a:solidFill>
                  <a:srgbClr val="000000"/>
                </a:solidFill>
              </a:rPr>
              <a:t> </a:t>
            </a:r>
            <a:endParaRPr lang="en-US" dirty="0"/>
          </a:p>
          <a:p>
            <a:r>
              <a:rPr lang="en-GB" b="0" i="0" u="none" strike="noStrike" dirty="0">
                <a:solidFill>
                  <a:srgbClr val="000000"/>
                </a:solidFill>
                <a:effectLst/>
              </a:rPr>
              <a:t>These combinatorial technologies upend existing ways of sensing, calculating, organizing, acting, and delivering. They represent entirely new ways of creating value for organizations and citizens. And they will, over time, transform all the systems we take for granted today.</a:t>
            </a:r>
            <a:r>
              <a:rPr lang="en-GB" dirty="0">
                <a:solidFill>
                  <a:srgbClr val="000000"/>
                </a:solidFill>
              </a:rPr>
              <a:t> </a:t>
            </a:r>
            <a:endParaRPr lang="en-US" dirty="0"/>
          </a:p>
          <a:p>
            <a:endParaRPr lang="en-GB" dirty="0">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5</a:t>
            </a:fld>
            <a:endParaRPr lang="en-US"/>
          </a:p>
        </p:txBody>
      </p:sp>
    </p:spTree>
    <p:extLst>
      <p:ext uri="{BB962C8B-B14F-4D97-AF65-F5344CB8AC3E}">
        <p14:creationId xmlns:p14="http://schemas.microsoft.com/office/powerpoint/2010/main" val="2853331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a:solidFill>
                  <a:srgbClr val="000000"/>
                </a:solidFill>
                <a:effectLst/>
              </a:rPr>
              <a:t>First, we must ensure that the benefits of human development are equitably realized.</a:t>
            </a:r>
            <a:r>
              <a:rPr lang="en-GB">
                <a:solidFill>
                  <a:srgbClr val="000000"/>
                </a:solidFill>
              </a:rPr>
              <a:t> </a:t>
            </a:r>
            <a:endParaRPr lang="en-US"/>
          </a:p>
          <a:p>
            <a:br>
              <a:rPr lang="en-US" dirty="0">
                <a:cs typeface="+mn-lt"/>
              </a:rPr>
            </a:br>
            <a:r>
              <a:rPr lang="en-GB" b="0" i="0" u="none" strike="noStrike" dirty="0">
                <a:solidFill>
                  <a:srgbClr val="000000"/>
                </a:solidFill>
                <a:effectLst/>
              </a:rPr>
              <a:t>Less than ten years ago, we began to see a swing towards corporate social responsibility - coupled with Environmental, Social, and Governance ideals.</a:t>
            </a:r>
            <a:r>
              <a:rPr lang="en-GB" dirty="0">
                <a:solidFill>
                  <a:srgbClr val="000000"/>
                </a:solidFill>
              </a:rPr>
              <a:t> </a:t>
            </a:r>
            <a:endParaRPr lang="en-GB"/>
          </a:p>
          <a:p>
            <a:br>
              <a:rPr lang="en-US" dirty="0">
                <a:cs typeface="+mn-lt"/>
              </a:rPr>
            </a:br>
            <a:r>
              <a:rPr lang="en-GB" b="0" i="0" u="none" strike="noStrike" dirty="0">
                <a:solidFill>
                  <a:srgbClr val="000000"/>
                </a:solidFill>
                <a:effectLst/>
              </a:rPr>
              <a:t>For example, when it was recognized that climate change could put millions of lives at risk, as well as trillions of dollars of economic activity and physical capital. The 2015 UN Sendai Framework for Disaster Risk Reduction outlined a holistic plan to create more resilient nations and societies, including using digital technology to assist in the restoration of infrastructure and the revitalization of livelihood and industry in the event of a catastrophic event.</a:t>
            </a:r>
            <a:r>
              <a:rPr lang="en-GB" dirty="0">
                <a:solidFill>
                  <a:srgbClr val="000000"/>
                </a:solidFill>
              </a:rPr>
              <a:t> </a:t>
            </a:r>
            <a:endParaRPr lang="en-GB"/>
          </a:p>
          <a:p>
            <a:br>
              <a:rPr lang="en-US" dirty="0">
                <a:cs typeface="+mn-lt"/>
              </a:rPr>
            </a:br>
            <a:r>
              <a:rPr lang="en-GB" b="0" i="0" u="none" strike="noStrike" dirty="0">
                <a:solidFill>
                  <a:srgbClr val="000000"/>
                </a:solidFill>
                <a:effectLst/>
              </a:rPr>
              <a:t>When the Business Roundtable CEOs signed their declaration in 2019, they made it clear that companies could not prosper in the long run or adequately reward their shareholders without investing in the stakeholders that make success possible.</a:t>
            </a:r>
            <a:r>
              <a:rPr lang="en-GB" dirty="0">
                <a:solidFill>
                  <a:srgbClr val="000000"/>
                </a:solidFill>
              </a:rPr>
              <a:t> </a:t>
            </a:r>
            <a:endParaRPr lang="en-GB"/>
          </a:p>
          <a:p>
            <a:endParaRPr lang="en-GB" dirty="0">
              <a:solidFill>
                <a:srgbClr val="000000"/>
              </a:solidFill>
            </a:endParaRPr>
          </a:p>
          <a:p>
            <a:r>
              <a:rPr lang="en-GB" b="0" i="0" u="none" strike="noStrike" dirty="0">
                <a:solidFill>
                  <a:srgbClr val="000000"/>
                </a:solidFill>
                <a:effectLst/>
              </a:rPr>
              <a:t>Ensuring the benefits of human development are equitably realized is perhaps best illustrated by the UN Human Development Index, which focuses on three major global benchmarks of human existence – knowledge, a decent standard of living, and a long and healthy life. Our challenge is to make this fourth industrial revolution work in a way that</a:t>
            </a:r>
            <a:r>
              <a:rPr lang="en-GB" dirty="0">
                <a:solidFill>
                  <a:srgbClr val="000000"/>
                </a:solidFill>
              </a:rPr>
              <a:t> </a:t>
            </a:r>
            <a:r>
              <a:rPr lang="en-GB" b="0" i="0" u="none" strike="noStrike" dirty="0" err="1">
                <a:solidFill>
                  <a:srgbClr val="000000"/>
                </a:solidFill>
                <a:effectLst/>
              </a:rPr>
              <a:t>fulfills</a:t>
            </a:r>
            <a:r>
              <a:rPr lang="en-GB" dirty="0">
                <a:solidFill>
                  <a:srgbClr val="000000"/>
                </a:solidFill>
              </a:rPr>
              <a:t> </a:t>
            </a:r>
            <a:r>
              <a:rPr lang="en-GB" b="0" i="0" u="none" strike="noStrike" dirty="0">
                <a:solidFill>
                  <a:srgbClr val="000000"/>
                </a:solidFill>
                <a:effectLst/>
              </a:rPr>
              <a:t>these goals for all of humanity.</a:t>
            </a:r>
            <a:endParaRPr lang="en-GB">
              <a:cs typeface="Calibri"/>
            </a:endParaRPr>
          </a:p>
        </p:txBody>
      </p:sp>
      <p:sp>
        <p:nvSpPr>
          <p:cNvPr id="4" name="Slide Number Placeholder 3"/>
          <p:cNvSpPr>
            <a:spLocks noGrp="1"/>
          </p:cNvSpPr>
          <p:nvPr>
            <p:ph type="sldNum" sz="quarter" idx="5"/>
          </p:nvPr>
        </p:nvSpPr>
        <p:spPr/>
        <p:txBody>
          <a:bodyPr/>
          <a:lstStyle/>
          <a:p>
            <a:fld id="{995100D8-81D6-455F-BEFE-89456A4D673E}" type="slidenum">
              <a:t>6</a:t>
            </a:fld>
            <a:endParaRPr lang="en-US"/>
          </a:p>
        </p:txBody>
      </p:sp>
    </p:spTree>
    <p:extLst>
      <p:ext uri="{BB962C8B-B14F-4D97-AF65-F5344CB8AC3E}">
        <p14:creationId xmlns:p14="http://schemas.microsoft.com/office/powerpoint/2010/main" val="3775875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rPr>
              <a:t>Our second challenge is to manage the externalities of 4IR risks and unintended consequences</a:t>
            </a:r>
            <a:r>
              <a:rPr lang="en-GB" dirty="0">
                <a:solidFill>
                  <a:srgbClr val="000000"/>
                </a:solidFill>
              </a:rPr>
              <a:t> resulting from both foreseen and unforeseen economic, geopolitical, environmental, social and technological events</a:t>
            </a:r>
            <a:r>
              <a:rPr lang="en-GB" b="0" i="0" u="none" strike="noStrike" dirty="0">
                <a:solidFill>
                  <a:srgbClr val="000000"/>
                </a:solidFill>
                <a:effectLst/>
              </a:rPr>
              <a:t>.</a:t>
            </a:r>
            <a:r>
              <a:rPr lang="en-GB" dirty="0">
                <a:solidFill>
                  <a:srgbClr val="000000"/>
                </a:solidFill>
              </a:rPr>
              <a:t> </a:t>
            </a:r>
            <a:endParaRPr lang="en-US" dirty="0"/>
          </a:p>
          <a:p>
            <a:br>
              <a:rPr lang="en-US" dirty="0">
                <a:cs typeface="+mn-lt"/>
              </a:rPr>
            </a:br>
            <a:r>
              <a:rPr lang="en-GB" b="0" i="0" u="none" strike="noStrike" dirty="0">
                <a:solidFill>
                  <a:srgbClr val="000000"/>
                </a:solidFill>
                <a:effectLst/>
              </a:rPr>
              <a:t>In his 2018 book Shaping the Future of the Fourth Industrial Revolution, WEF Chairman Klaus Schwab writes that “</a:t>
            </a:r>
            <a:r>
              <a:rPr lang="en-GB" b="0" i="1" u="none" strike="noStrike" dirty="0">
                <a:solidFill>
                  <a:srgbClr val="000000"/>
                </a:solidFill>
                <a:effectLst/>
              </a:rPr>
              <a:t>The challenge we face is to come up with new forms of social and employment contracts that suit the changing workforce and the evolving nature of work</a:t>
            </a:r>
            <a:r>
              <a:rPr lang="en-GB" b="0" i="0" u="none" strike="noStrike" dirty="0">
                <a:solidFill>
                  <a:srgbClr val="000000"/>
                </a:solidFill>
                <a:effectLst/>
              </a:rPr>
              <a:t>.”  He goes on to write that “</a:t>
            </a:r>
            <a:r>
              <a:rPr lang="en-GB" b="0" i="1" u="none" strike="noStrike" dirty="0">
                <a:solidFill>
                  <a:srgbClr val="000000"/>
                </a:solidFill>
                <a:effectLst/>
              </a:rPr>
              <a:t>The fourth industrial revolution might lead to a dehumanizing dystopia,” while on the other hand, we could use it “to lift humanity into a new collective and moral consciousness based on a shared sense of destiny</a:t>
            </a:r>
            <a:r>
              <a:rPr lang="en-GB" b="0" i="0" u="none" strike="noStrike" dirty="0">
                <a:solidFill>
                  <a:srgbClr val="000000"/>
                </a:solidFill>
                <a:effectLst/>
              </a:rPr>
              <a:t>.”</a:t>
            </a:r>
            <a:r>
              <a:rPr lang="en-GB" dirty="0">
                <a:solidFill>
                  <a:srgbClr val="000000"/>
                </a:solidFill>
              </a:rPr>
              <a:t> </a:t>
            </a:r>
            <a:endParaRPr lang="en-GB" dirty="0"/>
          </a:p>
          <a:p>
            <a:br>
              <a:rPr lang="en-US" dirty="0">
                <a:cs typeface="+mn-lt"/>
              </a:rPr>
            </a:br>
            <a:r>
              <a:rPr lang="en-GB" dirty="0">
                <a:solidFill>
                  <a:srgbClr val="000000"/>
                </a:solidFill>
              </a:rPr>
              <a:t>For example, the </a:t>
            </a:r>
            <a:r>
              <a:rPr lang="en-GB" b="0" i="0" u="none" strike="noStrike" dirty="0">
                <a:solidFill>
                  <a:srgbClr val="000000"/>
                </a:solidFill>
                <a:effectLst/>
              </a:rPr>
              <a:t>Business Roundtable CEOs were concerned that we’ll be never seriously unhappy about the long-term effects of emerging technology, given that private actors will always outperform public ones – what the intellectual</a:t>
            </a:r>
            <a:r>
              <a:rPr lang="en-GB" dirty="0">
                <a:solidFill>
                  <a:srgbClr val="000000"/>
                </a:solidFill>
              </a:rPr>
              <a:t> </a:t>
            </a:r>
            <a:r>
              <a:rPr lang="en-GB" b="0" i="0" u="none" strike="noStrike" dirty="0">
                <a:solidFill>
                  <a:srgbClr val="000000"/>
                </a:solidFill>
                <a:effectLst/>
              </a:rPr>
              <a:t>Evgeny</a:t>
            </a:r>
            <a:r>
              <a:rPr lang="en-GB" dirty="0">
                <a:solidFill>
                  <a:srgbClr val="000000"/>
                </a:solidFill>
              </a:rPr>
              <a:t> </a:t>
            </a:r>
            <a:r>
              <a:rPr lang="en-GB" b="0" i="0" u="none" strike="noStrike" dirty="0">
                <a:solidFill>
                  <a:srgbClr val="000000"/>
                </a:solidFill>
                <a:effectLst/>
              </a:rPr>
              <a:t>Morozov would call the market bias - and that adapting to reality beats transforming it – otherwise known as the adaptation bias, and that efficiency will always trump social concerns. This is what Morozov calls the efficiency bias.</a:t>
            </a:r>
            <a:r>
              <a:rPr lang="en-GB" dirty="0">
                <a:solidFill>
                  <a:srgbClr val="000000"/>
                </a:solidFill>
              </a:rPr>
              <a:t> </a:t>
            </a:r>
            <a:endParaRPr lang="en-GB" dirty="0"/>
          </a:p>
          <a:p>
            <a:br>
              <a:rPr lang="en-US" dirty="0">
                <a:cs typeface="+mn-lt"/>
              </a:rPr>
            </a:br>
            <a:r>
              <a:rPr lang="en-GB" b="0" i="0" u="none" strike="noStrike" dirty="0">
                <a:solidFill>
                  <a:srgbClr val="000000"/>
                </a:solidFill>
                <a:effectLst/>
              </a:rPr>
              <a:t>Technology as a solution, or what we might call the technological fix, is the idea that all problems can find solutions in better and new technologies.</a:t>
            </a:r>
            <a:r>
              <a:rPr lang="en-GB" dirty="0">
                <a:solidFill>
                  <a:srgbClr val="000000"/>
                </a:solidFill>
              </a:rPr>
              <a:t> This is</a:t>
            </a:r>
            <a:r>
              <a:rPr lang="en-GB" b="0" i="0" u="none" strike="noStrike" dirty="0">
                <a:solidFill>
                  <a:srgbClr val="000000"/>
                </a:solidFill>
                <a:effectLst/>
              </a:rPr>
              <a:t> now used as a dismissive phrase to describe cheap, quick fixes by using inappropriate technologies</a:t>
            </a:r>
            <a:r>
              <a:rPr lang="en-GB" dirty="0">
                <a:solidFill>
                  <a:srgbClr val="000000"/>
                </a:solidFill>
              </a:rPr>
              <a:t> – </a:t>
            </a:r>
            <a:r>
              <a:rPr lang="en-GB" b="0" i="0" u="none" strike="noStrike" dirty="0">
                <a:solidFill>
                  <a:srgbClr val="000000"/>
                </a:solidFill>
                <a:effectLst/>
              </a:rPr>
              <a:t>fixes </a:t>
            </a:r>
            <a:r>
              <a:rPr lang="en-GB" dirty="0">
                <a:solidFill>
                  <a:srgbClr val="000000"/>
                </a:solidFill>
              </a:rPr>
              <a:t>that </a:t>
            </a:r>
            <a:r>
              <a:rPr lang="en-GB" b="0" i="0" u="none" strike="noStrike" dirty="0">
                <a:solidFill>
                  <a:srgbClr val="000000"/>
                </a:solidFill>
                <a:effectLst/>
              </a:rPr>
              <a:t>often create more problems than they solve or give people a sense that they have solved the problem.</a:t>
            </a:r>
            <a:r>
              <a:rPr lang="en-GB" dirty="0">
                <a:solidFill>
                  <a:srgbClr val="000000"/>
                </a:solidFill>
              </a:rPr>
              <a:t> </a:t>
            </a:r>
            <a:endParaRPr lang="en-GB" dirty="0"/>
          </a:p>
          <a:p>
            <a:br>
              <a:rPr lang="en-US" dirty="0">
                <a:cs typeface="+mn-lt"/>
              </a:rPr>
            </a:br>
            <a:r>
              <a:rPr lang="en-GB" b="0" i="0" u="none" strike="noStrike" dirty="0">
                <a:solidFill>
                  <a:srgbClr val="000000"/>
                </a:solidFill>
                <a:effectLst/>
              </a:rPr>
              <a:t>All of this implies that at least some of the changing circumstances </a:t>
            </a:r>
            <a:r>
              <a:rPr lang="en-GB" dirty="0">
                <a:solidFill>
                  <a:srgbClr val="000000"/>
                </a:solidFill>
              </a:rPr>
              <a:t>the World Economic Forum </a:t>
            </a:r>
            <a:r>
              <a:rPr lang="en-GB" b="0" i="0" u="none" strike="noStrike" dirty="0">
                <a:solidFill>
                  <a:srgbClr val="000000"/>
                </a:solidFill>
                <a:effectLst/>
              </a:rPr>
              <a:t>foresees are the results of decisions taken by legislators, regulators, and others in power. One question </a:t>
            </a:r>
            <a:r>
              <a:rPr lang="en-GB" dirty="0">
                <a:solidFill>
                  <a:srgbClr val="000000"/>
                </a:solidFill>
              </a:rPr>
              <a:t>for all of us to consider </a:t>
            </a:r>
            <a:r>
              <a:rPr lang="en-GB" b="0" i="0" u="none" strike="noStrike" dirty="0">
                <a:solidFill>
                  <a:srgbClr val="000000"/>
                </a:solidFill>
                <a:effectLst/>
              </a:rPr>
              <a:t>is whether we should, as ordinary citizens</a:t>
            </a:r>
            <a:r>
              <a:rPr lang="en-GB" dirty="0">
                <a:solidFill>
                  <a:srgbClr val="000000"/>
                </a:solidFill>
              </a:rPr>
              <a:t>,</a:t>
            </a:r>
            <a:r>
              <a:rPr lang="en-GB" b="0" i="0" u="none" strike="noStrike" dirty="0">
                <a:solidFill>
                  <a:srgbClr val="000000"/>
                </a:solidFill>
                <a:effectLst/>
              </a:rPr>
              <a:t> engage in and, if necessary, challenge such decisions, rather than simply adapt to whatever the ‘powers that be’ decide the world should be like?</a:t>
            </a:r>
            <a:r>
              <a:rPr lang="en-GB" dirty="0">
                <a:solidFill>
                  <a:srgbClr val="000000"/>
                </a:solidFill>
              </a:rPr>
              <a:t> </a:t>
            </a:r>
            <a:endParaRPr lang="en-GB" dirty="0"/>
          </a:p>
        </p:txBody>
      </p:sp>
      <p:sp>
        <p:nvSpPr>
          <p:cNvPr id="4" name="Slide Number Placeholder 3"/>
          <p:cNvSpPr>
            <a:spLocks noGrp="1"/>
          </p:cNvSpPr>
          <p:nvPr>
            <p:ph type="sldNum" sz="quarter" idx="5"/>
          </p:nvPr>
        </p:nvSpPr>
        <p:spPr/>
        <p:txBody>
          <a:bodyPr/>
          <a:lstStyle/>
          <a:p>
            <a:fld id="{995100D8-81D6-455F-BEFE-89456A4D673E}" type="slidenum">
              <a:t>7</a:t>
            </a:fld>
            <a:endParaRPr lang="en-US"/>
          </a:p>
        </p:txBody>
      </p:sp>
    </p:spTree>
    <p:extLst>
      <p:ext uri="{BB962C8B-B14F-4D97-AF65-F5344CB8AC3E}">
        <p14:creationId xmlns:p14="http://schemas.microsoft.com/office/powerpoint/2010/main" val="582808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The </a:t>
            </a:r>
            <a:r>
              <a:rPr lang="en-US" b="0" i="0" u="none" strike="noStrike" dirty="0">
                <a:solidFill>
                  <a:srgbClr val="000000"/>
                </a:solidFill>
                <a:effectLst/>
              </a:rPr>
              <a:t>third challenge is to </a:t>
            </a:r>
            <a:r>
              <a:rPr lang="en-US" b="1" i="0" u="none" strike="noStrike" dirty="0">
                <a:solidFill>
                  <a:srgbClr val="000000"/>
                </a:solidFill>
                <a:effectLst/>
              </a:rPr>
              <a:t>ensure the 4IR is human-led and human-centered - ensuring positive human values are incorporated into the technologies changing the world.</a:t>
            </a:r>
            <a:endParaRPr lang="en-US" b="1" dirty="0"/>
          </a:p>
          <a:p>
            <a:endParaRPr lang="en-US" b="1" dirty="0">
              <a:solidFill>
                <a:srgbClr val="000000"/>
              </a:solidFill>
            </a:endParaRPr>
          </a:p>
          <a:p>
            <a:r>
              <a:rPr lang="en-US">
                <a:solidFill>
                  <a:srgbClr val="000000"/>
                </a:solidFill>
              </a:rPr>
              <a:t>Business leaders have a pivotal role to play in developing the mindsets, behaviors, and organizational knowledge that drive human ingenuity, while also cultivating the skills that are needed as the digital workplace evolves. </a:t>
            </a:r>
            <a:endParaRPr lang="en-US"/>
          </a:p>
          <a:p>
            <a:endParaRPr lang="en-US" dirty="0">
              <a:solidFill>
                <a:srgbClr val="000000"/>
              </a:solidFill>
            </a:endParaRPr>
          </a:p>
          <a:p>
            <a:r>
              <a:rPr lang="en-US" dirty="0">
                <a:solidFill>
                  <a:srgbClr val="000000"/>
                </a:solidFill>
              </a:rPr>
              <a:t>Companies have long been encouraged to build purpose into what they do. But usually it’s talked about as an add-on—a way to create shared value, improve employee morale and commitment, give back to the community, and help the environment.</a:t>
            </a:r>
            <a:endParaRPr lang="en-US" dirty="0">
              <a:cs typeface="Calibri"/>
            </a:endParaRPr>
          </a:p>
          <a:p>
            <a:endParaRPr lang="en-US" dirty="0">
              <a:solidFill>
                <a:srgbClr val="000000"/>
              </a:solidFill>
            </a:endParaRPr>
          </a:p>
          <a:p>
            <a:r>
              <a:rPr lang="en-US" dirty="0">
                <a:solidFill>
                  <a:srgbClr val="000000"/>
                </a:solidFill>
              </a:rPr>
              <a:t>So why do companies’ growth strategies rely on building purpose-driven organizations? At its heart, the Fourth Industrial Revolution is about empowering people, rather than the rise of machines. Purpose helps to </a:t>
            </a:r>
            <a:r>
              <a:rPr lang="en-US" i="1" dirty="0">
                <a:solidFill>
                  <a:srgbClr val="000000"/>
                </a:solidFill>
              </a:rPr>
              <a:t>redefine the playing field,</a:t>
            </a:r>
            <a:r>
              <a:rPr lang="en-US" dirty="0">
                <a:solidFill>
                  <a:srgbClr val="000000"/>
                </a:solidFill>
              </a:rPr>
              <a:t> and allows leaders to </a:t>
            </a:r>
            <a:r>
              <a:rPr lang="en-US" i="1" dirty="0">
                <a:solidFill>
                  <a:srgbClr val="000000"/>
                </a:solidFill>
              </a:rPr>
              <a:t>reshape the company’s value proposition.</a:t>
            </a:r>
            <a:r>
              <a:rPr lang="en-US" dirty="0">
                <a:solidFill>
                  <a:srgbClr val="000000"/>
                </a:solidFill>
              </a:rPr>
              <a:t> </a:t>
            </a:r>
            <a:endParaRPr lang="en-US" dirty="0">
              <a:cs typeface="Calibri"/>
            </a:endParaRPr>
          </a:p>
          <a:p>
            <a:endParaRPr lang="en-US" dirty="0">
              <a:solidFill>
                <a:srgbClr val="000000"/>
              </a:solidFill>
            </a:endParaRPr>
          </a:p>
          <a:p>
            <a:r>
              <a:rPr lang="en-US" b="0" i="0" u="none" strike="noStrike">
                <a:solidFill>
                  <a:srgbClr val="000000"/>
                </a:solidFill>
                <a:effectLst/>
              </a:rPr>
              <a:t>The future </a:t>
            </a:r>
            <a:r>
              <a:rPr lang="en-US">
                <a:solidFill>
                  <a:srgbClr val="000000"/>
                </a:solidFill>
              </a:rPr>
              <a:t>of work </a:t>
            </a:r>
            <a:r>
              <a:rPr lang="en-US" b="0" i="0" u="none" strike="noStrike">
                <a:solidFill>
                  <a:srgbClr val="000000"/>
                </a:solidFill>
                <a:effectLst/>
              </a:rPr>
              <a:t>will require a multitude of new human-centric skills, including not just the ability to collaborate virtually in cross-cultural settings, but also to demonstrate both adaptive and computational thinking, as well as assets like social intelligence, a design mindset, sense-making and advanced cognition.</a:t>
            </a:r>
            <a:r>
              <a:rPr lang="en-US">
                <a:solidFill>
                  <a:srgbClr val="000000"/>
                </a:solidFill>
              </a:rPr>
              <a:t> </a:t>
            </a:r>
            <a:endParaRPr lang="en-US">
              <a:cs typeface="Calibri"/>
            </a:endParaRPr>
          </a:p>
          <a:p>
            <a:endParaRPr lang="en-US" dirty="0">
              <a:solidFill>
                <a:srgbClr val="000000"/>
              </a:solidFill>
            </a:endParaRPr>
          </a:p>
          <a:p>
            <a:r>
              <a:rPr lang="en-US" dirty="0">
                <a:solidFill>
                  <a:srgbClr val="000000"/>
                </a:solidFill>
              </a:rPr>
              <a:t>What we </a:t>
            </a:r>
            <a:r>
              <a:rPr lang="en-US" b="0" i="0" u="none" strike="noStrike" dirty="0">
                <a:solidFill>
                  <a:srgbClr val="000000"/>
                </a:solidFill>
                <a:effectLst/>
              </a:rPr>
              <a:t>are </a:t>
            </a:r>
            <a:r>
              <a:rPr lang="en-US" dirty="0">
                <a:solidFill>
                  <a:srgbClr val="000000"/>
                </a:solidFill>
              </a:rPr>
              <a:t>really talking about here is the ability to deal with things like ambiguity – or feeling confident despite not knowing what lies ahead </a:t>
            </a:r>
            <a:r>
              <a:rPr lang="en-US" b="0" i="0" u="none" strike="noStrike" dirty="0">
                <a:solidFill>
                  <a:srgbClr val="000000"/>
                </a:solidFill>
                <a:effectLst/>
              </a:rPr>
              <a:t>as the </a:t>
            </a:r>
            <a:r>
              <a:rPr lang="en-US" dirty="0">
                <a:solidFill>
                  <a:srgbClr val="000000"/>
                </a:solidFill>
              </a:rPr>
              <a:t>second wave of the 4IR unfolds</a:t>
            </a:r>
            <a:r>
              <a:rPr lang="en-US" b="0" i="0" u="none" strike="noStrike" dirty="0">
                <a:solidFill>
                  <a:srgbClr val="000000"/>
                </a:solidFill>
                <a:effectLst/>
              </a:rPr>
              <a:t>. </a:t>
            </a:r>
            <a:r>
              <a:rPr lang="en-US" dirty="0">
                <a:solidFill>
                  <a:srgbClr val="000000"/>
                </a:solidFill>
              </a:rPr>
              <a:t>Workers will need the ability </a:t>
            </a:r>
            <a:r>
              <a:rPr lang="en-US" b="0" i="0" u="none" strike="noStrike" dirty="0">
                <a:solidFill>
                  <a:srgbClr val="000000"/>
                </a:solidFill>
                <a:effectLst/>
              </a:rPr>
              <a:t>and </a:t>
            </a:r>
            <a:r>
              <a:rPr lang="en-US" dirty="0">
                <a:solidFill>
                  <a:srgbClr val="000000"/>
                </a:solidFill>
              </a:rPr>
              <a:t>the passion to learn constantly, to be open to diverse opinions </a:t>
            </a:r>
            <a:r>
              <a:rPr lang="en-US" b="0" i="0" u="none" strike="noStrike" dirty="0">
                <a:solidFill>
                  <a:srgbClr val="000000"/>
                </a:solidFill>
                <a:effectLst/>
              </a:rPr>
              <a:t>and </a:t>
            </a:r>
            <a:r>
              <a:rPr lang="en-US" dirty="0">
                <a:solidFill>
                  <a:srgbClr val="000000"/>
                </a:solidFill>
              </a:rPr>
              <a:t>be willing to compromise, to be able to deliver new value to a fast-moving </a:t>
            </a:r>
            <a:r>
              <a:rPr lang="en-US" b="0" i="0" u="none" strike="noStrike" dirty="0">
                <a:solidFill>
                  <a:srgbClr val="000000"/>
                </a:solidFill>
                <a:effectLst/>
              </a:rPr>
              <a:t>job </a:t>
            </a:r>
            <a:r>
              <a:rPr lang="en-US" dirty="0">
                <a:solidFill>
                  <a:srgbClr val="000000"/>
                </a:solidFill>
              </a:rPr>
              <a:t>marketplace, </a:t>
            </a:r>
            <a:r>
              <a:rPr lang="en-US" b="0" i="0" u="none" strike="noStrike" dirty="0">
                <a:solidFill>
                  <a:srgbClr val="000000"/>
                </a:solidFill>
                <a:effectLst/>
              </a:rPr>
              <a:t>to </a:t>
            </a:r>
            <a:r>
              <a:rPr lang="en-US" dirty="0">
                <a:solidFill>
                  <a:srgbClr val="000000"/>
                </a:solidFill>
              </a:rPr>
              <a:t>be resilient, optimistic and creative</a:t>
            </a:r>
            <a:r>
              <a:rPr lang="en-US" b="0" i="0" u="none" strike="noStrike" dirty="0">
                <a:solidFill>
                  <a:srgbClr val="000000"/>
                </a:solidFill>
                <a:effectLst/>
              </a:rPr>
              <a:t>.</a:t>
            </a:r>
            <a:r>
              <a:rPr lang="en-US" dirty="0">
                <a:solidFill>
                  <a:srgbClr val="000000"/>
                </a:solidFill>
              </a:rPr>
              <a:t> </a:t>
            </a:r>
            <a:endParaRPr lang="en-US" dirty="0">
              <a:cs typeface="Calibri"/>
            </a:endParaRPr>
          </a:p>
          <a:p>
            <a:endParaRPr lang="en-US" dirty="0">
              <a:solidFill>
                <a:srgbClr val="000000"/>
              </a:solidFill>
            </a:endParaRPr>
          </a:p>
          <a:p>
            <a:r>
              <a:rPr lang="en-US" b="0" i="0" u="none" strike="noStrike" dirty="0">
                <a:solidFill>
                  <a:srgbClr val="000000"/>
                </a:solidFill>
                <a:effectLst/>
              </a:rPr>
              <a:t>Human </a:t>
            </a:r>
            <a:r>
              <a:rPr lang="en-US" dirty="0">
                <a:solidFill>
                  <a:srgbClr val="000000"/>
                </a:solidFill>
              </a:rPr>
              <a:t>skills must be evaluated based on whether the organization </a:t>
            </a:r>
            <a:r>
              <a:rPr lang="en-US" b="0" i="0" u="none" strike="noStrike" dirty="0">
                <a:solidFill>
                  <a:srgbClr val="000000"/>
                </a:solidFill>
                <a:effectLst/>
              </a:rPr>
              <a:t>is </a:t>
            </a:r>
            <a:r>
              <a:rPr lang="en-US" dirty="0">
                <a:solidFill>
                  <a:srgbClr val="000000"/>
                </a:solidFill>
              </a:rPr>
              <a:t>properly equipped with the talent necessary </a:t>
            </a:r>
            <a:r>
              <a:rPr lang="en-US" b="0" i="0" u="none" strike="noStrike" dirty="0">
                <a:solidFill>
                  <a:srgbClr val="000000"/>
                </a:solidFill>
                <a:effectLst/>
              </a:rPr>
              <a:t>to </a:t>
            </a:r>
            <a:r>
              <a:rPr lang="en-US" dirty="0">
                <a:solidFill>
                  <a:srgbClr val="000000"/>
                </a:solidFill>
              </a:rPr>
              <a:t>realize value creation. If not, </a:t>
            </a:r>
            <a:r>
              <a:rPr lang="en-US" b="0" i="0" u="none" strike="noStrike" dirty="0">
                <a:solidFill>
                  <a:srgbClr val="000000"/>
                </a:solidFill>
                <a:effectLst/>
              </a:rPr>
              <a:t>the </a:t>
            </a:r>
            <a:r>
              <a:rPr lang="en-US" dirty="0">
                <a:solidFill>
                  <a:srgbClr val="000000"/>
                </a:solidFill>
              </a:rPr>
              <a:t>organization must invest in its existing workforce’s skills while also attracting </a:t>
            </a:r>
            <a:r>
              <a:rPr lang="en-US" b="0" i="0" u="none" strike="noStrike" dirty="0">
                <a:solidFill>
                  <a:srgbClr val="000000"/>
                </a:solidFill>
                <a:effectLst/>
              </a:rPr>
              <a:t>and </a:t>
            </a:r>
            <a:r>
              <a:rPr lang="en-US" dirty="0">
                <a:solidFill>
                  <a:srgbClr val="000000"/>
                </a:solidFill>
              </a:rPr>
              <a:t>retaining the most appropriate new talent</a:t>
            </a:r>
            <a:r>
              <a:rPr lang="en-US" b="0" i="0" u="none" strike="noStrike" dirty="0">
                <a:solidFill>
                  <a:srgbClr val="000000"/>
                </a:solidFill>
                <a:effectLst/>
              </a:rPr>
              <a:t>. </a:t>
            </a:r>
            <a:r>
              <a:rPr lang="en-US" dirty="0">
                <a:solidFill>
                  <a:srgbClr val="000000"/>
                </a:solidFill>
              </a:rPr>
              <a:t>While constant learning should be a core organizational expectation of employees, </a:t>
            </a:r>
            <a:r>
              <a:rPr lang="en-US" b="0" i="0" u="none" strike="noStrike" dirty="0">
                <a:solidFill>
                  <a:srgbClr val="000000"/>
                </a:solidFill>
                <a:effectLst/>
              </a:rPr>
              <a:t>business </a:t>
            </a:r>
            <a:r>
              <a:rPr lang="en-US" dirty="0">
                <a:solidFill>
                  <a:srgbClr val="000000"/>
                </a:solidFill>
              </a:rPr>
              <a:t>leaders must also recognize </a:t>
            </a:r>
            <a:r>
              <a:rPr lang="en-US" b="0" i="0" u="none" strike="noStrike" dirty="0">
                <a:solidFill>
                  <a:srgbClr val="000000"/>
                </a:solidFill>
                <a:effectLst/>
              </a:rPr>
              <a:t>that </a:t>
            </a:r>
            <a:r>
              <a:rPr lang="en-US" dirty="0">
                <a:solidFill>
                  <a:srgbClr val="000000"/>
                </a:solidFill>
              </a:rPr>
              <a:t>a strong sense of purpose, a meaningful employee experience</a:t>
            </a:r>
            <a:r>
              <a:rPr lang="en-US" b="0" i="0" u="none" strike="noStrike" dirty="0">
                <a:solidFill>
                  <a:srgbClr val="000000"/>
                </a:solidFill>
                <a:effectLst/>
              </a:rPr>
              <a:t>, </a:t>
            </a:r>
            <a:r>
              <a:rPr lang="en-US" dirty="0">
                <a:solidFill>
                  <a:srgbClr val="000000"/>
                </a:solidFill>
              </a:rPr>
              <a:t>and </a:t>
            </a:r>
            <a:r>
              <a:rPr lang="en-US" b="0" i="0" u="none" strike="noStrike" dirty="0">
                <a:solidFill>
                  <a:srgbClr val="000000"/>
                </a:solidFill>
                <a:effectLst/>
              </a:rPr>
              <a:t>the </a:t>
            </a:r>
            <a:r>
              <a:rPr lang="en-US" dirty="0">
                <a:solidFill>
                  <a:srgbClr val="000000"/>
                </a:solidFill>
              </a:rPr>
              <a:t>key attributes </a:t>
            </a:r>
            <a:r>
              <a:rPr lang="en-US" b="0" i="0" u="none" strike="noStrike" dirty="0">
                <a:solidFill>
                  <a:srgbClr val="000000"/>
                </a:solidFill>
                <a:effectLst/>
              </a:rPr>
              <a:t>of </a:t>
            </a:r>
            <a:r>
              <a:rPr lang="en-US" dirty="0">
                <a:solidFill>
                  <a:srgbClr val="000000"/>
                </a:solidFill>
              </a:rPr>
              <a:t>diversity, equity and inclusion must all be strategic priorities</a:t>
            </a:r>
            <a:r>
              <a:rPr lang="en-US" b="0" i="0" u="none" strike="noStrike" dirty="0">
                <a:solidFill>
                  <a:srgbClr val="000000"/>
                </a:solidFill>
                <a:effectLst/>
              </a:rPr>
              <a:t>.</a:t>
            </a:r>
            <a:endParaRPr lang="en-US" dirty="0">
              <a:cs typeface="Calibri"/>
            </a:endParaRPr>
          </a:p>
          <a:p>
            <a:endParaRPr lang="en-US" dirty="0">
              <a:solidFill>
                <a:srgbClr val="000000"/>
              </a:solidFill>
            </a:endParaRPr>
          </a:p>
          <a:p>
            <a:r>
              <a:rPr lang="en-US" dirty="0">
                <a:solidFill>
                  <a:srgbClr val="000000"/>
                </a:solidFill>
              </a:rPr>
              <a:t>Digital age business models must be necessarily purpose-driven and human-centric. While the corporate narrative will unite brand, culture and business strategy into a coherent and powerful story, purpose will clearly define the reason for the company’s existence, the fervor this generates</a:t>
            </a:r>
            <a:r>
              <a:rPr lang="en-US" b="0" i="0" u="none" strike="noStrike" dirty="0">
                <a:solidFill>
                  <a:srgbClr val="000000"/>
                </a:solidFill>
                <a:effectLst/>
              </a:rPr>
              <a:t>, the </a:t>
            </a:r>
            <a:r>
              <a:rPr lang="en-US" dirty="0">
                <a:solidFill>
                  <a:srgbClr val="000000"/>
                </a:solidFill>
              </a:rPr>
              <a:t>need it fulfills, and the new value, </a:t>
            </a:r>
            <a:r>
              <a:rPr lang="en-US" b="0" i="0" u="none" strike="noStrike" dirty="0">
                <a:solidFill>
                  <a:srgbClr val="000000"/>
                </a:solidFill>
                <a:effectLst/>
              </a:rPr>
              <a:t>social </a:t>
            </a:r>
            <a:r>
              <a:rPr lang="en-US" dirty="0">
                <a:solidFill>
                  <a:srgbClr val="000000"/>
                </a:solidFill>
              </a:rPr>
              <a:t>good, and intent that the business is creating </a:t>
            </a:r>
            <a:r>
              <a:rPr lang="en-US" b="0" i="0" u="none" strike="noStrike" dirty="0">
                <a:solidFill>
                  <a:srgbClr val="000000"/>
                </a:solidFill>
                <a:effectLst/>
              </a:rPr>
              <a:t>for workers</a:t>
            </a:r>
            <a:r>
              <a:rPr lang="en-US" dirty="0">
                <a:solidFill>
                  <a:srgbClr val="000000"/>
                </a:solidFill>
              </a:rPr>
              <a:t>, communities, society, and/or the environment.</a:t>
            </a:r>
            <a:endParaRPr lang="en-US" dirty="0">
              <a:cs typeface="Calibri"/>
            </a:endParaRPr>
          </a:p>
          <a:p>
            <a:endParaRPr lang="en-US" dirty="0">
              <a:solidFill>
                <a:srgbClr val="000000"/>
              </a:solidFill>
            </a:endParaRPr>
          </a:p>
          <a:p>
            <a:r>
              <a:rPr lang="en-US" dirty="0">
                <a:solidFill>
                  <a:srgbClr val="000000"/>
                </a:solidFill>
              </a:rPr>
              <a:t>Digital advances will continue to enable workers</a:t>
            </a:r>
            <a:r>
              <a:rPr lang="en-US" b="0" i="0" u="none" strike="noStrike" dirty="0">
                <a:solidFill>
                  <a:srgbClr val="000000"/>
                </a:solidFill>
                <a:effectLst/>
              </a:rPr>
              <a:t> to </a:t>
            </a:r>
            <a:r>
              <a:rPr lang="en-US" dirty="0">
                <a:solidFill>
                  <a:srgbClr val="000000"/>
                </a:solidFill>
              </a:rPr>
              <a:t>pursue ever more gratifying and purposeful </a:t>
            </a:r>
            <a:r>
              <a:rPr lang="en-US" b="0" i="0" u="none" strike="noStrike" dirty="0">
                <a:solidFill>
                  <a:srgbClr val="000000"/>
                </a:solidFill>
                <a:effectLst/>
              </a:rPr>
              <a:t>work</a:t>
            </a:r>
            <a:r>
              <a:rPr lang="en-US" dirty="0">
                <a:solidFill>
                  <a:srgbClr val="000000"/>
                </a:solidFill>
              </a:rPr>
              <a:t>. Ideally</a:t>
            </a:r>
            <a:r>
              <a:rPr lang="en-US" b="0" i="0" u="none" strike="noStrike" dirty="0">
                <a:solidFill>
                  <a:srgbClr val="000000"/>
                </a:solidFill>
                <a:effectLst/>
              </a:rPr>
              <a:t>, </a:t>
            </a:r>
            <a:r>
              <a:rPr lang="en-US" dirty="0">
                <a:solidFill>
                  <a:srgbClr val="000000"/>
                </a:solidFill>
              </a:rPr>
              <a:t>this work will be aligned not only with the business vision</a:t>
            </a:r>
            <a:r>
              <a:rPr lang="en-US" b="0" i="0" u="none" strike="noStrike" dirty="0">
                <a:solidFill>
                  <a:srgbClr val="000000"/>
                </a:solidFill>
                <a:effectLst/>
              </a:rPr>
              <a:t>, </a:t>
            </a:r>
            <a:r>
              <a:rPr lang="en-US" dirty="0">
                <a:solidFill>
                  <a:srgbClr val="000000"/>
                </a:solidFill>
              </a:rPr>
              <a:t>but also be deeply ingrained with the day-to-day operation </a:t>
            </a:r>
            <a:r>
              <a:rPr lang="en-US" b="0" i="0" u="none" strike="noStrike" dirty="0">
                <a:solidFill>
                  <a:srgbClr val="000000"/>
                </a:solidFill>
                <a:effectLst/>
              </a:rPr>
              <a:t>and </a:t>
            </a:r>
            <a:r>
              <a:rPr lang="en-US" dirty="0">
                <a:solidFill>
                  <a:srgbClr val="000000"/>
                </a:solidFill>
              </a:rPr>
              <a:t>underlying ethic of the entire ecosystem. In this way, the organizational purpose then becomes the driver of digital transformation, rather than the converse</a:t>
            </a:r>
            <a:r>
              <a:rPr lang="en-US" b="0" i="0" u="none" strike="noStrike" dirty="0">
                <a:solidFill>
                  <a:srgbClr val="000000"/>
                </a:solidFill>
                <a:effectLst/>
              </a:rPr>
              <a:t>.</a:t>
            </a:r>
            <a:endParaRPr lang="en-US" dirty="0">
              <a:cs typeface="Calibri"/>
            </a:endParaRPr>
          </a:p>
          <a:p>
            <a:pPr algn="l"/>
            <a:endParaRPr lang="en-US"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8</a:t>
            </a:fld>
            <a:endParaRPr lang="en-US"/>
          </a:p>
        </p:txBody>
      </p:sp>
    </p:spTree>
    <p:extLst>
      <p:ext uri="{BB962C8B-B14F-4D97-AF65-F5344CB8AC3E}">
        <p14:creationId xmlns:p14="http://schemas.microsoft.com/office/powerpoint/2010/main" val="2396239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order to survive and flourish over the coming years, leaders will need an agile mindset in order to systematically innovate, so that their organizations can harness the full potential of the digital infrastructures evolving around them. </a:t>
            </a:r>
          </a:p>
          <a:p>
            <a:br>
              <a:rPr lang="en-US" dirty="0">
                <a:cs typeface="+mn-lt"/>
              </a:rPr>
            </a:br>
            <a:r>
              <a:rPr lang="en-US" dirty="0"/>
              <a:t>Rather than relying on a rigid hierarchical chain of command, we must embrace an intrapreneurial decision-making process that relies on advice from those who possess expertise relevant to the problem being solved – such as a centralized sustainability team – coupled with input from those who must live with the consequences of any decision made. </a:t>
            </a:r>
            <a:endParaRPr lang="en-US" dirty="0">
              <a:cs typeface="Calibri"/>
            </a:endParaRPr>
          </a:p>
          <a:p>
            <a:br>
              <a:rPr lang="en-US" dirty="0">
                <a:cs typeface="+mn-lt"/>
              </a:rPr>
            </a:br>
            <a:r>
              <a:rPr lang="en-US" dirty="0"/>
              <a:t>Today, we face the task of understanding and governing 21st-century technologies with a 20th-century mindset and 19th-century institutions. Business leaders must adapt to the 21st-century challenges we face. </a:t>
            </a:r>
            <a:endParaRPr lang="en-US" dirty="0">
              <a:cs typeface="Calibri"/>
            </a:endParaRPr>
          </a:p>
          <a:p>
            <a:br>
              <a:rPr lang="en-US" dirty="0">
                <a:cs typeface="+mn-lt"/>
              </a:rPr>
            </a:br>
            <a:r>
              <a:rPr lang="en-US" dirty="0"/>
              <a:t>Four important principles to keep in mind when thinking about how to define a leadership mindset in the purpose-driven organization are: </a:t>
            </a:r>
            <a:endParaRPr lang="en-US" dirty="0">
              <a:cs typeface="Calibri"/>
            </a:endParaRPr>
          </a:p>
          <a:p>
            <a:endParaRPr lang="en-US" dirty="0"/>
          </a:p>
          <a:p>
            <a:pPr marL="171450" indent="-171450">
              <a:buFont typeface="Arial"/>
              <a:buChar char="•"/>
            </a:pPr>
            <a:r>
              <a:rPr lang="en-US"/>
              <a:t>Values, not disengagement; </a:t>
            </a:r>
            <a:endParaRPr lang="en-US">
              <a:cs typeface="Calibri" panose="020F0502020204030204"/>
            </a:endParaRPr>
          </a:p>
          <a:p>
            <a:pPr marL="171450" indent="-171450">
              <a:buFont typeface="Arial"/>
              <a:buChar char="•"/>
            </a:pPr>
            <a:r>
              <a:rPr lang="en-US"/>
              <a:t>Empowering, not determining; </a:t>
            </a:r>
            <a:endParaRPr lang="en-US">
              <a:cs typeface="Calibri" panose="020F0502020204030204"/>
            </a:endParaRPr>
          </a:p>
          <a:p>
            <a:pPr marL="171450" indent="-171450">
              <a:buFont typeface="Arial"/>
              <a:buChar char="•"/>
            </a:pPr>
            <a:r>
              <a:rPr lang="en-US"/>
              <a:t>Systems, not technologies and </a:t>
            </a:r>
            <a:endParaRPr lang="en-US">
              <a:cs typeface="Calibri" panose="020F0502020204030204"/>
            </a:endParaRPr>
          </a:p>
          <a:p>
            <a:pPr marL="171450" indent="-171450">
              <a:buFont typeface="Arial"/>
              <a:buChar char="•"/>
            </a:pPr>
            <a:r>
              <a:rPr lang="en-US"/>
              <a:t>By design, not by default.  </a:t>
            </a:r>
            <a:endParaRPr lang="en-US">
              <a:cs typeface="Calibri" panose="020F0502020204030204"/>
            </a:endParaRPr>
          </a:p>
          <a:p>
            <a:endParaRPr lang="en-US" dirty="0"/>
          </a:p>
          <a:p>
            <a:r>
              <a:rPr lang="en-US" dirty="0"/>
              <a:t>Let’s look at each of these in more detail.</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95100D8-81D6-455F-BEFE-89456A4D673E}" type="slidenum">
              <a:t>9</a:t>
            </a:fld>
            <a:endParaRPr lang="en-US"/>
          </a:p>
        </p:txBody>
      </p:sp>
    </p:spTree>
    <p:extLst>
      <p:ext uri="{BB962C8B-B14F-4D97-AF65-F5344CB8AC3E}">
        <p14:creationId xmlns:p14="http://schemas.microsoft.com/office/powerpoint/2010/main" val="2688644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b="0" i="0" u="none" strike="noStrike" dirty="0">
                <a:solidFill>
                  <a:srgbClr val="000000"/>
                </a:solidFill>
                <a:effectLst/>
                <a:latin typeface="Arial" panose="020B0604020202020204" pitchFamily="34" charset="0"/>
              </a:rPr>
              <a:t>​</a:t>
            </a:r>
            <a:endParaRPr lang="en-GB"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1" i="0" u="none" strike="noStrike" dirty="0">
                <a:solidFill>
                  <a:srgbClr val="000000"/>
                </a:solidFill>
                <a:effectLst/>
                <a:latin typeface="Arial" panose="020B0604020202020204" pitchFamily="34" charset="0"/>
              </a:rPr>
              <a:t>Systems, not technologies​</a:t>
            </a:r>
            <a:r>
              <a:rPr lang="en-US" b="0" i="0" u="none" strike="noStrike" dirty="0">
                <a:solidFill>
                  <a:srgbClr val="000000"/>
                </a:solidFill>
                <a:effectLst/>
                <a:latin typeface="Arial" panose="020B0604020202020204" pitchFamily="34" charset="0"/>
              </a:rPr>
              <a:t>​</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The conundrum here is whether we will be able to truly understand how technologies are transforming the systems we need to run our business without attempting to gain a deep understanding of the different technologies themselves? At the very least, we need a minimum viable understanding of emerging technologies. We also need to explore trends and linkages across these technologies to understand how they relate to one another and will cumulatively impact our organizational systems.​</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a:t>
            </a:r>
            <a:endParaRPr lang="en-US"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444444"/>
                </a:solidFill>
                <a:effectLst/>
                <a:latin typeface="Arial" panose="020B0604020202020204" pitchFamily="34" charset="0"/>
              </a:rPr>
              <a:t>​</a:t>
            </a:r>
            <a:br>
              <a:rPr lang="en-GB" b="0" i="0" u="none" strike="noStrike" dirty="0">
                <a:solidFill>
                  <a:srgbClr val="444444"/>
                </a:solidFill>
                <a:effectLst/>
                <a:latin typeface="Arial" panose="020B0604020202020204" pitchFamily="34" charset="0"/>
              </a:rPr>
            </a:br>
            <a:r>
              <a:rPr lang="en-GB" b="0" i="0" u="none" strike="noStrike" dirty="0">
                <a:solidFill>
                  <a:srgbClr val="000000"/>
                </a:solidFill>
                <a:effectLst/>
                <a:latin typeface="Arial" panose="020B0604020202020204" pitchFamily="34" charset="0"/>
              </a:rPr>
              <a:t>​</a:t>
            </a:r>
            <a:endParaRPr lang="en-GB"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95100D8-81D6-455F-BEFE-89456A4D673E}" type="slidenum">
              <a:t>10</a:t>
            </a:fld>
            <a:endParaRPr lang="en-US"/>
          </a:p>
        </p:txBody>
      </p:sp>
    </p:spTree>
    <p:extLst>
      <p:ext uri="{BB962C8B-B14F-4D97-AF65-F5344CB8AC3E}">
        <p14:creationId xmlns:p14="http://schemas.microsoft.com/office/powerpoint/2010/main" val="4209101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b="0" i="0" u="none" strike="noStrike" dirty="0">
                <a:solidFill>
                  <a:srgbClr val="444444"/>
                </a:solidFill>
                <a:effectLst/>
                <a:latin typeface="Arial" panose="020B0604020202020204" pitchFamily="34" charset="0"/>
              </a:rPr>
              <a:t>​</a:t>
            </a:r>
            <a:br>
              <a:rPr lang="en-GB" b="0" i="0" u="none" strike="noStrike" dirty="0">
                <a:solidFill>
                  <a:srgbClr val="444444"/>
                </a:solidFill>
                <a:effectLst/>
                <a:latin typeface="Arial" panose="020B0604020202020204" pitchFamily="34" charset="0"/>
              </a:rPr>
            </a:br>
            <a:r>
              <a:rPr lang="en-GB" b="0" i="0" u="none" strike="noStrike" dirty="0">
                <a:solidFill>
                  <a:srgbClr val="000000"/>
                </a:solidFill>
                <a:effectLst/>
                <a:latin typeface="Arial" panose="020B0604020202020204" pitchFamily="34" charset="0"/>
              </a:rPr>
              <a:t>​</a:t>
            </a:r>
            <a:endParaRPr lang="en-GB" b="0" i="0" u="none" strike="noStrike" dirty="0">
              <a:solidFill>
                <a:srgbClr val="444444"/>
              </a:solidFill>
              <a:effectLst/>
              <a:latin typeface="Calibri" panose="020F0502020204030204" pitchFamily="34" charset="0"/>
            </a:endParaRPr>
          </a:p>
          <a:p>
            <a:pPr algn="l" rtl="0" fontAlgn="base"/>
            <a:r>
              <a:rPr lang="en-GB" b="1" i="0" u="none" strike="noStrike" dirty="0">
                <a:solidFill>
                  <a:srgbClr val="000000"/>
                </a:solidFill>
                <a:effectLst/>
                <a:latin typeface="Calibri" panose="020F0502020204030204" pitchFamily="34" charset="0"/>
              </a:rPr>
              <a:t>Empowering, not determining </a:t>
            </a:r>
            <a:r>
              <a:rPr lang="en-US" b="0" i="0" u="none" strike="noStrike" dirty="0">
                <a:solidFill>
                  <a:srgbClr val="000000"/>
                </a:solidFill>
                <a:effectLst/>
                <a:latin typeface="Calibri" panose="020F0502020204030204" pitchFamily="34" charset="0"/>
              </a:rPr>
              <a:t>​</a:t>
            </a:r>
            <a:endParaRPr lang="en-US"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000000"/>
                </a:solidFill>
                <a:effectLst/>
                <a:latin typeface="Calibri" panose="020F0502020204030204" pitchFamily="34" charset="0"/>
              </a:rPr>
              <a:t>​</a:t>
            </a:r>
            <a:endParaRPr lang="en-GB"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000000"/>
                </a:solidFill>
                <a:effectLst/>
                <a:latin typeface="Calibri" panose="020F0502020204030204" pitchFamily="34" charset="0"/>
              </a:rPr>
              <a:t>We must design systems that harness new technologies to give our workers more autonomy and control over their everyday tasks. Shaping the Fourth Industrial Revolution to ensure that it is empowering and human-</a:t>
            </a:r>
            <a:r>
              <a:rPr lang="en-GB" b="0" i="0" u="none" strike="noStrike" dirty="0" err="1">
                <a:solidFill>
                  <a:srgbClr val="000000"/>
                </a:solidFill>
                <a:effectLst/>
                <a:latin typeface="Calibri" panose="020F0502020204030204" pitchFamily="34" charset="0"/>
              </a:rPr>
              <a:t>centered</a:t>
            </a:r>
            <a:r>
              <a:rPr lang="en-GB" b="0" i="0" u="none" strike="noStrike" dirty="0">
                <a:solidFill>
                  <a:srgbClr val="000000"/>
                </a:solidFill>
                <a:effectLst/>
                <a:latin typeface="Calibri" panose="020F0502020204030204" pitchFamily="34" charset="0"/>
              </a:rPr>
              <a:t>, rather than divisive and dehumanizing, is not a facile task. By empowering subordinates, leaders are also more likely to be trusted and be more effective at influencing performance. ​</a:t>
            </a:r>
            <a:endParaRPr lang="en-GB"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a:t>
            </a:r>
            <a:endParaRPr lang="en-US"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444444"/>
                </a:solidFill>
                <a:effectLst/>
                <a:latin typeface="Arial" panose="020B0604020202020204" pitchFamily="34" charset="0"/>
              </a:rPr>
              <a:t>​</a:t>
            </a:r>
            <a:br>
              <a:rPr lang="en-GB" b="0" i="0" u="none" strike="noStrike" dirty="0">
                <a:solidFill>
                  <a:srgbClr val="444444"/>
                </a:solidFill>
                <a:effectLst/>
                <a:latin typeface="Arial" panose="020B0604020202020204" pitchFamily="34" charset="0"/>
              </a:rPr>
            </a:br>
            <a:r>
              <a:rPr lang="en-GB" b="0" i="0" u="none" strike="noStrike" dirty="0">
                <a:solidFill>
                  <a:srgbClr val="000000"/>
                </a:solidFill>
                <a:effectLst/>
                <a:latin typeface="Arial" panose="020B0604020202020204" pitchFamily="34" charset="0"/>
              </a:rPr>
              <a:t>​</a:t>
            </a:r>
            <a:endParaRPr lang="en-GB"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95100D8-81D6-455F-BEFE-89456A4D673E}" type="slidenum">
              <a:t>11</a:t>
            </a:fld>
            <a:endParaRPr lang="en-US"/>
          </a:p>
        </p:txBody>
      </p:sp>
    </p:spTree>
    <p:extLst>
      <p:ext uri="{BB962C8B-B14F-4D97-AF65-F5344CB8AC3E}">
        <p14:creationId xmlns:p14="http://schemas.microsoft.com/office/powerpoint/2010/main" val="3151452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b="0" i="0" u="none" strike="noStrike" dirty="0">
                <a:solidFill>
                  <a:srgbClr val="000000"/>
                </a:solidFill>
                <a:effectLst/>
                <a:latin typeface="Arial" panose="020B0604020202020204" pitchFamily="34" charset="0"/>
              </a:rPr>
              <a:t>​</a:t>
            </a:r>
            <a:endParaRPr lang="en-GB"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a:t>
            </a:r>
            <a:r>
              <a:rPr lang="en-GB" b="1" i="0" u="none" strike="noStrike" dirty="0">
                <a:solidFill>
                  <a:srgbClr val="000000"/>
                </a:solidFill>
                <a:effectLst/>
                <a:latin typeface="Arial" panose="020B0604020202020204" pitchFamily="34" charset="0"/>
              </a:rPr>
              <a:t>By design, not by default​</a:t>
            </a:r>
            <a:r>
              <a:rPr lang="en-US" b="0" i="0" u="none" strike="noStrike" dirty="0">
                <a:solidFill>
                  <a:srgbClr val="000000"/>
                </a:solidFill>
                <a:effectLst/>
                <a:latin typeface="Arial" panose="020B0604020202020204" pitchFamily="34" charset="0"/>
              </a:rPr>
              <a:t>​</a:t>
            </a:r>
            <a:endParaRPr lang="en-US"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000000"/>
                </a:solidFill>
                <a:effectLst/>
                <a:latin typeface="Arial" panose="020B0604020202020204" pitchFamily="34" charset="0"/>
              </a:rPr>
              <a:t>​</a:t>
            </a:r>
            <a:endParaRPr lang="en-GB"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333333"/>
                </a:solidFill>
                <a:effectLst/>
                <a:latin typeface="Arial" panose="020B0604020202020204" pitchFamily="34" charset="0"/>
              </a:rPr>
              <a:t>Culture exists in an organization either by design or by default, so why not design it intentionally based on how we want our organization to work?</a:t>
            </a:r>
            <a:r>
              <a:rPr lang="en-GB" b="0" i="0" u="none" strike="noStrike" dirty="0">
                <a:solidFill>
                  <a:srgbClr val="000000"/>
                </a:solidFill>
                <a:effectLst/>
                <a:latin typeface="Arial" panose="020B0604020202020204" pitchFamily="34" charset="0"/>
              </a:rPr>
              <a:t> The challenge here is for leaders to create a culture that encourages workers to focus on what is essential. Thinking like a </a:t>
            </a:r>
            <a:r>
              <a:rPr lang="en-GB" b="0" i="0" u="none" strike="noStrike" dirty="0" err="1">
                <a:solidFill>
                  <a:srgbClr val="000000"/>
                </a:solidFill>
                <a:effectLst/>
                <a:latin typeface="Arial" panose="020B0604020202020204" pitchFamily="34" charset="0"/>
              </a:rPr>
              <a:t>startup</a:t>
            </a:r>
            <a:r>
              <a:rPr lang="en-GB" b="0" i="0" u="none" strike="noStrike" dirty="0">
                <a:solidFill>
                  <a:srgbClr val="000000"/>
                </a:solidFill>
                <a:effectLst/>
                <a:latin typeface="Arial" panose="020B0604020202020204" pitchFamily="34" charset="0"/>
              </a:rPr>
              <a:t>, putting purpose first, creating a mutual understanding of the company's mission and vision, living your company values, and even thinking critically about an employee’s first day in the company are all part of the leadership mindset. ​</a:t>
            </a:r>
            <a:endParaRPr lang="en-US"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95100D8-81D6-455F-BEFE-89456A4D673E}" type="slidenum">
              <a:t>12</a:t>
            </a:fld>
            <a:endParaRPr lang="en-US"/>
          </a:p>
        </p:txBody>
      </p:sp>
    </p:spTree>
    <p:extLst>
      <p:ext uri="{BB962C8B-B14F-4D97-AF65-F5344CB8AC3E}">
        <p14:creationId xmlns:p14="http://schemas.microsoft.com/office/powerpoint/2010/main" val="3965145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a:solidFill>
                  <a:srgbClr val="000000"/>
                </a:solidFill>
              </a:rPr>
              <a:t>VALUES</a:t>
            </a:r>
            <a:r>
              <a:rPr lang="en-GB" b="1" i="0" u="none" strike="noStrike">
                <a:solidFill>
                  <a:srgbClr val="000000"/>
                </a:solidFill>
                <a:effectLst/>
              </a:rPr>
              <a:t>, </a:t>
            </a:r>
            <a:r>
              <a:rPr lang="en-GB" b="1">
                <a:solidFill>
                  <a:srgbClr val="000000"/>
                </a:solidFill>
              </a:rPr>
              <a:t>NOT DISENGAGEMENT</a:t>
            </a:r>
            <a:endParaRPr lang="en-US"/>
          </a:p>
          <a:p>
            <a:endParaRPr lang="en-GB" dirty="0">
              <a:solidFill>
                <a:srgbClr val="000000"/>
              </a:solidFill>
            </a:endParaRPr>
          </a:p>
          <a:p>
            <a:r>
              <a:rPr lang="en-GB" dirty="0">
                <a:solidFill>
                  <a:srgbClr val="000000"/>
                </a:solidFill>
              </a:rPr>
              <a:t>All technologies implicitly </a:t>
            </a:r>
            <a:r>
              <a:rPr lang="en-GB" b="0" i="0" u="none" strike="noStrike" dirty="0">
                <a:solidFill>
                  <a:srgbClr val="000000"/>
                </a:solidFill>
                <a:effectLst/>
              </a:rPr>
              <a:t>have </a:t>
            </a:r>
            <a:r>
              <a:rPr lang="en-GB" dirty="0">
                <a:solidFill>
                  <a:srgbClr val="000000"/>
                </a:solidFill>
              </a:rPr>
              <a:t>values baked into them, from </a:t>
            </a:r>
            <a:r>
              <a:rPr lang="en-GB" b="0" i="0" u="none" strike="noStrike" dirty="0">
                <a:solidFill>
                  <a:srgbClr val="000000"/>
                </a:solidFill>
                <a:effectLst/>
              </a:rPr>
              <a:t>the </a:t>
            </a:r>
            <a:r>
              <a:rPr lang="en-GB" dirty="0">
                <a:solidFill>
                  <a:srgbClr val="000000"/>
                </a:solidFill>
              </a:rPr>
              <a:t>initial idea to how they are developed and deployed. We must recognize this and debate values at all stages of technological innovation. Today, we can argue that sources </a:t>
            </a:r>
            <a:r>
              <a:rPr lang="en-GB" b="0" i="0" u="none" strike="noStrike" dirty="0">
                <a:solidFill>
                  <a:srgbClr val="000000"/>
                </a:solidFill>
                <a:effectLst/>
              </a:rPr>
              <a:t>of </a:t>
            </a:r>
            <a:r>
              <a:rPr lang="en-GB" dirty="0">
                <a:solidFill>
                  <a:srgbClr val="000000"/>
                </a:solidFill>
              </a:rPr>
              <a:t>employee </a:t>
            </a:r>
            <a:r>
              <a:rPr lang="en-GB" b="0" i="0" u="none" strike="noStrike" dirty="0">
                <a:solidFill>
                  <a:srgbClr val="000000"/>
                </a:solidFill>
                <a:effectLst/>
              </a:rPr>
              <a:t>disengagement </a:t>
            </a:r>
            <a:r>
              <a:rPr lang="en-GB" dirty="0">
                <a:solidFill>
                  <a:srgbClr val="000000"/>
                </a:solidFill>
              </a:rPr>
              <a:t>attributed </a:t>
            </a:r>
            <a:r>
              <a:rPr lang="en-GB" b="0" i="0" u="none" strike="noStrike" dirty="0">
                <a:solidFill>
                  <a:srgbClr val="000000"/>
                </a:solidFill>
                <a:effectLst/>
              </a:rPr>
              <a:t>to technology </a:t>
            </a:r>
            <a:r>
              <a:rPr lang="en-GB" dirty="0">
                <a:solidFill>
                  <a:srgbClr val="000000"/>
                </a:solidFill>
              </a:rPr>
              <a:t>today might include perceived threats </a:t>
            </a:r>
            <a:r>
              <a:rPr lang="en-GB" b="0" i="0" u="none" strike="noStrike" dirty="0">
                <a:solidFill>
                  <a:srgbClr val="000000"/>
                </a:solidFill>
                <a:effectLst/>
              </a:rPr>
              <a:t>to </a:t>
            </a:r>
            <a:r>
              <a:rPr lang="en-GB" dirty="0">
                <a:solidFill>
                  <a:srgbClr val="000000"/>
                </a:solidFill>
              </a:rPr>
              <a:t>job security, obsolescence</a:t>
            </a:r>
            <a:r>
              <a:rPr lang="en-GB" b="0" i="0" u="none" strike="noStrike" dirty="0">
                <a:solidFill>
                  <a:srgbClr val="000000"/>
                </a:solidFill>
                <a:effectLst/>
              </a:rPr>
              <a:t>, </a:t>
            </a:r>
            <a:r>
              <a:rPr lang="en-GB" dirty="0">
                <a:solidFill>
                  <a:srgbClr val="000000"/>
                </a:solidFill>
              </a:rPr>
              <a:t>invasions </a:t>
            </a:r>
            <a:r>
              <a:rPr lang="en-GB" b="0" i="0" u="none" strike="noStrike" dirty="0">
                <a:solidFill>
                  <a:srgbClr val="000000"/>
                </a:solidFill>
                <a:effectLst/>
              </a:rPr>
              <a:t>of </a:t>
            </a:r>
            <a:r>
              <a:rPr lang="en-GB" dirty="0">
                <a:solidFill>
                  <a:srgbClr val="000000"/>
                </a:solidFill>
              </a:rPr>
              <a:t>privacy, data integrity</a:t>
            </a:r>
            <a:r>
              <a:rPr lang="en-GB" b="0" i="0" u="none" strike="noStrike" dirty="0">
                <a:solidFill>
                  <a:srgbClr val="000000"/>
                </a:solidFill>
                <a:effectLst/>
              </a:rPr>
              <a:t>, and </a:t>
            </a:r>
            <a:r>
              <a:rPr lang="en-GB" dirty="0">
                <a:solidFill>
                  <a:srgbClr val="000000"/>
                </a:solidFill>
              </a:rPr>
              <a:t>misinterpretation of data collected</a:t>
            </a:r>
            <a:r>
              <a:rPr lang="en-GB" b="0" i="0" u="none" strike="noStrike" dirty="0">
                <a:solidFill>
                  <a:srgbClr val="000000"/>
                </a:solidFill>
                <a:effectLst/>
              </a:rPr>
              <a:t>.</a:t>
            </a:r>
            <a:r>
              <a:rPr lang="en-GB" dirty="0">
                <a:solidFill>
                  <a:srgbClr val="000000"/>
                </a:solidFill>
              </a:rPr>
              <a:t>  </a:t>
            </a:r>
            <a:endParaRPr lang="en-GB" dirty="0">
              <a:cs typeface="Calibri"/>
            </a:endParaRPr>
          </a:p>
          <a:p>
            <a:r>
              <a:rPr lang="en-GB" dirty="0">
                <a:solidFill>
                  <a:srgbClr val="000000"/>
                </a:solidFill>
              </a:rPr>
              <a:t> </a:t>
            </a:r>
            <a:endParaRPr lang="en-GB" dirty="0"/>
          </a:p>
          <a:p>
            <a:r>
              <a:rPr lang="en-GB">
                <a:solidFill>
                  <a:srgbClr val="000000"/>
                </a:solidFill>
              </a:rPr>
              <a:t>A recent analysis conducted by McKinsey found that recent advances in AI will cause significant disruption in jobs held by higher wage knowledge workers, whose roles were previously thought to be immune to</a:t>
            </a:r>
            <a:r>
              <a:rPr lang="en-GB" b="0" i="0" u="none" strike="noStrike">
                <a:solidFill>
                  <a:srgbClr val="000000"/>
                </a:solidFill>
                <a:effectLst/>
              </a:rPr>
              <a:t> technological change, </a:t>
            </a:r>
            <a:r>
              <a:rPr lang="en-GB">
                <a:solidFill>
                  <a:srgbClr val="000000"/>
                </a:solidFill>
              </a:rPr>
              <a:t>while a CNBC survey conducted in June of this year reported that a quarter of all workers are worried that AI will make their jobs obsolete.  </a:t>
            </a:r>
            <a:endParaRPr lang="en-GB"/>
          </a:p>
          <a:p>
            <a:r>
              <a:rPr lang="en-GB" dirty="0">
                <a:solidFill>
                  <a:srgbClr val="000000"/>
                </a:solidFill>
              </a:rPr>
              <a:t> </a:t>
            </a:r>
            <a:endParaRPr lang="en-GB" dirty="0"/>
          </a:p>
          <a:p>
            <a:r>
              <a:rPr lang="en-GB">
                <a:solidFill>
                  <a:srgbClr val="000000"/>
                </a:solidFill>
              </a:rPr>
              <a:t>We also know </a:t>
            </a:r>
            <a:r>
              <a:rPr lang="en-GB" b="0" i="0" u="none" strike="noStrike">
                <a:solidFill>
                  <a:srgbClr val="000000"/>
                </a:solidFill>
                <a:effectLst/>
              </a:rPr>
              <a:t>that </a:t>
            </a:r>
            <a:r>
              <a:rPr lang="en-GB">
                <a:solidFill>
                  <a:srgbClr val="000000"/>
                </a:solidFill>
              </a:rPr>
              <a:t>data privacy varies greatly from country to country. In the US, data privacy decisions typically reside with the individual. In Europe, the government has taken greater steps </a:t>
            </a:r>
            <a:r>
              <a:rPr lang="en-GB" b="0" i="0" u="none" strike="noStrike">
                <a:solidFill>
                  <a:srgbClr val="000000"/>
                </a:solidFill>
                <a:effectLst/>
              </a:rPr>
              <a:t>to </a:t>
            </a:r>
            <a:r>
              <a:rPr lang="en-GB">
                <a:solidFill>
                  <a:srgbClr val="000000"/>
                </a:solidFill>
              </a:rPr>
              <a:t>regulate data. Although technology can offer a great many potential contributions in the workplace, for people </a:t>
            </a:r>
            <a:r>
              <a:rPr lang="en-GB" b="0" i="0" u="none" strike="noStrike">
                <a:solidFill>
                  <a:srgbClr val="000000"/>
                </a:solidFill>
                <a:effectLst/>
              </a:rPr>
              <a:t>to </a:t>
            </a:r>
            <a:r>
              <a:rPr lang="en-GB">
                <a:solidFill>
                  <a:srgbClr val="000000"/>
                </a:solidFill>
              </a:rPr>
              <a:t>feel comfortable with privacy, the integrity of the data and the data collection process itself must be safeguarded beyond reproach</a:t>
            </a:r>
            <a:r>
              <a:rPr lang="en-GB" b="0" i="0" u="none" strike="noStrike">
                <a:solidFill>
                  <a:srgbClr val="000000"/>
                </a:solidFill>
                <a:effectLst/>
              </a:rPr>
              <a:t>.</a:t>
            </a:r>
            <a:r>
              <a:rPr lang="en-GB">
                <a:solidFill>
                  <a:srgbClr val="000000"/>
                </a:solidFill>
              </a:rPr>
              <a:t> Misuse, or the perception of misuse, </a:t>
            </a:r>
            <a:r>
              <a:rPr lang="en-GB" b="0" i="0" u="none" strike="noStrike">
                <a:solidFill>
                  <a:srgbClr val="000000"/>
                </a:solidFill>
                <a:effectLst/>
              </a:rPr>
              <a:t>of the </a:t>
            </a:r>
            <a:r>
              <a:rPr lang="en-GB">
                <a:solidFill>
                  <a:srgbClr val="000000"/>
                </a:solidFill>
              </a:rPr>
              <a:t>data continually collected from employees could quickly erode trust in leadership and the organization. Also, misinterpretation of data leads to less than helpful recommendations for employees and consequently lower user adoption. At worst, it could create greater levels of disengagement and eroded trust.  </a:t>
            </a:r>
            <a:endParaRPr lang="en-GB"/>
          </a:p>
          <a:p>
            <a:r>
              <a:rPr lang="en-GB" dirty="0">
                <a:solidFill>
                  <a:srgbClr val="000000"/>
                </a:solidFill>
              </a:rPr>
              <a:t> </a:t>
            </a:r>
            <a:br>
              <a:rPr lang="en-GB" dirty="0">
                <a:cs typeface="+mn-lt"/>
              </a:rPr>
            </a:br>
            <a:r>
              <a:rPr lang="en-GB">
                <a:solidFill>
                  <a:srgbClr val="000000"/>
                </a:solidFill>
              </a:rPr>
              <a:t> In contrast, a </a:t>
            </a:r>
            <a:r>
              <a:rPr lang="en-GB" b="0" i="0" u="none" strike="noStrike">
                <a:solidFill>
                  <a:srgbClr val="000000"/>
                </a:solidFill>
                <a:effectLst/>
              </a:rPr>
              <a:t>leadership mindset </a:t>
            </a:r>
            <a:r>
              <a:rPr lang="en-GB">
                <a:solidFill>
                  <a:srgbClr val="000000"/>
                </a:solidFill>
              </a:rPr>
              <a:t>focuses on value creation as a motivating activity that results </a:t>
            </a:r>
            <a:r>
              <a:rPr lang="en-GB" b="0" i="0" u="none" strike="noStrike">
                <a:solidFill>
                  <a:srgbClr val="000000"/>
                </a:solidFill>
                <a:effectLst/>
              </a:rPr>
              <a:t>in </a:t>
            </a:r>
            <a:r>
              <a:rPr lang="en-GB">
                <a:solidFill>
                  <a:srgbClr val="000000"/>
                </a:solidFill>
              </a:rPr>
              <a:t>change and transformation within the workplace and which gives employees new avenues for career advancement. The World Economic Forum ranks analytical thinking as the most important source of value creation, followed by creative thinking, ahead of three self-efficacy skills – resilience, flexibility, and agility; motivation and self-awareness; and curiosity and lifelong learning. Dependability and attention to </a:t>
            </a:r>
            <a:r>
              <a:rPr lang="en-GB" b="0" i="0" u="none" strike="noStrike">
                <a:solidFill>
                  <a:srgbClr val="000000"/>
                </a:solidFill>
                <a:effectLst/>
              </a:rPr>
              <a:t>detail</a:t>
            </a:r>
            <a:r>
              <a:rPr lang="en-GB">
                <a:solidFill>
                  <a:srgbClr val="000000"/>
                </a:solidFill>
              </a:rPr>
              <a:t>, ranks seventh, behind technological literacy. The core skills are completed by two attitudes relating to working with others – empathy and active listening and leadership and social influence – as well as quality control. All of these skills have one thing in common – the crucial ability to create new value in the digital age</a:t>
            </a:r>
            <a:r>
              <a:rPr lang="en-GB" b="0" i="0" u="none" strike="noStrike">
                <a:solidFill>
                  <a:srgbClr val="000000"/>
                </a:solidFill>
                <a:effectLst/>
              </a:rPr>
              <a:t>.</a:t>
            </a:r>
            <a:endParaRPr lang="en-US"/>
          </a:p>
          <a:p>
            <a:endParaRPr lang="en-GB" dirty="0">
              <a:solidFill>
                <a:srgbClr val="000000"/>
              </a:solidFill>
            </a:endParaRPr>
          </a:p>
          <a:p>
            <a:r>
              <a:rPr lang="en-GB" dirty="0">
                <a:solidFill>
                  <a:srgbClr val="000000"/>
                </a:solidFill>
              </a:rPr>
              <a:t>Of course, the organizational components of profit-making—things like revenues, cash, gross margin, cost structure, and funding—are the same as ever. But the emphasis, the patterns, the timing, and the relationships among them are different. Using these differences to create value for the employee, consumer, and shareholder at the same time is a new kind of business savvy and a source of competitive advantage.  </a:t>
            </a:r>
            <a:endParaRPr lang="en-GB" dirty="0">
              <a:cs typeface="Calibri"/>
            </a:endParaRPr>
          </a:p>
          <a:p>
            <a:r>
              <a:rPr lang="en-GB" dirty="0">
                <a:solidFill>
                  <a:srgbClr val="000000"/>
                </a:solidFill>
              </a:rPr>
              <a:t> </a:t>
            </a:r>
            <a:br>
              <a:rPr lang="en-GB" dirty="0">
                <a:cs typeface="+mn-lt"/>
              </a:rPr>
            </a:br>
            <a:r>
              <a:rPr lang="en-GB" dirty="0">
                <a:solidFill>
                  <a:srgbClr val="000000"/>
                </a:solidFill>
              </a:rPr>
              <a:t> Here are eight diverse ways to create new value in today’s organization… </a:t>
            </a:r>
            <a:endParaRPr lang="en-GB" dirty="0"/>
          </a:p>
          <a:p>
            <a:pPr algn="l"/>
            <a:endParaRPr lang="en-GB"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rPr lang="en-US" smtClean="0"/>
              <a:t>13</a:t>
            </a:fld>
            <a:endParaRPr lang="en-US"/>
          </a:p>
        </p:txBody>
      </p:sp>
    </p:spTree>
    <p:extLst>
      <p:ext uri="{BB962C8B-B14F-4D97-AF65-F5344CB8AC3E}">
        <p14:creationId xmlns:p14="http://schemas.microsoft.com/office/powerpoint/2010/main" val="2266093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All technologies implicitly have values baked into them, from the initial idea to how they are developed and deployed. We must recognize this and debate values at all stages of technological innovation. Today, we can argue that sources of employee disengagement attributed to technology today might include perceived threats to job security, obsolescence, invasions of privacy, data integrity, and misinterpretation of data collected.  </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995100D8-81D6-455F-BEFE-89456A4D673E}" type="slidenum">
              <a:t>14</a:t>
            </a:fld>
            <a:endParaRPr lang="en-US"/>
          </a:p>
        </p:txBody>
      </p:sp>
    </p:spTree>
    <p:extLst>
      <p:ext uri="{BB962C8B-B14F-4D97-AF65-F5344CB8AC3E}">
        <p14:creationId xmlns:p14="http://schemas.microsoft.com/office/powerpoint/2010/main" val="2859734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a:solidFill>
                  <a:srgbClr val="000000"/>
                </a:solidFill>
                <a:effectLst/>
              </a:rPr>
              <a:t>First, In the digital age, competitive advantage goes to those who build an ecosystem, or network, on the edges of the organization that leverages digital technology for the benefit of the consumer and paves the way to multiple streams of revenue.</a:t>
            </a:r>
            <a:r>
              <a:rPr lang="en-US">
                <a:solidFill>
                  <a:srgbClr val="000000"/>
                </a:solidFill>
              </a:rPr>
              <a:t> </a:t>
            </a:r>
            <a:endParaRPr lang="en-US"/>
          </a:p>
          <a:p>
            <a:br>
              <a:rPr lang="en-US" dirty="0">
                <a:cs typeface="+mn-lt"/>
              </a:rPr>
            </a:br>
            <a:r>
              <a:rPr lang="en-US" b="0" i="0" u="none" strike="noStrike" dirty="0">
                <a:solidFill>
                  <a:srgbClr val="000000"/>
                </a:solidFill>
                <a:effectLst/>
              </a:rPr>
              <a:t>What’s different among digital giants is that their ecosystems are not just linear—that is, aligned with a company’s vertical supply chain—they are exponential and multi-dimensional. These new-generation ecosystems might encompass a vast range of partners across multiple sectors.</a:t>
            </a:r>
            <a:r>
              <a:rPr lang="en-US" dirty="0">
                <a:solidFill>
                  <a:srgbClr val="000000"/>
                </a:solidFill>
              </a:rPr>
              <a:t>  </a:t>
            </a:r>
            <a:r>
              <a:rPr lang="en-US" b="0" i="0" u="none" strike="noStrike" dirty="0">
                <a:solidFill>
                  <a:srgbClr val="000000"/>
                </a:solidFill>
                <a:effectLst/>
              </a:rPr>
              <a:t>Innovation must develop around personal networks of experts and autonomous teams at the edges of the organization and be supported by capabilities that scale the benefits across the business. Edges are powerful sources of business innovation because they are places of potential and friction, where traditional products and practices are no longer adequate to address unmet needs or unexploited potential.</a:t>
            </a:r>
            <a:endParaRPr lang="en-US" dirty="0">
              <a:solidFill>
                <a:srgbClr val="000000"/>
              </a:solidFill>
              <a:cs typeface="Calibri"/>
            </a:endParaRPr>
          </a:p>
          <a:p>
            <a:br>
              <a:rPr lang="en-US" dirty="0">
                <a:cs typeface="+mn-lt"/>
              </a:rPr>
            </a:br>
            <a:r>
              <a:rPr lang="en-US" b="0" i="0" u="none" strike="noStrike" dirty="0">
                <a:solidFill>
                  <a:srgbClr val="000000"/>
                </a:solidFill>
                <a:effectLst/>
              </a:rPr>
              <a:t>A fundamental prerequisite of a strategic shift to the edges is indicative of a much more horizontal focus on deeply understanding customer behaviors and expectations, and rapidly adapting to those expectations as they change. Offering the customer something innovative, faster, or more efficient is key. This means using advanced technologies to retrieve insights from customer data, and the ability to transcend silos and sectors.</a:t>
            </a:r>
            <a:r>
              <a:rPr lang="en-US" dirty="0">
                <a:solidFill>
                  <a:srgbClr val="000000"/>
                </a:solidFill>
              </a:rPr>
              <a:t> </a:t>
            </a:r>
            <a:endParaRPr lang="en-US" dirty="0"/>
          </a:p>
          <a:p>
            <a:pPr algn="l"/>
            <a:endParaRPr lang="en-US"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15</a:t>
            </a:fld>
            <a:endParaRPr lang="en-US"/>
          </a:p>
        </p:txBody>
      </p:sp>
    </p:spTree>
    <p:extLst>
      <p:ext uri="{BB962C8B-B14F-4D97-AF65-F5344CB8AC3E}">
        <p14:creationId xmlns:p14="http://schemas.microsoft.com/office/powerpoint/2010/main" val="976156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a:solidFill>
                  <a:srgbClr val="000000"/>
                </a:solidFill>
                <a:effectLst/>
              </a:rPr>
              <a:t>Second, as the futurist Heather McGowan says, employers will no longer hire for skills, which will constantly be evolving, but instead, they will hire people for their ability to learn. Where technical skills once were most in demand, human skills — things like flexibility, adaptability, time management, and prioritization are moving to the top of the value-added chain. Those who thrive in the future will be those with the ability to learn, unlearn, and adapt.</a:t>
            </a:r>
            <a:r>
              <a:rPr lang="en-GB">
                <a:solidFill>
                  <a:srgbClr val="000000"/>
                </a:solidFill>
              </a:rPr>
              <a:t> </a:t>
            </a:r>
            <a:endParaRPr lang="en-US"/>
          </a:p>
          <a:p>
            <a:br>
              <a:rPr lang="en-US" dirty="0">
                <a:cs typeface="+mn-lt"/>
              </a:rPr>
            </a:br>
            <a:r>
              <a:rPr lang="en-GB" b="0" i="0" u="none" strike="noStrike" dirty="0">
                <a:solidFill>
                  <a:srgbClr val="000000"/>
                </a:solidFill>
                <a:effectLst/>
              </a:rPr>
              <a:t>This will create huge opportunities for those companies that develop true 4IR-oriented intelligence through a continuous-learning culture.</a:t>
            </a:r>
            <a:r>
              <a:rPr lang="en-GB" dirty="0">
                <a:solidFill>
                  <a:srgbClr val="000000"/>
                </a:solidFill>
              </a:rPr>
              <a:t> </a:t>
            </a:r>
            <a:endParaRPr lang="en-GB" dirty="0"/>
          </a:p>
          <a:p>
            <a:pPr algn="l"/>
            <a:endParaRPr lang="en-GB"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16</a:t>
            </a:fld>
            <a:endParaRPr lang="en-US"/>
          </a:p>
        </p:txBody>
      </p:sp>
    </p:spTree>
    <p:extLst>
      <p:ext uri="{BB962C8B-B14F-4D97-AF65-F5344CB8AC3E}">
        <p14:creationId xmlns:p14="http://schemas.microsoft.com/office/powerpoint/2010/main" val="3630807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Third, In the digital age, competitive advantage goes to those who build an ecosystem, or network, that leverages digital technology for the benefit of the consumer and paves the way to multiple streams of revenue.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Lato Light" panose="020F0502020204030203"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What’s different among digital giants like Microsoft and Alibaba is that their ecosystems are not just linear—that is, aligned with a company’s supply chain—they are exponential and multi-dimensional. These new-generation ecosystems encompass a vast range of partners across multiple sectors.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Lato Light" panose="020F0502020204030203"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A fundamental prerequisite of a strategic shift from what we will call a ‘vertical mindset’ to that of an ‘ecosystem mindset’ is indicative of a much more horizontal focus on deeply understanding customer behaviors and expectations, and rapidly adapting to those expectations as they change. Offering the customer something better, faster, or more efficient is key. This means using advanced technologies to retrieve insights from customer data, and the ability to transcend silos and sectors because customers are now utterly agnostic about brands.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Lato Light" panose="020F0502020204030203" pitchFamily="34" charset="0"/>
              </a:rPr>
              <a:t>​</a:t>
            </a:r>
            <a:br>
              <a:rPr lang="en-US" b="0" i="0" dirty="0">
                <a:solidFill>
                  <a:srgbClr val="444444"/>
                </a:solidFill>
                <a:effectLst/>
                <a:latin typeface="Lato Light" panose="020F0502020204030203" pitchFamily="34" charset="0"/>
              </a:rPr>
            </a:br>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95100D8-81D6-455F-BEFE-89456A4D673E}" type="slidenum">
              <a:t>17</a:t>
            </a:fld>
            <a:endParaRPr lang="en-US"/>
          </a:p>
        </p:txBody>
      </p:sp>
    </p:spTree>
    <p:extLst>
      <p:ext uri="{BB962C8B-B14F-4D97-AF65-F5344CB8AC3E}">
        <p14:creationId xmlns:p14="http://schemas.microsoft.com/office/powerpoint/2010/main" val="2850911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a:solidFill>
                  <a:srgbClr val="000000"/>
                </a:solidFill>
                <a:effectLst/>
              </a:rPr>
              <a:t>Fourth, the expanding digital landscape means that a steady undercurrent of privacy and trust concerns around ever-more-sophisticated conveniences is raising the stakes on the broad topic of trust.</a:t>
            </a:r>
            <a:r>
              <a:rPr lang="en-GB">
                <a:solidFill>
                  <a:srgbClr val="000000"/>
                </a:solidFill>
              </a:rPr>
              <a:t> </a:t>
            </a:r>
            <a:endParaRPr lang="en-US"/>
          </a:p>
          <a:p>
            <a:br>
              <a:rPr lang="en-US" dirty="0">
                <a:cs typeface="+mn-lt"/>
              </a:rPr>
            </a:br>
            <a:r>
              <a:rPr lang="en-GB" b="0" i="0" u="none" strike="noStrike" dirty="0">
                <a:solidFill>
                  <a:srgbClr val="000000"/>
                </a:solidFill>
                <a:effectLst/>
              </a:rPr>
              <a:t>For example, users are becoming more aware of their identity rights, making decisions based on values, and demanding the ethical use of data and responsible use of AI.</a:t>
            </a:r>
            <a:r>
              <a:rPr lang="en-GB" dirty="0">
                <a:solidFill>
                  <a:srgbClr val="000000"/>
                </a:solidFill>
              </a:rPr>
              <a:t> </a:t>
            </a:r>
            <a:endParaRPr lang="en-GB" dirty="0"/>
          </a:p>
          <a:p>
            <a:br>
              <a:rPr lang="en-US" dirty="0">
                <a:cs typeface="+mn-lt"/>
              </a:rPr>
            </a:br>
            <a:r>
              <a:rPr lang="en-GB" b="0" i="0" u="none" strike="noStrike" dirty="0">
                <a:solidFill>
                  <a:srgbClr val="000000"/>
                </a:solidFill>
                <a:effectLst/>
              </a:rPr>
              <a:t>We need to consider putting trust management at the core of both our employee experience, as well as business processes. Workers are hungry for social cohesion and purpose. They want to feel that their contributions are recognized and that their team is truly collaborative. They desire clear responsibilities and opportunities to learn and grow. They expect their personal sense of purpose to align with that of their organization. And they want an appropriate physical and digital environment that gives them the flexibility to achieve that elusive work–life balance.</a:t>
            </a:r>
            <a:r>
              <a:rPr lang="en-GB" dirty="0">
                <a:solidFill>
                  <a:srgbClr val="000000"/>
                </a:solidFill>
              </a:rPr>
              <a:t> </a:t>
            </a:r>
            <a:endParaRPr lang="en-GB" dirty="0"/>
          </a:p>
          <a:p>
            <a:pPr algn="l"/>
            <a:endParaRPr lang="en-GB"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18</a:t>
            </a:fld>
            <a:endParaRPr lang="en-US"/>
          </a:p>
        </p:txBody>
      </p:sp>
    </p:spTree>
    <p:extLst>
      <p:ext uri="{BB962C8B-B14F-4D97-AF65-F5344CB8AC3E}">
        <p14:creationId xmlns:p14="http://schemas.microsoft.com/office/powerpoint/2010/main" val="2850802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a:solidFill>
                  <a:srgbClr val="000000"/>
                </a:solidFill>
                <a:effectLst/>
              </a:rPr>
              <a:t>Fifth, we must drive toward the common good.</a:t>
            </a:r>
            <a:r>
              <a:rPr lang="en-GB">
                <a:solidFill>
                  <a:srgbClr val="000000"/>
                </a:solidFill>
              </a:rPr>
              <a:t> </a:t>
            </a:r>
            <a:endParaRPr lang="en-US"/>
          </a:p>
          <a:p>
            <a:r>
              <a:rPr lang="en-GB" dirty="0">
                <a:solidFill>
                  <a:srgbClr val="000000"/>
                </a:solidFill>
              </a:rPr>
              <a:t> </a:t>
            </a:r>
            <a:endParaRPr lang="en-GB" dirty="0"/>
          </a:p>
          <a:p>
            <a:r>
              <a:rPr lang="en-GB" b="0" i="0" u="none" strike="noStrike" dirty="0">
                <a:solidFill>
                  <a:srgbClr val="000000"/>
                </a:solidFill>
                <a:effectLst/>
              </a:rPr>
              <a:t>To rethink the role that business should play in society, companies and governments need to radically reconsider how value is created in our capitalist economies: who creates it, who extracts it, and what happens when extraction is rewarded over creation. A true commitment to stakeholder value requires more than words, gestures, or speeches of goodwill. It requires purpose to be put at the</a:t>
            </a:r>
            <a:r>
              <a:rPr lang="en-GB" dirty="0">
                <a:solidFill>
                  <a:srgbClr val="000000"/>
                </a:solidFill>
              </a:rPr>
              <a:t> </a:t>
            </a:r>
            <a:r>
              <a:rPr lang="en-GB" b="0" i="0" u="none" strike="noStrike" dirty="0" err="1">
                <a:solidFill>
                  <a:srgbClr val="000000"/>
                </a:solidFill>
                <a:effectLst/>
              </a:rPr>
              <a:t>center</a:t>
            </a:r>
            <a:r>
              <a:rPr lang="en-GB" dirty="0">
                <a:solidFill>
                  <a:srgbClr val="000000"/>
                </a:solidFill>
              </a:rPr>
              <a:t> </a:t>
            </a:r>
            <a:r>
              <a:rPr lang="en-GB" b="0" i="0" u="none" strike="noStrike" dirty="0">
                <a:solidFill>
                  <a:srgbClr val="000000"/>
                </a:solidFill>
                <a:effectLst/>
              </a:rPr>
              <a:t>of how value is defined in firms and in governments.</a:t>
            </a:r>
            <a:r>
              <a:rPr lang="en-GB" dirty="0">
                <a:solidFill>
                  <a:srgbClr val="000000"/>
                </a:solidFill>
              </a:rPr>
              <a:t> </a:t>
            </a:r>
            <a:endParaRPr lang="en-GB"/>
          </a:p>
          <a:p>
            <a:r>
              <a:rPr lang="en-GB" dirty="0">
                <a:solidFill>
                  <a:srgbClr val="000000"/>
                </a:solidFill>
              </a:rPr>
              <a:t> </a:t>
            </a:r>
            <a:endParaRPr lang="en-GB" dirty="0"/>
          </a:p>
          <a:p>
            <a:r>
              <a:rPr lang="en-GB" b="0" i="0" u="none" strike="noStrike" dirty="0">
                <a:solidFill>
                  <a:srgbClr val="000000"/>
                </a:solidFill>
                <a:effectLst/>
              </a:rPr>
              <a:t>In the context of the current challenges we face, such as the climate and the cost-of-living crises, challenges are more complex — they require not just technological change but also social, regulatory, and</a:t>
            </a:r>
            <a:r>
              <a:rPr lang="en-GB" dirty="0">
                <a:solidFill>
                  <a:srgbClr val="000000"/>
                </a:solidFill>
              </a:rPr>
              <a:t> </a:t>
            </a:r>
            <a:r>
              <a:rPr lang="en-GB" b="0" i="0" u="none" strike="noStrike" dirty="0" err="1">
                <a:solidFill>
                  <a:srgbClr val="000000"/>
                </a:solidFill>
                <a:effectLst/>
              </a:rPr>
              <a:t>behavioral</a:t>
            </a:r>
            <a:r>
              <a:rPr lang="en-GB" dirty="0">
                <a:solidFill>
                  <a:srgbClr val="000000"/>
                </a:solidFill>
              </a:rPr>
              <a:t> </a:t>
            </a:r>
            <a:r>
              <a:rPr lang="en-GB" b="0" i="0" u="none" strike="noStrike" dirty="0">
                <a:solidFill>
                  <a:srgbClr val="000000"/>
                </a:solidFill>
                <a:effectLst/>
              </a:rPr>
              <a:t>shifts. These problems are socio-economic in nature, raising questions about social justice, economic security, and political stability. To successfully cooperate across regions and industries, decentralized governance structures within the projects themselves can incentivize bottom-up innovation.</a:t>
            </a:r>
            <a:r>
              <a:rPr lang="en-GB" dirty="0">
                <a:solidFill>
                  <a:srgbClr val="000000"/>
                </a:solidFill>
              </a:rPr>
              <a:t> </a:t>
            </a:r>
            <a:endParaRPr lang="en-GB" dirty="0"/>
          </a:p>
          <a:p>
            <a:pPr algn="l"/>
            <a:endParaRPr lang="en-GB"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19</a:t>
            </a:fld>
            <a:endParaRPr lang="en-US"/>
          </a:p>
        </p:txBody>
      </p:sp>
    </p:spTree>
    <p:extLst>
      <p:ext uri="{BB962C8B-B14F-4D97-AF65-F5344CB8AC3E}">
        <p14:creationId xmlns:p14="http://schemas.microsoft.com/office/powerpoint/2010/main" val="907090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rPr>
              <a:t>Sixth, leaders today are redesigning their organizations for speed, accelerating productivity improvements, reshaping their portfolio and innovating new business models, and reallocating constrained resources. Organizational silos, unclear strategies, and slow processes frequently interfere with attempts to make decisions and get work done more quickly.</a:t>
            </a:r>
            <a:r>
              <a:rPr lang="en-GB" dirty="0">
                <a:solidFill>
                  <a:srgbClr val="000000"/>
                </a:solidFill>
              </a:rPr>
              <a:t> </a:t>
            </a:r>
            <a:endParaRPr lang="en-US" dirty="0"/>
          </a:p>
          <a:p>
            <a:r>
              <a:rPr lang="en-GB" dirty="0">
                <a:solidFill>
                  <a:srgbClr val="000000"/>
                </a:solidFill>
              </a:rPr>
              <a:t> </a:t>
            </a:r>
            <a:endParaRPr lang="en-GB" dirty="0"/>
          </a:p>
          <a:p>
            <a:pPr algn="l"/>
            <a:r>
              <a:rPr lang="en-GB" b="0" i="0" u="none" strike="noStrike" dirty="0">
                <a:solidFill>
                  <a:srgbClr val="000000"/>
                </a:solidFill>
                <a:effectLst/>
              </a:rPr>
              <a:t>Our starting points must include identifying the bottlenecks, enhancing the operating model, and actively monitoring potential risks. </a:t>
            </a:r>
            <a:endParaRPr lang="en-GB" dirty="0"/>
          </a:p>
          <a:p>
            <a:pPr algn="l"/>
            <a:endParaRPr lang="en-GB"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20</a:t>
            </a:fld>
            <a:endParaRPr lang="en-US"/>
          </a:p>
        </p:txBody>
      </p:sp>
    </p:spTree>
    <p:extLst>
      <p:ext uri="{BB962C8B-B14F-4D97-AF65-F5344CB8AC3E}">
        <p14:creationId xmlns:p14="http://schemas.microsoft.com/office/powerpoint/2010/main" val="2973845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a:solidFill>
                  <a:srgbClr val="000000"/>
                </a:solidFill>
                <a:effectLst/>
              </a:rPr>
              <a:t>Seventh, although disruptors may have speed, incumbents have their own natural advantages. These include existing relationships and the trust of clients and members, the ability to quickly scale up what works across markets, time-honed operational discipline at scale, and, in some cases, opportunities for diversified growth to strengthen the core business as well.</a:t>
            </a:r>
            <a:r>
              <a:rPr lang="en-GB">
                <a:solidFill>
                  <a:srgbClr val="000000"/>
                </a:solidFill>
              </a:rPr>
              <a:t> </a:t>
            </a:r>
            <a:endParaRPr lang="en-US"/>
          </a:p>
          <a:p>
            <a:r>
              <a:rPr lang="en-GB" dirty="0">
                <a:solidFill>
                  <a:srgbClr val="000000"/>
                </a:solidFill>
              </a:rPr>
              <a:t> </a:t>
            </a:r>
            <a:endParaRPr lang="en-GB" dirty="0"/>
          </a:p>
          <a:p>
            <a:r>
              <a:rPr lang="en-GB" b="0" i="0" u="none" strike="noStrike">
                <a:solidFill>
                  <a:srgbClr val="000000"/>
                </a:solidFill>
                <a:effectLst/>
              </a:rPr>
              <a:t>Across sectors, business building by adopting a diversified mindset is a top priority for value creation.</a:t>
            </a:r>
            <a:r>
              <a:rPr lang="en-GB">
                <a:solidFill>
                  <a:srgbClr val="000000"/>
                </a:solidFill>
              </a:rPr>
              <a:t> </a:t>
            </a:r>
            <a:endParaRPr lang="en-GB"/>
          </a:p>
          <a:p>
            <a:pPr algn="l"/>
            <a:endParaRPr lang="en-GB"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21</a:t>
            </a:fld>
            <a:endParaRPr lang="en-US"/>
          </a:p>
        </p:txBody>
      </p:sp>
    </p:spTree>
    <p:extLst>
      <p:ext uri="{BB962C8B-B14F-4D97-AF65-F5344CB8AC3E}">
        <p14:creationId xmlns:p14="http://schemas.microsoft.com/office/powerpoint/2010/main" val="6242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rPr>
              <a:t>Lastly, in challenging times, the reallocation of resources is more important than ever. Many organizations struggle to reallocate at the necessary pace. Successful reallocators follow a tested portfolio of processes that aim to seed high-growth areas with the resources necessary to succeed while avoiding retrenchment in the core business.</a:t>
            </a:r>
            <a:r>
              <a:rPr lang="en-GB" dirty="0">
                <a:solidFill>
                  <a:srgbClr val="000000"/>
                </a:solidFill>
              </a:rPr>
              <a:t> </a:t>
            </a:r>
            <a:endParaRPr lang="en-US" dirty="0"/>
          </a:p>
        </p:txBody>
      </p:sp>
      <p:sp>
        <p:nvSpPr>
          <p:cNvPr id="4" name="Slide Number Placeholder 3"/>
          <p:cNvSpPr>
            <a:spLocks noGrp="1"/>
          </p:cNvSpPr>
          <p:nvPr>
            <p:ph type="sldNum" sz="quarter" idx="5"/>
          </p:nvPr>
        </p:nvSpPr>
        <p:spPr/>
        <p:txBody>
          <a:bodyPr/>
          <a:lstStyle/>
          <a:p>
            <a:fld id="{995100D8-81D6-455F-BEFE-89456A4D673E}" type="slidenum">
              <a:t>22</a:t>
            </a:fld>
            <a:endParaRPr lang="en-US"/>
          </a:p>
        </p:txBody>
      </p:sp>
    </p:spTree>
    <p:extLst>
      <p:ext uri="{BB962C8B-B14F-4D97-AF65-F5344CB8AC3E}">
        <p14:creationId xmlns:p14="http://schemas.microsoft.com/office/powerpoint/2010/main" val="1297346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solidFill>
                  <a:srgbClr val="000000"/>
                </a:solidFill>
              </a:rPr>
              <a:t>EMPOWERING</a:t>
            </a:r>
            <a:r>
              <a:rPr lang="en-US" b="1" i="0" u="none" strike="noStrike" dirty="0">
                <a:solidFill>
                  <a:srgbClr val="000000"/>
                </a:solidFill>
                <a:effectLst/>
              </a:rPr>
              <a:t>, </a:t>
            </a:r>
            <a:r>
              <a:rPr lang="en-US" b="1" dirty="0">
                <a:solidFill>
                  <a:srgbClr val="000000"/>
                </a:solidFill>
              </a:rPr>
              <a:t>NOT DETERMINING</a:t>
            </a:r>
            <a:endParaRPr lang="en-US" dirty="0"/>
          </a:p>
          <a:p>
            <a:endParaRPr lang="en-US" b="1" dirty="0">
              <a:solidFill>
                <a:srgbClr val="000000"/>
              </a:solidFill>
            </a:endParaRPr>
          </a:p>
          <a:p>
            <a:pPr algn="l"/>
            <a:r>
              <a:rPr lang="en-US" b="0" i="0" u="none" strike="noStrike" dirty="0">
                <a:solidFill>
                  <a:srgbClr val="000000"/>
                </a:solidFill>
                <a:effectLst/>
              </a:rPr>
              <a:t>New forms of institutional innovation will pave the way for a new leadership mindset that heralds unprecedented change and guides the workforce towards opportunities to flourish even as technological advances drive seismic shifts across all organizations. At its heart, this movement is about </a:t>
            </a:r>
            <a:r>
              <a:rPr lang="en-US" b="1" i="0" u="none" strike="noStrike" dirty="0">
                <a:solidFill>
                  <a:srgbClr val="000000"/>
                </a:solidFill>
                <a:effectLst/>
              </a:rPr>
              <a:t>empowering people</a:t>
            </a:r>
            <a:r>
              <a:rPr lang="en-US" b="0" i="0" u="none" strike="noStrike" dirty="0">
                <a:solidFill>
                  <a:srgbClr val="000000"/>
                </a:solidFill>
                <a:effectLst/>
              </a:rPr>
              <a:t>, rather than the rise of machines.</a:t>
            </a:r>
            <a:endParaRPr lang="en-US" dirty="0"/>
          </a:p>
          <a:p>
            <a:endParaRPr lang="en-US" dirty="0">
              <a:solidFill>
                <a:srgbClr val="000000"/>
              </a:solidFill>
            </a:endParaRPr>
          </a:p>
          <a:p>
            <a:r>
              <a:rPr lang="en-US" dirty="0">
                <a:solidFill>
                  <a:srgbClr val="000000"/>
                </a:solidFill>
              </a:rPr>
              <a:t>This second focal point of the leadership mindset involves giving workers more autonomy and control over their everyday tasks to ensure that work is empowering and human-centered, rather than divisive and dehumanizing. By empowering subordinates, leaders are also more likely to be trusted and be more effective at influencing performance. Rather than a focus on determining outcomes in an era of unprecedented technological evolution, business leaders </a:t>
            </a:r>
            <a:r>
              <a:rPr lang="en-US" b="0" i="0" u="none" strike="noStrike" dirty="0">
                <a:solidFill>
                  <a:srgbClr val="000000"/>
                </a:solidFill>
                <a:effectLst/>
              </a:rPr>
              <a:t>must </a:t>
            </a:r>
            <a:r>
              <a:rPr lang="en-US" dirty="0">
                <a:solidFill>
                  <a:srgbClr val="000000"/>
                </a:solidFill>
              </a:rPr>
              <a:t>seek to implement </a:t>
            </a:r>
            <a:r>
              <a:rPr lang="en-US" b="0" i="0" u="none" strike="noStrike" dirty="0">
                <a:solidFill>
                  <a:srgbClr val="000000"/>
                </a:solidFill>
                <a:effectLst/>
              </a:rPr>
              <a:t>systems that give </a:t>
            </a:r>
            <a:r>
              <a:rPr lang="en-US" dirty="0">
                <a:solidFill>
                  <a:srgbClr val="000000"/>
                </a:solidFill>
              </a:rPr>
              <a:t>workers </a:t>
            </a:r>
            <a:r>
              <a:rPr lang="en-US" b="0" i="0" u="none" strike="noStrike" dirty="0">
                <a:solidFill>
                  <a:srgbClr val="000000"/>
                </a:solidFill>
                <a:effectLst/>
              </a:rPr>
              <a:t>more choice, opportunities, freedom and control over their lives. This is </a:t>
            </a:r>
            <a:r>
              <a:rPr lang="en-US" dirty="0">
                <a:solidFill>
                  <a:srgbClr val="000000"/>
                </a:solidFill>
              </a:rPr>
              <a:t>key when we consider </a:t>
            </a:r>
            <a:r>
              <a:rPr lang="en-US" b="0" i="0" u="none" strike="noStrike" dirty="0">
                <a:solidFill>
                  <a:srgbClr val="000000"/>
                </a:solidFill>
                <a:effectLst/>
              </a:rPr>
              <a:t>the ways in which emerging technologies </a:t>
            </a:r>
            <a:r>
              <a:rPr lang="en-US" dirty="0">
                <a:solidFill>
                  <a:srgbClr val="000000"/>
                </a:solidFill>
              </a:rPr>
              <a:t>increasingly harness </a:t>
            </a:r>
            <a:r>
              <a:rPr lang="en-US" b="0" i="0" u="none" strike="noStrike" dirty="0">
                <a:solidFill>
                  <a:srgbClr val="000000"/>
                </a:solidFill>
                <a:effectLst/>
              </a:rPr>
              <a:t>machines that can decide and act without human input.</a:t>
            </a:r>
            <a:endParaRPr lang="en-US" dirty="0">
              <a:cs typeface="Calibri"/>
            </a:endParaRPr>
          </a:p>
          <a:p>
            <a:endParaRPr lang="en-US" dirty="0">
              <a:solidFill>
                <a:srgbClr val="000000"/>
              </a:solidFill>
            </a:endParaRPr>
          </a:p>
          <a:p>
            <a:r>
              <a:rPr lang="en-US" dirty="0">
                <a:solidFill>
                  <a:srgbClr val="000000"/>
                </a:solidFill>
              </a:rPr>
              <a:t>As the philosopher John Armstrong points out </a:t>
            </a:r>
            <a:r>
              <a:rPr lang="en-US" i="1" dirty="0">
                <a:solidFill>
                  <a:srgbClr val="000000"/>
                </a:solidFill>
              </a:rPr>
              <a:t>"When we look at the past, we can see many, many world-changing things were possible at </a:t>
            </a:r>
            <a:r>
              <a:rPr lang="en-US" b="0" i="1" u="none" strike="noStrike" dirty="0">
                <a:solidFill>
                  <a:srgbClr val="000000"/>
                </a:solidFill>
                <a:effectLst/>
              </a:rPr>
              <a:t>the </a:t>
            </a:r>
            <a:r>
              <a:rPr lang="en-US" i="1" dirty="0">
                <a:solidFill>
                  <a:srgbClr val="000000"/>
                </a:solidFill>
              </a:rPr>
              <a:t>time</a:t>
            </a:r>
            <a:r>
              <a:rPr lang="en-US" b="0" i="1" u="none" strike="noStrike" dirty="0">
                <a:solidFill>
                  <a:srgbClr val="000000"/>
                </a:solidFill>
                <a:effectLst/>
              </a:rPr>
              <a:t>, which </a:t>
            </a:r>
            <a:r>
              <a:rPr lang="en-US" i="1" dirty="0">
                <a:solidFill>
                  <a:srgbClr val="000000"/>
                </a:solidFill>
              </a:rPr>
              <a:t>people did not realize. We know this. What we forget to tell ourselves is </a:t>
            </a:r>
            <a:r>
              <a:rPr lang="en-US" b="0" i="1" u="none" strike="noStrike" dirty="0">
                <a:solidFill>
                  <a:srgbClr val="000000"/>
                </a:solidFill>
                <a:effectLst/>
              </a:rPr>
              <a:t>that </a:t>
            </a:r>
            <a:r>
              <a:rPr lang="en-US" i="1" dirty="0">
                <a:solidFill>
                  <a:srgbClr val="000000"/>
                </a:solidFill>
              </a:rPr>
              <a:t>this must be true for us in the present as well.“</a:t>
            </a:r>
            <a:endParaRPr lang="en-US" dirty="0">
              <a:cs typeface="Calibri"/>
            </a:endParaRPr>
          </a:p>
          <a:p>
            <a:pPr algn="l"/>
            <a:endParaRPr lang="en-US"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rPr lang="en-US" smtClean="0"/>
              <a:t>23</a:t>
            </a:fld>
            <a:endParaRPr lang="en-US"/>
          </a:p>
        </p:txBody>
      </p:sp>
    </p:spTree>
    <p:extLst>
      <p:ext uri="{BB962C8B-B14F-4D97-AF65-F5344CB8AC3E}">
        <p14:creationId xmlns:p14="http://schemas.microsoft.com/office/powerpoint/2010/main" val="2084753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000000"/>
                </a:solidFill>
              </a:rPr>
              <a:t>For example, organizational </a:t>
            </a:r>
            <a:r>
              <a:rPr lang="en-GB" b="0" i="0" u="none" strike="noStrike">
                <a:solidFill>
                  <a:srgbClr val="000000"/>
                </a:solidFill>
                <a:effectLst/>
              </a:rPr>
              <a:t>silos are one of the most disempowering challenges that every purpose-driven organization faces today, leading to conflicting or misaligned priorities, lack of clarity, and fragmented approach to execution.</a:t>
            </a:r>
            <a:r>
              <a:rPr lang="en-GB">
                <a:solidFill>
                  <a:srgbClr val="000000"/>
                </a:solidFill>
              </a:rPr>
              <a:t> </a:t>
            </a:r>
            <a:endParaRPr lang="en-US"/>
          </a:p>
          <a:p>
            <a:pPr algn="l"/>
            <a:br>
              <a:rPr lang="en-US" dirty="0"/>
            </a:br>
            <a:r>
              <a:rPr lang="en-GB" b="0" i="0" u="none" strike="noStrike">
                <a:solidFill>
                  <a:srgbClr val="000000"/>
                </a:solidFill>
                <a:effectLst/>
              </a:rPr>
              <a:t>Siloed approaches affect the connected enterprise in multiple ways. First, they lead to increased technology complexity due to fragmentation, resulting in diverse architectures, systems, and processes across teams. This complexity hinders the seamless integration of new technologies, innovation, and responsiveness to customer needs. Additionally, siloed decisions and development can lead to incompatible technological solutions, interoperability issues, and increased technical debt. These challenges increase the pressure for short-term workarounds, further escalating technical debt and complexity impacts.</a:t>
            </a:r>
            <a:r>
              <a:rPr lang="en-GB">
                <a:solidFill>
                  <a:srgbClr val="000000"/>
                </a:solidFill>
              </a:rPr>
              <a:t> </a:t>
            </a:r>
            <a:endParaRPr lang="en-GB"/>
          </a:p>
          <a:p>
            <a:endParaRPr lang="en-GB" dirty="0">
              <a:solidFill>
                <a:srgbClr val="000000"/>
              </a:solidFill>
            </a:endParaRPr>
          </a:p>
          <a:p>
            <a:r>
              <a:rPr lang="en-GB" dirty="0">
                <a:solidFill>
                  <a:srgbClr val="000000"/>
                </a:solidFill>
              </a:rPr>
              <a:t>Organizations must rethink and integrate traditional organizational silos that separate administration from the front lines, that is, create multiple knowledge pathways that lead to bidirectional work practices and innovation. This is merely the initial foray into empowering the entire workforce to transition from traditional, hierarchical models to decentralized, multi-dimensional knowledge networks.</a:t>
            </a:r>
            <a:endParaRPr lang="en-GB" dirty="0">
              <a:cs typeface="Calibri"/>
            </a:endParaRPr>
          </a:p>
          <a:p>
            <a:endParaRPr lang="en-GB" dirty="0">
              <a:solidFill>
                <a:srgbClr val="000000"/>
              </a:solidFill>
            </a:endParaRPr>
          </a:p>
          <a:p>
            <a:r>
              <a:rPr lang="en-GB" dirty="0">
                <a:solidFill>
                  <a:srgbClr val="000000"/>
                </a:solidFill>
              </a:rPr>
              <a:t>In a stark contrast, today’s employees and workers are empowered in ways never before seen in traditional organizations, and managerial determination is diminishing. Today, we are experiencing a paradigm shift that is changing the way we work and relate to one another, as the digital age rewards change and punishes inertia. We are moving away from the concept of the organization as a machine which is designed to predict and control the world, and into the sphere of collective intelligence and knowledge informed by a living organism that has its own sense of destiny in an increasingly short-lived and chaotic business environment.</a:t>
            </a:r>
            <a:br>
              <a:rPr lang="en-GB" dirty="0">
                <a:cs typeface="+mn-lt"/>
              </a:rPr>
            </a:br>
            <a:r>
              <a:rPr lang="en-GB" dirty="0">
                <a:solidFill>
                  <a:srgbClr val="000000"/>
                </a:solidFill>
              </a:rPr>
              <a:t> </a:t>
            </a:r>
            <a:br>
              <a:rPr lang="en-GB" dirty="0">
                <a:cs typeface="+mn-lt"/>
              </a:rPr>
            </a:br>
            <a:r>
              <a:rPr lang="en-GB" dirty="0">
                <a:solidFill>
                  <a:srgbClr val="000000"/>
                </a:solidFill>
              </a:rPr>
              <a:t>The vitality of an organization will be measured by its capacity to dynamically adapt its business, empower its workers, and grow sustainably through holistic operating systems, value stream management platforms, centralized hubs, collaboration tools, advanced communication platforms, and intelligent data management. The idea that a leader’s job is to extract value from processes and people is morphing into a strategic focus on adaptability and learning that exemplifies the connected organization through networks of teams, flexible resources, and standardized processes. This is where progressive and alternative points of view bring cognitive diversity to the organization and increase its ability to rapidly respond to new opportunities.</a:t>
            </a:r>
            <a:endParaRPr lang="en-GB" dirty="0">
              <a:cs typeface="+mn-lt"/>
            </a:endParaRPr>
          </a:p>
        </p:txBody>
      </p:sp>
      <p:sp>
        <p:nvSpPr>
          <p:cNvPr id="4" name="Slide Number Placeholder 3"/>
          <p:cNvSpPr>
            <a:spLocks noGrp="1"/>
          </p:cNvSpPr>
          <p:nvPr>
            <p:ph type="sldNum" sz="quarter" idx="5"/>
          </p:nvPr>
        </p:nvSpPr>
        <p:spPr/>
        <p:txBody>
          <a:bodyPr/>
          <a:lstStyle/>
          <a:p>
            <a:fld id="{995100D8-81D6-455F-BEFE-89456A4D673E}" type="slidenum">
              <a:rPr lang="en-US" smtClean="0"/>
              <a:t>24</a:t>
            </a:fld>
            <a:endParaRPr lang="en-US"/>
          </a:p>
        </p:txBody>
      </p:sp>
    </p:spTree>
    <p:extLst>
      <p:ext uri="{BB962C8B-B14F-4D97-AF65-F5344CB8AC3E}">
        <p14:creationId xmlns:p14="http://schemas.microsoft.com/office/powerpoint/2010/main" val="1863218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b="0" i="0" u="none" strike="noStrike">
                <a:solidFill>
                  <a:srgbClr val="000000"/>
                </a:solidFill>
                <a:effectLst/>
              </a:rPr>
              <a:t>Current trends in business and technology show that the way employees work - where, when, why and with whom - have and will continue to change over the next decade, bearing little resemblance to work as it stands today. Here are six ideas about the future direction of the workplace and how organizations can prepare for it. </a:t>
            </a:r>
            <a:br>
              <a:rPr lang="en-GB" dirty="0">
                <a:cs typeface="+mn-lt"/>
              </a:rPr>
            </a:br>
            <a:r>
              <a:rPr lang="en-GB" dirty="0">
                <a:solidFill>
                  <a:srgbClr val="000000"/>
                </a:solidFill>
              </a:rPr>
              <a:t> </a:t>
            </a:r>
            <a:endParaRPr lang="en-US"/>
          </a:p>
          <a:p>
            <a:r>
              <a:rPr lang="en-GB" b="0" i="0" u="none" strike="noStrike" dirty="0">
                <a:solidFill>
                  <a:srgbClr val="000000"/>
                </a:solidFill>
                <a:effectLst/>
              </a:rPr>
              <a:t>Managers today must confront </a:t>
            </a:r>
            <a:r>
              <a:rPr lang="en-GB" b="1" dirty="0">
                <a:solidFill>
                  <a:srgbClr val="000000"/>
                </a:solidFill>
              </a:rPr>
              <a:t>remote challenges</a:t>
            </a:r>
            <a:r>
              <a:rPr lang="en-GB" b="0" i="0" u="none" strike="noStrike" dirty="0">
                <a:solidFill>
                  <a:srgbClr val="000000"/>
                </a:solidFill>
                <a:effectLst/>
              </a:rPr>
              <a:t>, such as social and political turbulence, work-life fusion and hybrid work – all of which have added a new layer of complexity and pressure to their roles. </a:t>
            </a:r>
            <a:endParaRPr lang="en-GB" dirty="0"/>
          </a:p>
          <a:p>
            <a:endParaRPr lang="en-GB" dirty="0">
              <a:solidFill>
                <a:srgbClr val="000000"/>
              </a:solidFill>
            </a:endParaRPr>
          </a:p>
          <a:p>
            <a:pPr algn="l"/>
            <a:r>
              <a:rPr lang="en-GB" b="0" i="0" u="none" strike="noStrike" dirty="0">
                <a:solidFill>
                  <a:srgbClr val="000000"/>
                </a:solidFill>
                <a:effectLst/>
              </a:rPr>
              <a:t>Many employees are working in a hybrid world with more choices about where, when and how much they work. Traditional managerial success was based on the ability to manage and evaluate employee performance. This has shifted. Managers are now expected to be great coaches and teachers, and operate with </a:t>
            </a:r>
            <a:r>
              <a:rPr lang="en-GB" b="1" i="0" u="none" strike="noStrike" dirty="0">
                <a:solidFill>
                  <a:srgbClr val="000000"/>
                </a:solidFill>
                <a:effectLst/>
              </a:rPr>
              <a:t>empathy</a:t>
            </a:r>
            <a:r>
              <a:rPr lang="en-GB" b="0" i="0" u="none" strike="noStrike" dirty="0">
                <a:solidFill>
                  <a:srgbClr val="000000"/>
                </a:solidFill>
                <a:effectLst/>
              </a:rPr>
              <a:t>. </a:t>
            </a:r>
            <a:endParaRPr lang="en-GB" dirty="0">
              <a:cs typeface="Calibri"/>
            </a:endParaRPr>
          </a:p>
          <a:p>
            <a:endParaRPr lang="en-GB" dirty="0">
              <a:solidFill>
                <a:srgbClr val="000000"/>
              </a:solidFill>
            </a:endParaRPr>
          </a:p>
          <a:p>
            <a:r>
              <a:rPr lang="en-GB" b="0" i="0" u="none" strike="noStrike" dirty="0">
                <a:solidFill>
                  <a:srgbClr val="000000"/>
                </a:solidFill>
                <a:effectLst/>
              </a:rPr>
              <a:t>In the future, the most high-value work will be cognitive in nature. Employees will have to apply creativity, critical thinking and constant digital upskilling to solve complex problems. The digital economy demands new ideas, information and business models that continually expand, combine and shift into new ventures. Employees will have to consistently refresh their </a:t>
            </a:r>
            <a:r>
              <a:rPr lang="en-GB" b="1" i="0" u="none" strike="noStrike" dirty="0">
                <a:solidFill>
                  <a:srgbClr val="000000"/>
                </a:solidFill>
                <a:effectLst/>
              </a:rPr>
              <a:t>digital dexterity </a:t>
            </a:r>
            <a:r>
              <a:rPr lang="en-GB" b="0" i="0" u="none" strike="noStrike" dirty="0">
                <a:solidFill>
                  <a:srgbClr val="000000"/>
                </a:solidFill>
                <a:effectLst/>
              </a:rPr>
              <a:t>to meet these needs.</a:t>
            </a:r>
            <a:r>
              <a:rPr lang="en-GB" dirty="0">
                <a:solidFill>
                  <a:srgbClr val="000000"/>
                </a:solidFill>
              </a:rPr>
              <a:t> Extreme digital dexterity will ultimately be the modus operandi for how employees work. Increasing demands for a more automated workplace have sparked the killer combo of people and technology. Proactive leaders must investigate how the regular use of AI, smart software and robots will invigorate work strategy. </a:t>
            </a:r>
            <a:endParaRPr lang="en-GB" dirty="0">
              <a:cs typeface="Calibri"/>
            </a:endParaRPr>
          </a:p>
          <a:p>
            <a:endParaRPr lang="en-GB" dirty="0">
              <a:solidFill>
                <a:srgbClr val="000000"/>
              </a:solidFill>
            </a:endParaRPr>
          </a:p>
          <a:p>
            <a:r>
              <a:rPr lang="en-GB" dirty="0">
                <a:solidFill>
                  <a:srgbClr val="000000"/>
                </a:solidFill>
              </a:rPr>
              <a:t>Remote and hybrid </a:t>
            </a:r>
            <a:r>
              <a:rPr lang="en-GB" b="0" i="0" u="none" strike="noStrike" dirty="0">
                <a:solidFill>
                  <a:srgbClr val="000000"/>
                </a:solidFill>
                <a:effectLst/>
              </a:rPr>
              <a:t>work has fostered greater interest in monitoring workplace productivity and employee wellness. Today, employers are more frequently using technologies to monitor employees through methods such as virtual clocking in and out, tracking work computer usage, and monitoring employee emails or internal communications and chat. While some companies </a:t>
            </a:r>
            <a:r>
              <a:rPr lang="en-GB" dirty="0">
                <a:solidFill>
                  <a:srgbClr val="000000"/>
                </a:solidFill>
              </a:rPr>
              <a:t>primarily </a:t>
            </a:r>
            <a:r>
              <a:rPr lang="en-GB" b="0" i="0" u="none" strike="noStrike" dirty="0">
                <a:solidFill>
                  <a:srgbClr val="000000"/>
                </a:solidFill>
                <a:effectLst/>
              </a:rPr>
              <a:t>track productivity, others focus on </a:t>
            </a:r>
            <a:r>
              <a:rPr lang="en-GB" b="1" dirty="0">
                <a:solidFill>
                  <a:srgbClr val="000000"/>
                </a:solidFill>
              </a:rPr>
              <a:t>collecting data </a:t>
            </a:r>
            <a:r>
              <a:rPr lang="en-GB" dirty="0">
                <a:solidFill>
                  <a:srgbClr val="000000"/>
                </a:solidFill>
              </a:rPr>
              <a:t>around </a:t>
            </a:r>
            <a:r>
              <a:rPr lang="en-GB" b="0" i="0" u="none" strike="noStrike" dirty="0">
                <a:solidFill>
                  <a:srgbClr val="000000"/>
                </a:solidFill>
                <a:effectLst/>
              </a:rPr>
              <a:t>employee engagement and well being to better understand the employee experience.</a:t>
            </a:r>
            <a:endParaRPr lang="en-GB" dirty="0">
              <a:cs typeface="Calibri"/>
            </a:endParaRPr>
          </a:p>
          <a:p>
            <a:endParaRPr lang="en-GB" b="1" dirty="0">
              <a:solidFill>
                <a:srgbClr val="000000"/>
              </a:solidFill>
            </a:endParaRPr>
          </a:p>
          <a:p>
            <a:pPr algn="l"/>
            <a:r>
              <a:rPr lang="en-GB" b="1" i="0" u="none" strike="noStrike" dirty="0">
                <a:solidFill>
                  <a:srgbClr val="000000"/>
                </a:solidFill>
                <a:effectLst/>
              </a:rPr>
              <a:t>Smart machines </a:t>
            </a:r>
            <a:r>
              <a:rPr lang="en-GB" b="0" i="0" u="none" strike="noStrike" dirty="0">
                <a:solidFill>
                  <a:srgbClr val="000000"/>
                </a:solidFill>
                <a:effectLst/>
              </a:rPr>
              <a:t>are getting smarter and more ubiquitous, not only completing tasks previously reserved for humans, but also doing what was thought to be impossible for machines. Companies will start to increase the functions of smart machines, software, apps, and even avatars. </a:t>
            </a:r>
            <a:endParaRPr lang="en-GB" dirty="0">
              <a:cs typeface="Calibri"/>
            </a:endParaRPr>
          </a:p>
          <a:p>
            <a:pPr algn="l"/>
            <a:r>
              <a:rPr lang="en-GB" b="0" i="0" u="none" strike="noStrike" dirty="0">
                <a:solidFill>
                  <a:srgbClr val="000000"/>
                </a:solidFill>
                <a:effectLst/>
              </a:rPr>
              <a:t>As the metaverse begins to take shape, employees will develop personal toolkits of virtual doppelgangers - virtual counterparts, with the help artificially intelligent software and devices that are more accessible to their personal or team-based activities. What’s more, they will have the ability to carry their personal workplaces with them using cloud communities, open applications and personal virtual assistants.</a:t>
            </a:r>
            <a:endParaRPr lang="en-GB" dirty="0"/>
          </a:p>
          <a:p>
            <a:endParaRPr lang="en-GB" dirty="0">
              <a:solidFill>
                <a:srgbClr val="000000"/>
              </a:solidFill>
            </a:endParaRPr>
          </a:p>
          <a:p>
            <a:r>
              <a:rPr lang="en-GB" b="0" i="0" u="none" strike="noStrike" dirty="0">
                <a:solidFill>
                  <a:srgbClr val="000000"/>
                </a:solidFill>
                <a:effectLst/>
              </a:rPr>
              <a:t>Employees want to make a meaningful social impact and they will do this earlier in their lives instead of waiting for retirement. People will actively seek </a:t>
            </a:r>
            <a:r>
              <a:rPr lang="en-GB" b="1" dirty="0">
                <a:solidFill>
                  <a:srgbClr val="000000"/>
                </a:solidFill>
              </a:rPr>
              <a:t>purposeful</a:t>
            </a:r>
            <a:r>
              <a:rPr lang="en-GB" dirty="0">
                <a:solidFill>
                  <a:srgbClr val="000000"/>
                </a:solidFill>
              </a:rPr>
              <a:t> </a:t>
            </a:r>
            <a:r>
              <a:rPr lang="en-GB" b="0" i="0" u="none" strike="noStrike" dirty="0">
                <a:solidFill>
                  <a:srgbClr val="000000"/>
                </a:solidFill>
                <a:effectLst/>
              </a:rPr>
              <a:t>opportunities to tie the impact and value of their work to their mission and passions. Smart companies will make themselves more attractive, not solely by paying higher salaries, but also by offering employees an opportunity to make a meaningful impact. Build a message that resonates and drives engagement by creating initiatives for employees to come forward with personal stories, experiences and successes in various social causes.</a:t>
            </a:r>
            <a:endParaRPr lang="en-GB" dirty="0">
              <a:cs typeface="Calibri"/>
            </a:endParaRPr>
          </a:p>
          <a:p>
            <a:endParaRPr lang="en-GB" dirty="0">
              <a:solidFill>
                <a:srgbClr val="000000"/>
              </a:solidFill>
            </a:endParaRPr>
          </a:p>
          <a:p>
            <a:pPr algn="l"/>
            <a:r>
              <a:rPr lang="en-GB" b="0" i="0" u="none" strike="noStrike" dirty="0">
                <a:solidFill>
                  <a:srgbClr val="000000"/>
                </a:solidFill>
                <a:effectLst/>
              </a:rPr>
              <a:t>As technology closes the divide between geographically separate people, it introduces cracks in relationships and cultures. The remote distribution of work means that many employees will not build the same social relationships in the workplace, leading to issues of disengagement and loneliness.</a:t>
            </a:r>
            <a:endParaRPr lang="en-GB" dirty="0">
              <a:cs typeface="Calibri"/>
            </a:endParaRPr>
          </a:p>
          <a:p>
            <a:endParaRPr lang="en-GB" dirty="0">
              <a:solidFill>
                <a:srgbClr val="000000"/>
              </a:solidFill>
            </a:endParaRPr>
          </a:p>
          <a:p>
            <a:r>
              <a:rPr lang="en-GB" b="0" i="0" u="none" strike="noStrike" dirty="0">
                <a:solidFill>
                  <a:srgbClr val="000000"/>
                </a:solidFill>
                <a:effectLst/>
              </a:rPr>
              <a:t>Business leaders must work together to ensure work-life balance swings back and forth for each employee as their work distribution, time and life stages change. </a:t>
            </a:r>
            <a:endParaRPr lang="en-GB" dirty="0">
              <a:cs typeface="Calibri"/>
            </a:endParaRPr>
          </a:p>
          <a:p>
            <a:pPr algn="l"/>
            <a:endParaRPr lang="en-GB" b="0" i="0" u="none" strike="noStrike" dirty="0">
              <a:solidFill>
                <a:srgbClr val="000000"/>
              </a:solidFill>
              <a:effectLst/>
              <a:latin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2265470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000000"/>
                </a:solidFill>
              </a:rPr>
              <a:t>SYSTEMS, NOT TECHNOLOGIES</a:t>
            </a:r>
            <a:endParaRPr lang="en-US" dirty="0"/>
          </a:p>
          <a:p>
            <a:endParaRPr lang="en-US" b="1" dirty="0">
              <a:solidFill>
                <a:srgbClr val="000000"/>
              </a:solidFill>
            </a:endParaRPr>
          </a:p>
          <a:p>
            <a:r>
              <a:rPr lang="en-US">
                <a:solidFill>
                  <a:srgbClr val="000000"/>
                </a:solidFill>
              </a:rPr>
              <a:t>Our third facet of the leadership mindset asks whether we will be able to truly understand how technologies are transforming the systems we need to run our business without attempting to gain a deep understanding of the different technologies themselves? At the very least, we need a minimum viable understanding of emerging technologies. We also need to explore trends and linkages across these technologies to understand how they relate to one another and will cumulatively impact our organizational systems.</a:t>
            </a:r>
            <a:endParaRPr lang="en-GB"/>
          </a:p>
          <a:p>
            <a:endParaRPr lang="en-US" dirty="0">
              <a:solidFill>
                <a:srgbClr val="000000"/>
              </a:solidFill>
            </a:endParaRPr>
          </a:p>
          <a:p>
            <a:r>
              <a:rPr lang="en-US" b="0" i="0" u="none" strike="noStrike" dirty="0">
                <a:solidFill>
                  <a:srgbClr val="000000"/>
                </a:solidFill>
                <a:effectLst/>
              </a:rPr>
              <a:t>If we as business leaders</a:t>
            </a:r>
            <a:r>
              <a:rPr lang="en-US" dirty="0">
                <a:solidFill>
                  <a:srgbClr val="000000"/>
                </a:solidFill>
              </a:rPr>
              <a:t> </a:t>
            </a:r>
            <a:r>
              <a:rPr lang="en-US" b="0" i="1" u="none" strike="noStrike" dirty="0">
                <a:solidFill>
                  <a:srgbClr val="000000"/>
                </a:solidFill>
                <a:effectLst/>
              </a:rPr>
              <a:t>zoom out</a:t>
            </a:r>
            <a:r>
              <a:rPr lang="en-US" dirty="0">
                <a:solidFill>
                  <a:srgbClr val="000000"/>
                </a:solidFill>
              </a:rPr>
              <a:t> </a:t>
            </a:r>
            <a:r>
              <a:rPr lang="en-US" b="0" i="0" u="none" strike="noStrike" dirty="0">
                <a:solidFill>
                  <a:srgbClr val="000000"/>
                </a:solidFill>
                <a:effectLst/>
              </a:rPr>
              <a:t>– as John Hagel, the former leader of the Deloitte Center for the Edge</a:t>
            </a:r>
            <a:r>
              <a:rPr lang="en-US" b="1" i="0" u="none" strike="noStrike" dirty="0">
                <a:solidFill>
                  <a:srgbClr val="000000"/>
                </a:solidFill>
                <a:effectLst/>
              </a:rPr>
              <a:t>,</a:t>
            </a:r>
            <a:r>
              <a:rPr lang="en-US" b="1" dirty="0">
                <a:solidFill>
                  <a:srgbClr val="000000"/>
                </a:solidFill>
              </a:rPr>
              <a:t> </a:t>
            </a:r>
            <a:r>
              <a:rPr lang="en-US" b="0" i="0" u="none" strike="noStrike" dirty="0">
                <a:solidFill>
                  <a:srgbClr val="000000"/>
                </a:solidFill>
                <a:effectLst/>
              </a:rPr>
              <a:t>suggests – we find ourselves asking questions like, ‘</a:t>
            </a:r>
            <a:r>
              <a:rPr lang="en-US" b="0" i="1" u="none" strike="noStrike" dirty="0">
                <a:solidFill>
                  <a:srgbClr val="000000"/>
                </a:solidFill>
                <a:effectLst/>
              </a:rPr>
              <a:t>What will my relevant market look like in a decade from now? What kind of systems will I need to have in order to thrive in that market or arena?</a:t>
            </a:r>
            <a:r>
              <a:rPr lang="en-US" b="0" i="0" u="none" strike="noStrike" dirty="0">
                <a:solidFill>
                  <a:srgbClr val="000000"/>
                </a:solidFill>
                <a:effectLst/>
              </a:rPr>
              <a:t>’ Only then can we consider the technologies that may support those systems.</a:t>
            </a:r>
            <a:endParaRPr lang="en-US" dirty="0">
              <a:cs typeface="Calibri"/>
            </a:endParaRPr>
          </a:p>
          <a:p>
            <a:endParaRPr lang="en-US" dirty="0">
              <a:solidFill>
                <a:srgbClr val="000000"/>
              </a:solidFill>
            </a:endParaRPr>
          </a:p>
          <a:p>
            <a:r>
              <a:rPr lang="en-US" b="0" i="0" u="none" strike="noStrike" dirty="0">
                <a:solidFill>
                  <a:srgbClr val="000000"/>
                </a:solidFill>
                <a:effectLst/>
              </a:rPr>
              <a:t>At the same time, we must</a:t>
            </a:r>
            <a:r>
              <a:rPr lang="en-US" dirty="0">
                <a:solidFill>
                  <a:srgbClr val="000000"/>
                </a:solidFill>
              </a:rPr>
              <a:t> </a:t>
            </a:r>
            <a:r>
              <a:rPr lang="en-US" b="0" i="1" u="none" strike="noStrike" dirty="0">
                <a:solidFill>
                  <a:srgbClr val="000000"/>
                </a:solidFill>
                <a:effectLst/>
              </a:rPr>
              <a:t>zoom in</a:t>
            </a:r>
            <a:r>
              <a:rPr lang="en-US" dirty="0">
                <a:solidFill>
                  <a:srgbClr val="000000"/>
                </a:solidFill>
              </a:rPr>
              <a:t> </a:t>
            </a:r>
            <a:r>
              <a:rPr lang="en-US" b="0" i="0" u="none" strike="noStrike" dirty="0">
                <a:solidFill>
                  <a:srgbClr val="000000"/>
                </a:solidFill>
                <a:effectLst/>
              </a:rPr>
              <a:t>to identify two or three short-term projects that will have the greatest impact in accelerating the organization’s movement toward the longer-term opportunities already identified. These would be accompanied by considerations of technological implementation, resource allocation, and relative measures of success in attaining the desired end state.</a:t>
            </a:r>
            <a:endParaRPr lang="en-US" dirty="0">
              <a:cs typeface="Calibri"/>
            </a:endParaRPr>
          </a:p>
          <a:p>
            <a:endParaRPr lang="en-US" dirty="0">
              <a:solidFill>
                <a:srgbClr val="000000"/>
              </a:solidFill>
            </a:endParaRPr>
          </a:p>
          <a:p>
            <a:r>
              <a:rPr lang="en-US" b="0" i="0" u="none" strike="noStrike" dirty="0">
                <a:solidFill>
                  <a:srgbClr val="000000"/>
                </a:solidFill>
                <a:effectLst/>
              </a:rPr>
              <a:t>When we connect the dots between these two approaches, we see that emerging technologies must rely upon and extend digital systems, scale readily due to a foundation of digital interoperability, inhabit physical objects, combine in surprising and disruptive ways, and create similar benefits and challenges.</a:t>
            </a:r>
            <a:r>
              <a:rPr lang="en-US" dirty="0">
                <a:solidFill>
                  <a:srgbClr val="000000"/>
                </a:solidFill>
              </a:rPr>
              <a:t> </a:t>
            </a:r>
            <a:endParaRPr lang="en-US" dirty="0">
              <a:cs typeface="Calibri"/>
            </a:endParaRPr>
          </a:p>
          <a:p>
            <a:endParaRPr lang="en-US" dirty="0">
              <a:solidFill>
                <a:srgbClr val="000000"/>
              </a:solidFill>
            </a:endParaRPr>
          </a:p>
          <a:p>
            <a:r>
              <a:rPr lang="en-US" b="0" i="0" u="none" strike="noStrike">
                <a:solidFill>
                  <a:srgbClr val="000000"/>
                </a:solidFill>
                <a:effectLst/>
              </a:rPr>
              <a:t>Fourth Industrial Revolution technologies promise to disrupt even today’s systems and create entirely new sources of value, turning the breakthroughs in digital technologies that organizations are struggling to make sense of today into the core infrastructure that business models will take for granted tomorrow.</a:t>
            </a:r>
            <a:r>
              <a:rPr lang="en-US">
                <a:solidFill>
                  <a:srgbClr val="000000"/>
                </a:solidFill>
              </a:rPr>
              <a:t> </a:t>
            </a:r>
            <a:r>
              <a:rPr lang="en-US" b="1" i="0" u="none" strike="noStrike" dirty="0">
                <a:solidFill>
                  <a:srgbClr val="000000"/>
                </a:solidFill>
                <a:effectLst/>
              </a:rPr>
              <a:t>New technologies can enable better-performing systems to be put in place</a:t>
            </a:r>
            <a:r>
              <a:rPr lang="en-US" b="0" i="0" u="none" strike="noStrike" dirty="0">
                <a:solidFill>
                  <a:srgbClr val="000000"/>
                </a:solidFill>
                <a:effectLst/>
              </a:rPr>
              <a:t>; without them, new technologies could even be detrimental to existing systems.</a:t>
            </a:r>
            <a:endParaRPr lang="en-US" dirty="0">
              <a:cs typeface="Calibri"/>
            </a:endParaRPr>
          </a:p>
          <a:p>
            <a:endParaRPr lang="en-US" dirty="0">
              <a:solidFill>
                <a:srgbClr val="000000"/>
              </a:solidFill>
            </a:endParaRPr>
          </a:p>
          <a:p>
            <a:pPr algn="l"/>
            <a:r>
              <a:rPr lang="en-US" b="0" i="0" u="none" strike="noStrike" dirty="0">
                <a:solidFill>
                  <a:srgbClr val="000000"/>
                </a:solidFill>
                <a:effectLst/>
              </a:rPr>
              <a:t>There are three key areas of focus when we talk about systems, not technologies. </a:t>
            </a:r>
            <a:r>
              <a:rPr lang="en-US" dirty="0">
                <a:solidFill>
                  <a:srgbClr val="000000"/>
                </a:solidFill>
              </a:rPr>
              <a:t>These </a:t>
            </a:r>
            <a:r>
              <a:rPr lang="en-US" b="0" i="0" u="none" strike="noStrike" dirty="0">
                <a:solidFill>
                  <a:srgbClr val="000000"/>
                </a:solidFill>
                <a:effectLst/>
              </a:rPr>
              <a:t>are </a:t>
            </a:r>
            <a:r>
              <a:rPr lang="en-US" i="0" u="none" strike="noStrike" dirty="0">
                <a:solidFill>
                  <a:srgbClr val="000000"/>
                </a:solidFill>
                <a:effectLst/>
              </a:rPr>
              <a:t>activating ecosystems via platforms</a:t>
            </a:r>
            <a:r>
              <a:rPr lang="en-US" b="0" i="0" u="none" strike="noStrike" dirty="0">
                <a:solidFill>
                  <a:srgbClr val="000000"/>
                </a:solidFill>
                <a:effectLst/>
              </a:rPr>
              <a:t>, </a:t>
            </a:r>
            <a:r>
              <a:rPr lang="en-US" i="0" u="none" strike="noStrike" dirty="0">
                <a:solidFill>
                  <a:srgbClr val="000000"/>
                </a:solidFill>
                <a:effectLst/>
              </a:rPr>
              <a:t>directing technological influx</a:t>
            </a:r>
            <a:r>
              <a:rPr lang="en-US" b="0" i="0" u="none" strike="noStrike" dirty="0">
                <a:solidFill>
                  <a:srgbClr val="000000"/>
                </a:solidFill>
                <a:effectLst/>
              </a:rPr>
              <a:t>, and the </a:t>
            </a:r>
            <a:r>
              <a:rPr lang="en-US" dirty="0">
                <a:solidFill>
                  <a:srgbClr val="000000"/>
                </a:solidFill>
              </a:rPr>
              <a:t>evolution </a:t>
            </a:r>
            <a:r>
              <a:rPr lang="en-US" b="0" i="0" u="none" strike="noStrike" dirty="0">
                <a:solidFill>
                  <a:srgbClr val="000000"/>
                </a:solidFill>
                <a:effectLst/>
              </a:rPr>
              <a:t>of </a:t>
            </a:r>
            <a:r>
              <a:rPr lang="en-US" dirty="0">
                <a:solidFill>
                  <a:srgbClr val="000000"/>
                </a:solidFill>
              </a:rPr>
              <a:t>human-machine interactions. Let’s look at each </a:t>
            </a:r>
            <a:r>
              <a:rPr lang="en-US" b="0" i="0" u="none" strike="noStrike" dirty="0">
                <a:solidFill>
                  <a:srgbClr val="000000"/>
                </a:solidFill>
                <a:effectLst/>
              </a:rPr>
              <a:t>of </a:t>
            </a:r>
            <a:r>
              <a:rPr lang="en-US" dirty="0">
                <a:solidFill>
                  <a:srgbClr val="000000"/>
                </a:solidFill>
              </a:rPr>
              <a:t>these </a:t>
            </a:r>
            <a:r>
              <a:rPr lang="en-US" b="0" i="0" u="none" strike="noStrike" dirty="0">
                <a:solidFill>
                  <a:srgbClr val="000000"/>
                </a:solidFill>
                <a:effectLst/>
              </a:rPr>
              <a:t>in </a:t>
            </a:r>
            <a:r>
              <a:rPr lang="en-US" dirty="0">
                <a:solidFill>
                  <a:srgbClr val="000000"/>
                </a:solidFill>
              </a:rPr>
              <a:t>a little more detail</a:t>
            </a:r>
            <a:r>
              <a:rPr lang="en-US" b="0" i="0" u="none" strike="noStrike" dirty="0">
                <a:solidFill>
                  <a:srgbClr val="000000"/>
                </a:solidFill>
                <a:effectLst/>
              </a:rPr>
              <a:t>.</a:t>
            </a:r>
            <a:endParaRPr lang="en-US" dirty="0">
              <a:cs typeface="Calibri"/>
            </a:endParaRPr>
          </a:p>
          <a:p>
            <a:pPr algn="l"/>
            <a:endParaRPr lang="en-US"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995100D8-81D6-455F-BEFE-89456A4D673E}" type="slidenum">
              <a:t>26</a:t>
            </a:fld>
            <a:endParaRPr lang="en-US"/>
          </a:p>
        </p:txBody>
      </p:sp>
    </p:spTree>
    <p:extLst>
      <p:ext uri="{BB962C8B-B14F-4D97-AF65-F5344CB8AC3E}">
        <p14:creationId xmlns:p14="http://schemas.microsoft.com/office/powerpoint/2010/main" val="2309001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a:solidFill>
                  <a:srgbClr val="000000"/>
                </a:solidFill>
              </a:rPr>
              <a:t>Third – the evolution </a:t>
            </a:r>
            <a:r>
              <a:rPr lang="en-US" b="1" i="0" u="none" strike="noStrike">
                <a:solidFill>
                  <a:srgbClr val="000000"/>
                </a:solidFill>
                <a:effectLst/>
              </a:rPr>
              <a:t>of </a:t>
            </a:r>
            <a:r>
              <a:rPr lang="en-US" b="1">
                <a:solidFill>
                  <a:srgbClr val="000000"/>
                </a:solidFill>
              </a:rPr>
              <a:t>human-machine interactions</a:t>
            </a:r>
            <a:endParaRPr lang="en-US"/>
          </a:p>
          <a:p>
            <a:endParaRPr lang="en-US" dirty="0">
              <a:solidFill>
                <a:srgbClr val="000000"/>
              </a:solidFill>
            </a:endParaRPr>
          </a:p>
          <a:p>
            <a:r>
              <a:rPr lang="en-US" dirty="0">
                <a:solidFill>
                  <a:srgbClr val="000000"/>
                </a:solidFill>
              </a:rPr>
              <a:t>Currently</a:t>
            </a:r>
            <a:r>
              <a:rPr lang="en-US" b="0" i="0" u="none" strike="noStrike" dirty="0">
                <a:solidFill>
                  <a:srgbClr val="000000"/>
                </a:solidFill>
                <a:effectLst/>
              </a:rPr>
              <a:t>, </a:t>
            </a:r>
            <a:r>
              <a:rPr lang="en-US" dirty="0">
                <a:solidFill>
                  <a:srgbClr val="000000"/>
                </a:solidFill>
              </a:rPr>
              <a:t>there are four key developments that are directly impacting </a:t>
            </a:r>
            <a:r>
              <a:rPr lang="en-US" b="0" i="0" u="none" strike="noStrike" dirty="0">
                <a:solidFill>
                  <a:srgbClr val="000000"/>
                </a:solidFill>
                <a:effectLst/>
              </a:rPr>
              <a:t>the </a:t>
            </a:r>
            <a:r>
              <a:rPr lang="en-US" dirty="0">
                <a:solidFill>
                  <a:srgbClr val="000000"/>
                </a:solidFill>
              </a:rPr>
              <a:t>efficacy </a:t>
            </a:r>
            <a:r>
              <a:rPr lang="en-US" b="0" i="0" u="none" strike="noStrike" dirty="0">
                <a:solidFill>
                  <a:srgbClr val="000000"/>
                </a:solidFill>
                <a:effectLst/>
              </a:rPr>
              <a:t>of </a:t>
            </a:r>
            <a:r>
              <a:rPr lang="en-US" dirty="0">
                <a:solidFill>
                  <a:srgbClr val="000000"/>
                </a:solidFill>
              </a:rPr>
              <a:t>human-machine interactions</a:t>
            </a:r>
            <a:r>
              <a:rPr lang="en-US" b="0" i="0" u="none" strike="noStrike" dirty="0">
                <a:solidFill>
                  <a:srgbClr val="000000"/>
                </a:solidFill>
                <a:effectLst/>
              </a:rPr>
              <a:t>.</a:t>
            </a:r>
            <a:r>
              <a:rPr lang="en-US" dirty="0">
                <a:solidFill>
                  <a:srgbClr val="000000"/>
                </a:solidFill>
              </a:rPr>
              <a:t> These are </a:t>
            </a:r>
            <a:r>
              <a:rPr lang="en-US" b="0" i="0" u="none" strike="noStrike" dirty="0">
                <a:solidFill>
                  <a:srgbClr val="000000"/>
                </a:solidFill>
                <a:effectLst/>
              </a:rPr>
              <a:t>the </a:t>
            </a:r>
            <a:r>
              <a:rPr lang="en-US" dirty="0">
                <a:solidFill>
                  <a:srgbClr val="000000"/>
                </a:solidFill>
              </a:rPr>
              <a:t>ability </a:t>
            </a:r>
            <a:r>
              <a:rPr lang="en-US" b="0" i="0" u="none" strike="noStrike" dirty="0">
                <a:solidFill>
                  <a:srgbClr val="000000"/>
                </a:solidFill>
                <a:effectLst/>
              </a:rPr>
              <a:t>to </a:t>
            </a:r>
            <a:r>
              <a:rPr lang="en-US" dirty="0">
                <a:solidFill>
                  <a:srgbClr val="000000"/>
                </a:solidFill>
              </a:rPr>
              <a:t>store </a:t>
            </a:r>
            <a:r>
              <a:rPr lang="en-US" b="0" i="0" u="none" strike="noStrike" dirty="0">
                <a:solidFill>
                  <a:srgbClr val="000000"/>
                </a:solidFill>
                <a:effectLst/>
              </a:rPr>
              <a:t>massive </a:t>
            </a:r>
            <a:r>
              <a:rPr lang="en-US" dirty="0">
                <a:solidFill>
                  <a:srgbClr val="000000"/>
                </a:solidFill>
              </a:rPr>
              <a:t>amounts of data</a:t>
            </a:r>
            <a:r>
              <a:rPr lang="en-US" b="0" i="0" u="none" strike="noStrike" dirty="0">
                <a:solidFill>
                  <a:srgbClr val="000000"/>
                </a:solidFill>
                <a:effectLst/>
              </a:rPr>
              <a:t>, the </a:t>
            </a:r>
            <a:r>
              <a:rPr lang="en-US" dirty="0">
                <a:solidFill>
                  <a:srgbClr val="000000"/>
                </a:solidFill>
              </a:rPr>
              <a:t>emergence </a:t>
            </a:r>
            <a:r>
              <a:rPr lang="en-US" b="0" i="0" u="none" strike="noStrike" dirty="0">
                <a:solidFill>
                  <a:srgbClr val="000000"/>
                </a:solidFill>
                <a:effectLst/>
              </a:rPr>
              <a:t>of </a:t>
            </a:r>
            <a:r>
              <a:rPr lang="en-US" dirty="0">
                <a:solidFill>
                  <a:srgbClr val="000000"/>
                </a:solidFill>
              </a:rPr>
              <a:t>increasingly powerful machine learning algorithms, the deployment </a:t>
            </a:r>
            <a:r>
              <a:rPr lang="en-US" b="0" i="0" u="none" strike="noStrike" dirty="0">
                <a:solidFill>
                  <a:srgbClr val="000000"/>
                </a:solidFill>
                <a:effectLst/>
              </a:rPr>
              <a:t>of </a:t>
            </a:r>
            <a:r>
              <a:rPr lang="en-US" dirty="0">
                <a:solidFill>
                  <a:srgbClr val="000000"/>
                </a:solidFill>
              </a:rPr>
              <a:t>faster and more reliable communication </a:t>
            </a:r>
            <a:r>
              <a:rPr lang="en-US" b="0" i="0" u="none" strike="noStrike" dirty="0">
                <a:solidFill>
                  <a:srgbClr val="000000"/>
                </a:solidFill>
                <a:effectLst/>
              </a:rPr>
              <a:t>systems, </a:t>
            </a:r>
            <a:r>
              <a:rPr lang="en-US" dirty="0">
                <a:solidFill>
                  <a:srgbClr val="000000"/>
                </a:solidFill>
              </a:rPr>
              <a:t>and exponential increases in computing power</a:t>
            </a:r>
            <a:r>
              <a:rPr lang="en-US" b="0" i="0" u="none" strike="noStrike" dirty="0">
                <a:solidFill>
                  <a:srgbClr val="000000"/>
                </a:solidFill>
                <a:effectLst/>
              </a:rPr>
              <a:t>.</a:t>
            </a:r>
            <a:endParaRPr lang="en-GB" dirty="0">
              <a:cs typeface="Calibri"/>
            </a:endParaRPr>
          </a:p>
          <a:p>
            <a:endParaRPr lang="en-US" dirty="0">
              <a:solidFill>
                <a:srgbClr val="000000"/>
              </a:solidFill>
            </a:endParaRPr>
          </a:p>
          <a:p>
            <a:r>
              <a:rPr lang="en-US" dirty="0">
                <a:solidFill>
                  <a:srgbClr val="000000"/>
                </a:solidFill>
              </a:rPr>
              <a:t>Massive </a:t>
            </a:r>
            <a:r>
              <a:rPr lang="en-US" b="0" i="0" u="none" strike="noStrike" dirty="0">
                <a:solidFill>
                  <a:srgbClr val="000000"/>
                </a:solidFill>
                <a:effectLst/>
              </a:rPr>
              <a:t>amounts of data </a:t>
            </a:r>
            <a:r>
              <a:rPr lang="en-US" dirty="0">
                <a:solidFill>
                  <a:srgbClr val="000000"/>
                </a:solidFill>
              </a:rPr>
              <a:t>and storage, also known as Big Data, is </a:t>
            </a:r>
            <a:r>
              <a:rPr lang="en-US" b="0" i="0" u="none" strike="noStrike" dirty="0">
                <a:solidFill>
                  <a:srgbClr val="000000"/>
                </a:solidFill>
                <a:effectLst/>
              </a:rPr>
              <a:t>a </a:t>
            </a:r>
            <a:r>
              <a:rPr lang="en-US" dirty="0">
                <a:solidFill>
                  <a:srgbClr val="000000"/>
                </a:solidFill>
              </a:rPr>
              <a:t>combination </a:t>
            </a:r>
            <a:r>
              <a:rPr lang="en-US" b="0" i="0" u="none" strike="noStrike" dirty="0">
                <a:solidFill>
                  <a:srgbClr val="000000"/>
                </a:solidFill>
                <a:effectLst/>
              </a:rPr>
              <a:t>of </a:t>
            </a:r>
            <a:r>
              <a:rPr lang="en-US" dirty="0">
                <a:solidFill>
                  <a:srgbClr val="000000"/>
                </a:solidFill>
              </a:rPr>
              <a:t>structured</a:t>
            </a:r>
            <a:r>
              <a:rPr lang="en-US" b="0" i="0" u="none" strike="noStrike" dirty="0">
                <a:solidFill>
                  <a:srgbClr val="000000"/>
                </a:solidFill>
                <a:effectLst/>
              </a:rPr>
              <a:t>, </a:t>
            </a:r>
            <a:r>
              <a:rPr lang="en-US" dirty="0">
                <a:solidFill>
                  <a:srgbClr val="000000"/>
                </a:solidFill>
              </a:rPr>
              <a:t>semi-structured and unstructured data collected by organizations that can be mined for information </a:t>
            </a:r>
            <a:r>
              <a:rPr lang="en-US" b="0" i="0" u="none" strike="noStrike" dirty="0">
                <a:solidFill>
                  <a:srgbClr val="000000"/>
                </a:solidFill>
                <a:effectLst/>
              </a:rPr>
              <a:t>and </a:t>
            </a:r>
            <a:r>
              <a:rPr lang="en-US" dirty="0">
                <a:solidFill>
                  <a:srgbClr val="000000"/>
                </a:solidFill>
              </a:rPr>
              <a:t>used </a:t>
            </a:r>
            <a:r>
              <a:rPr lang="en-US" b="0" i="0" u="none" strike="noStrike" dirty="0">
                <a:solidFill>
                  <a:srgbClr val="000000"/>
                </a:solidFill>
                <a:effectLst/>
              </a:rPr>
              <a:t>in machine</a:t>
            </a:r>
            <a:r>
              <a:rPr lang="en-US" dirty="0">
                <a:solidFill>
                  <a:srgbClr val="000000"/>
                </a:solidFill>
              </a:rPr>
              <a:t> </a:t>
            </a:r>
            <a:r>
              <a:rPr lang="en-US" b="0" i="0" u="none" strike="noStrike" dirty="0">
                <a:solidFill>
                  <a:srgbClr val="000000"/>
                </a:solidFill>
                <a:effectLst/>
              </a:rPr>
              <a:t>learning</a:t>
            </a:r>
            <a:r>
              <a:rPr lang="en-US" dirty="0">
                <a:solidFill>
                  <a:srgbClr val="000000"/>
                </a:solidFill>
              </a:rPr>
              <a:t> projects</a:t>
            </a:r>
            <a:r>
              <a:rPr lang="en-US" b="0" i="0" u="none" strike="noStrike" dirty="0">
                <a:solidFill>
                  <a:srgbClr val="000000"/>
                </a:solidFill>
                <a:effectLst/>
              </a:rPr>
              <a:t>,</a:t>
            </a:r>
            <a:r>
              <a:rPr lang="en-US" dirty="0">
                <a:solidFill>
                  <a:srgbClr val="000000"/>
                </a:solidFill>
              </a:rPr>
              <a:t> predictive modelling and other advanced analytics applications</a:t>
            </a:r>
            <a:r>
              <a:rPr lang="en-US" b="0" i="0" u="none" strike="noStrike" dirty="0">
                <a:solidFill>
                  <a:srgbClr val="000000"/>
                </a:solidFill>
                <a:effectLst/>
              </a:rPr>
              <a:t>.</a:t>
            </a:r>
            <a:endParaRPr lang="en-US" dirty="0">
              <a:cs typeface="Calibri"/>
            </a:endParaRPr>
          </a:p>
          <a:p>
            <a:endParaRPr lang="en-US" dirty="0">
              <a:solidFill>
                <a:srgbClr val="000000"/>
              </a:solidFill>
            </a:endParaRPr>
          </a:p>
          <a:p>
            <a:r>
              <a:rPr lang="en-US" b="0" i="0" u="none" strike="noStrike" dirty="0">
                <a:solidFill>
                  <a:srgbClr val="000000"/>
                </a:solidFill>
                <a:effectLst/>
              </a:rPr>
              <a:t>Machine learning</a:t>
            </a:r>
            <a:r>
              <a:rPr lang="en-US" dirty="0">
                <a:solidFill>
                  <a:srgbClr val="000000"/>
                </a:solidFill>
              </a:rPr>
              <a:t> </a:t>
            </a:r>
            <a:r>
              <a:rPr lang="en-US" b="0" i="0" u="none" strike="noStrike" dirty="0">
                <a:solidFill>
                  <a:srgbClr val="000000"/>
                </a:solidFill>
                <a:effectLst/>
              </a:rPr>
              <a:t>algorithms</a:t>
            </a:r>
            <a:r>
              <a:rPr lang="en-US" dirty="0">
                <a:solidFill>
                  <a:srgbClr val="000000"/>
                </a:solidFill>
              </a:rPr>
              <a:t> </a:t>
            </a:r>
            <a:r>
              <a:rPr lang="en-US" b="0" i="0" u="none" strike="noStrike" dirty="0">
                <a:solidFill>
                  <a:srgbClr val="000000"/>
                </a:solidFill>
                <a:effectLst/>
              </a:rPr>
              <a:t>detect</a:t>
            </a:r>
            <a:r>
              <a:rPr lang="en-US" dirty="0">
                <a:solidFill>
                  <a:srgbClr val="000000"/>
                </a:solidFill>
              </a:rPr>
              <a:t> </a:t>
            </a:r>
            <a:r>
              <a:rPr lang="en-US" b="0" i="0" u="none" strike="noStrike" dirty="0">
                <a:solidFill>
                  <a:srgbClr val="000000"/>
                </a:solidFill>
                <a:effectLst/>
              </a:rPr>
              <a:t>patterns</a:t>
            </a:r>
            <a:r>
              <a:rPr lang="en-US" dirty="0">
                <a:solidFill>
                  <a:srgbClr val="000000"/>
                </a:solidFill>
              </a:rPr>
              <a:t> </a:t>
            </a:r>
            <a:r>
              <a:rPr lang="en-US" b="0" i="0" u="none" strike="noStrike" dirty="0">
                <a:solidFill>
                  <a:srgbClr val="000000"/>
                </a:solidFill>
                <a:effectLst/>
              </a:rPr>
              <a:t>and</a:t>
            </a:r>
            <a:r>
              <a:rPr lang="en-US" dirty="0">
                <a:solidFill>
                  <a:srgbClr val="000000"/>
                </a:solidFill>
              </a:rPr>
              <a:t> </a:t>
            </a:r>
            <a:r>
              <a:rPr lang="en-US" b="0" i="0" u="none" strike="noStrike" dirty="0">
                <a:solidFill>
                  <a:srgbClr val="000000"/>
                </a:solidFill>
                <a:effectLst/>
              </a:rPr>
              <a:t>learn</a:t>
            </a:r>
            <a:r>
              <a:rPr lang="en-US" dirty="0">
                <a:solidFill>
                  <a:srgbClr val="000000"/>
                </a:solidFill>
              </a:rPr>
              <a:t> </a:t>
            </a:r>
            <a:r>
              <a:rPr lang="en-US" b="0" i="0" u="none" strike="noStrike" dirty="0">
                <a:solidFill>
                  <a:srgbClr val="000000"/>
                </a:solidFill>
                <a:effectLst/>
              </a:rPr>
              <a:t>how</a:t>
            </a:r>
            <a:r>
              <a:rPr lang="en-US" dirty="0">
                <a:solidFill>
                  <a:srgbClr val="000000"/>
                </a:solidFill>
              </a:rPr>
              <a:t> </a:t>
            </a:r>
            <a:r>
              <a:rPr lang="en-US" b="0" i="0" u="none" strike="noStrike" dirty="0">
                <a:solidFill>
                  <a:srgbClr val="000000"/>
                </a:solidFill>
                <a:effectLst/>
              </a:rPr>
              <a:t>to</a:t>
            </a:r>
            <a:r>
              <a:rPr lang="en-US" dirty="0">
                <a:solidFill>
                  <a:srgbClr val="000000"/>
                </a:solidFill>
              </a:rPr>
              <a:t> </a:t>
            </a:r>
            <a:r>
              <a:rPr lang="en-US" b="0" i="0" u="none" strike="noStrike" dirty="0">
                <a:solidFill>
                  <a:srgbClr val="000000"/>
                </a:solidFill>
                <a:effectLst/>
              </a:rPr>
              <a:t>make</a:t>
            </a:r>
            <a:r>
              <a:rPr lang="en-US" dirty="0">
                <a:solidFill>
                  <a:srgbClr val="000000"/>
                </a:solidFill>
              </a:rPr>
              <a:t> </a:t>
            </a:r>
            <a:r>
              <a:rPr lang="en-US" b="0" i="0" u="none" strike="noStrike" dirty="0">
                <a:solidFill>
                  <a:srgbClr val="000000"/>
                </a:solidFill>
                <a:effectLst/>
              </a:rPr>
              <a:t>predictions</a:t>
            </a:r>
            <a:r>
              <a:rPr lang="en-US" dirty="0">
                <a:solidFill>
                  <a:srgbClr val="000000"/>
                </a:solidFill>
              </a:rPr>
              <a:t> </a:t>
            </a:r>
            <a:r>
              <a:rPr lang="en-US" b="0" i="0" u="none" strike="noStrike" dirty="0">
                <a:solidFill>
                  <a:srgbClr val="000000"/>
                </a:solidFill>
                <a:effectLst/>
              </a:rPr>
              <a:t>and</a:t>
            </a:r>
            <a:r>
              <a:rPr lang="en-US" dirty="0">
                <a:solidFill>
                  <a:srgbClr val="000000"/>
                </a:solidFill>
              </a:rPr>
              <a:t> </a:t>
            </a:r>
            <a:r>
              <a:rPr lang="en-US" b="0" i="0" u="none" strike="noStrike" dirty="0">
                <a:solidFill>
                  <a:srgbClr val="000000"/>
                </a:solidFill>
                <a:effectLst/>
              </a:rPr>
              <a:t>recommendations</a:t>
            </a:r>
            <a:r>
              <a:rPr lang="en-US" dirty="0">
                <a:solidFill>
                  <a:srgbClr val="000000"/>
                </a:solidFill>
              </a:rPr>
              <a:t> </a:t>
            </a:r>
            <a:r>
              <a:rPr lang="en-US" b="0" i="0" u="none" strike="noStrike" dirty="0">
                <a:solidFill>
                  <a:srgbClr val="000000"/>
                </a:solidFill>
                <a:effectLst/>
              </a:rPr>
              <a:t>by</a:t>
            </a:r>
            <a:r>
              <a:rPr lang="en-US" dirty="0">
                <a:solidFill>
                  <a:srgbClr val="000000"/>
                </a:solidFill>
              </a:rPr>
              <a:t> </a:t>
            </a:r>
            <a:r>
              <a:rPr lang="en-US" b="0" i="0" u="none" strike="noStrike" dirty="0">
                <a:solidFill>
                  <a:srgbClr val="000000"/>
                </a:solidFill>
                <a:effectLst/>
              </a:rPr>
              <a:t>processing</a:t>
            </a:r>
            <a:r>
              <a:rPr lang="en-US" dirty="0">
                <a:solidFill>
                  <a:srgbClr val="000000"/>
                </a:solidFill>
              </a:rPr>
              <a:t> </a:t>
            </a:r>
            <a:r>
              <a:rPr lang="en-US" b="0" i="0" u="none" strike="noStrike" dirty="0">
                <a:solidFill>
                  <a:srgbClr val="000000"/>
                </a:solidFill>
                <a:effectLst/>
              </a:rPr>
              <a:t>data</a:t>
            </a:r>
            <a:r>
              <a:rPr lang="en-US" dirty="0">
                <a:solidFill>
                  <a:srgbClr val="000000"/>
                </a:solidFill>
              </a:rPr>
              <a:t> </a:t>
            </a:r>
            <a:r>
              <a:rPr lang="en-US" b="0" i="0" u="none" strike="noStrike" dirty="0">
                <a:solidFill>
                  <a:srgbClr val="000000"/>
                </a:solidFill>
                <a:effectLst/>
              </a:rPr>
              <a:t>and</a:t>
            </a:r>
            <a:r>
              <a:rPr lang="en-US" dirty="0">
                <a:solidFill>
                  <a:srgbClr val="000000"/>
                </a:solidFill>
              </a:rPr>
              <a:t> </a:t>
            </a:r>
            <a:r>
              <a:rPr lang="en-US" b="0" i="0" u="none" strike="noStrike" dirty="0">
                <a:solidFill>
                  <a:srgbClr val="000000"/>
                </a:solidFill>
                <a:effectLst/>
              </a:rPr>
              <a:t>experiences,</a:t>
            </a:r>
            <a:r>
              <a:rPr lang="en-US" dirty="0">
                <a:solidFill>
                  <a:srgbClr val="000000"/>
                </a:solidFill>
              </a:rPr>
              <a:t> rather </a:t>
            </a:r>
            <a:r>
              <a:rPr lang="en-US" b="0" i="0" u="none" strike="noStrike" dirty="0">
                <a:solidFill>
                  <a:srgbClr val="000000"/>
                </a:solidFill>
                <a:effectLst/>
              </a:rPr>
              <a:t>than by receiving</a:t>
            </a:r>
            <a:r>
              <a:rPr lang="en-US" dirty="0">
                <a:solidFill>
                  <a:srgbClr val="000000"/>
                </a:solidFill>
              </a:rPr>
              <a:t> </a:t>
            </a:r>
            <a:r>
              <a:rPr lang="en-US" b="0" i="0" u="none" strike="noStrike" dirty="0">
                <a:solidFill>
                  <a:srgbClr val="000000"/>
                </a:solidFill>
                <a:effectLst/>
              </a:rPr>
              <a:t>explicit</a:t>
            </a:r>
            <a:r>
              <a:rPr lang="en-US" dirty="0">
                <a:solidFill>
                  <a:srgbClr val="000000"/>
                </a:solidFill>
              </a:rPr>
              <a:t> </a:t>
            </a:r>
            <a:r>
              <a:rPr lang="en-US" b="0" i="0" u="none" strike="noStrike" dirty="0">
                <a:solidFill>
                  <a:srgbClr val="000000"/>
                </a:solidFill>
                <a:effectLst/>
              </a:rPr>
              <a:t>programming</a:t>
            </a:r>
            <a:r>
              <a:rPr lang="en-US" dirty="0">
                <a:solidFill>
                  <a:srgbClr val="000000"/>
                </a:solidFill>
              </a:rPr>
              <a:t> </a:t>
            </a:r>
            <a:r>
              <a:rPr lang="en-US" b="0" i="0" u="none" strike="noStrike" dirty="0">
                <a:solidFill>
                  <a:srgbClr val="000000"/>
                </a:solidFill>
                <a:effectLst/>
              </a:rPr>
              <a:t>instruction.</a:t>
            </a:r>
            <a:r>
              <a:rPr lang="en-US" dirty="0">
                <a:solidFill>
                  <a:srgbClr val="000000"/>
                </a:solidFill>
              </a:rPr>
              <a:t> </a:t>
            </a:r>
            <a:r>
              <a:rPr lang="en-US" b="0" i="0" u="none" strike="noStrike" dirty="0">
                <a:solidFill>
                  <a:srgbClr val="000000"/>
                </a:solidFill>
                <a:effectLst/>
              </a:rPr>
              <a:t>The</a:t>
            </a:r>
            <a:r>
              <a:rPr lang="en-US" dirty="0">
                <a:solidFill>
                  <a:srgbClr val="000000"/>
                </a:solidFill>
              </a:rPr>
              <a:t> </a:t>
            </a:r>
            <a:r>
              <a:rPr lang="en-US" b="0" i="0" u="none" strike="noStrike" dirty="0">
                <a:solidFill>
                  <a:srgbClr val="000000"/>
                </a:solidFill>
                <a:effectLst/>
              </a:rPr>
              <a:t>algorithms</a:t>
            </a:r>
            <a:r>
              <a:rPr lang="en-US" dirty="0">
                <a:solidFill>
                  <a:srgbClr val="000000"/>
                </a:solidFill>
              </a:rPr>
              <a:t> </a:t>
            </a:r>
            <a:r>
              <a:rPr lang="en-US" b="0" i="0" u="none" strike="noStrike" dirty="0">
                <a:solidFill>
                  <a:srgbClr val="000000"/>
                </a:solidFill>
                <a:effectLst/>
              </a:rPr>
              <a:t>also</a:t>
            </a:r>
            <a:r>
              <a:rPr lang="en-US" dirty="0">
                <a:solidFill>
                  <a:srgbClr val="000000"/>
                </a:solidFill>
              </a:rPr>
              <a:t> </a:t>
            </a:r>
            <a:r>
              <a:rPr lang="en-US" b="0" i="0" u="none" strike="noStrike" dirty="0">
                <a:solidFill>
                  <a:srgbClr val="000000"/>
                </a:solidFill>
                <a:effectLst/>
              </a:rPr>
              <a:t>adapt</a:t>
            </a:r>
            <a:r>
              <a:rPr lang="en-US" dirty="0">
                <a:solidFill>
                  <a:srgbClr val="000000"/>
                </a:solidFill>
              </a:rPr>
              <a:t> </a:t>
            </a:r>
            <a:r>
              <a:rPr lang="en-US" b="0" i="0" u="none" strike="noStrike" dirty="0">
                <a:solidFill>
                  <a:srgbClr val="000000"/>
                </a:solidFill>
                <a:effectLst/>
              </a:rPr>
              <a:t>in</a:t>
            </a:r>
            <a:r>
              <a:rPr lang="en-US" dirty="0">
                <a:solidFill>
                  <a:srgbClr val="000000"/>
                </a:solidFill>
              </a:rPr>
              <a:t> </a:t>
            </a:r>
            <a:r>
              <a:rPr lang="en-US" b="0" i="0" u="none" strike="noStrike" dirty="0">
                <a:solidFill>
                  <a:srgbClr val="000000"/>
                </a:solidFill>
                <a:effectLst/>
              </a:rPr>
              <a:t>response</a:t>
            </a:r>
            <a:r>
              <a:rPr lang="en-US" dirty="0">
                <a:solidFill>
                  <a:srgbClr val="000000"/>
                </a:solidFill>
              </a:rPr>
              <a:t> </a:t>
            </a:r>
            <a:r>
              <a:rPr lang="en-US" b="0" i="0" u="none" strike="noStrike" dirty="0">
                <a:solidFill>
                  <a:srgbClr val="000000"/>
                </a:solidFill>
                <a:effectLst/>
              </a:rPr>
              <a:t>to</a:t>
            </a:r>
            <a:r>
              <a:rPr lang="en-US" dirty="0">
                <a:solidFill>
                  <a:srgbClr val="000000"/>
                </a:solidFill>
              </a:rPr>
              <a:t> </a:t>
            </a:r>
            <a:r>
              <a:rPr lang="en-US" b="0" i="0" u="none" strike="noStrike" dirty="0">
                <a:solidFill>
                  <a:srgbClr val="000000"/>
                </a:solidFill>
                <a:effectLst/>
              </a:rPr>
              <a:t>new</a:t>
            </a:r>
            <a:r>
              <a:rPr lang="en-US" dirty="0">
                <a:solidFill>
                  <a:srgbClr val="000000"/>
                </a:solidFill>
              </a:rPr>
              <a:t> </a:t>
            </a:r>
            <a:r>
              <a:rPr lang="en-US" b="0" i="0" u="none" strike="noStrike" dirty="0">
                <a:solidFill>
                  <a:srgbClr val="000000"/>
                </a:solidFill>
                <a:effectLst/>
              </a:rPr>
              <a:t>data</a:t>
            </a:r>
            <a:r>
              <a:rPr lang="en-US" dirty="0">
                <a:solidFill>
                  <a:srgbClr val="000000"/>
                </a:solidFill>
              </a:rPr>
              <a:t> </a:t>
            </a:r>
            <a:r>
              <a:rPr lang="en-US" b="0" i="0" u="none" strike="noStrike" dirty="0">
                <a:solidFill>
                  <a:srgbClr val="000000"/>
                </a:solidFill>
                <a:effectLst/>
              </a:rPr>
              <a:t>&amp;</a:t>
            </a:r>
            <a:r>
              <a:rPr lang="en-US" dirty="0">
                <a:solidFill>
                  <a:srgbClr val="000000"/>
                </a:solidFill>
              </a:rPr>
              <a:t> </a:t>
            </a:r>
            <a:r>
              <a:rPr lang="en-US" b="0" i="0" u="none" strike="noStrike" dirty="0">
                <a:solidFill>
                  <a:srgbClr val="000000"/>
                </a:solidFill>
                <a:effectLst/>
              </a:rPr>
              <a:t>experiences</a:t>
            </a:r>
            <a:r>
              <a:rPr lang="en-US" dirty="0">
                <a:solidFill>
                  <a:srgbClr val="000000"/>
                </a:solidFill>
              </a:rPr>
              <a:t> </a:t>
            </a:r>
            <a:r>
              <a:rPr lang="en-US" b="0" i="0" u="none" strike="noStrike" dirty="0">
                <a:solidFill>
                  <a:srgbClr val="000000"/>
                </a:solidFill>
                <a:effectLst/>
              </a:rPr>
              <a:t>to</a:t>
            </a:r>
            <a:r>
              <a:rPr lang="en-US" dirty="0">
                <a:solidFill>
                  <a:srgbClr val="000000"/>
                </a:solidFill>
              </a:rPr>
              <a:t> </a:t>
            </a:r>
            <a:r>
              <a:rPr lang="en-US" b="0" i="0" u="none" strike="noStrike" dirty="0">
                <a:solidFill>
                  <a:srgbClr val="000000"/>
                </a:solidFill>
                <a:effectLst/>
              </a:rPr>
              <a:t>improve</a:t>
            </a:r>
            <a:r>
              <a:rPr lang="en-US" dirty="0">
                <a:solidFill>
                  <a:srgbClr val="000000"/>
                </a:solidFill>
              </a:rPr>
              <a:t> </a:t>
            </a:r>
            <a:r>
              <a:rPr lang="en-US" b="0" i="0" u="none" strike="noStrike" dirty="0">
                <a:solidFill>
                  <a:srgbClr val="000000"/>
                </a:solidFill>
                <a:effectLst/>
              </a:rPr>
              <a:t>efficacy</a:t>
            </a:r>
            <a:r>
              <a:rPr lang="en-US" dirty="0">
                <a:solidFill>
                  <a:srgbClr val="000000"/>
                </a:solidFill>
              </a:rPr>
              <a:t> </a:t>
            </a:r>
            <a:r>
              <a:rPr lang="en-US" b="0" i="0" u="none" strike="noStrike" dirty="0">
                <a:solidFill>
                  <a:srgbClr val="000000"/>
                </a:solidFill>
                <a:effectLst/>
              </a:rPr>
              <a:t>over</a:t>
            </a:r>
            <a:r>
              <a:rPr lang="en-US" dirty="0">
                <a:solidFill>
                  <a:srgbClr val="000000"/>
                </a:solidFill>
              </a:rPr>
              <a:t> </a:t>
            </a:r>
            <a:r>
              <a:rPr lang="en-US" b="0" i="0" u="none" strike="noStrike" dirty="0">
                <a:solidFill>
                  <a:srgbClr val="000000"/>
                </a:solidFill>
                <a:effectLst/>
              </a:rPr>
              <a:t>time. The World Economic Forum have predicted that this application of AI will replace 85 million routine jobs by 2025.</a:t>
            </a:r>
            <a:r>
              <a:rPr lang="en-US" dirty="0">
                <a:solidFill>
                  <a:srgbClr val="000000"/>
                </a:solidFill>
              </a:rPr>
              <a:t> </a:t>
            </a:r>
            <a:endParaRPr lang="en-US" dirty="0">
              <a:cs typeface="Calibri"/>
            </a:endParaRPr>
          </a:p>
          <a:p>
            <a:r>
              <a:rPr lang="en-US" dirty="0">
                <a:solidFill>
                  <a:srgbClr val="000000"/>
                </a:solidFill>
              </a:rPr>
              <a:t> </a:t>
            </a:r>
            <a:endParaRPr lang="en-GB" dirty="0"/>
          </a:p>
          <a:p>
            <a:r>
              <a:rPr lang="en-US" b="0" i="0" u="none" strike="noStrike">
                <a:solidFill>
                  <a:srgbClr val="000000"/>
                </a:solidFill>
                <a:effectLst/>
              </a:rPr>
              <a:t>We are also benefitting from faster and more reliable communications, such as 5G with its increased bandwidth, and areas like blockchain development that increase the veracity of our transactions.</a:t>
            </a:r>
            <a:r>
              <a:rPr lang="en-US">
                <a:solidFill>
                  <a:srgbClr val="000000"/>
                </a:solidFill>
              </a:rPr>
              <a:t> </a:t>
            </a:r>
            <a:endParaRPr lang="en-US"/>
          </a:p>
          <a:p>
            <a:r>
              <a:rPr lang="en-US" dirty="0">
                <a:solidFill>
                  <a:srgbClr val="000000"/>
                </a:solidFill>
              </a:rPr>
              <a:t> </a:t>
            </a:r>
            <a:endParaRPr lang="en-GB" dirty="0"/>
          </a:p>
          <a:p>
            <a:r>
              <a:rPr lang="en-US" b="0" i="0" u="none" strike="noStrike">
                <a:solidFill>
                  <a:srgbClr val="000000"/>
                </a:solidFill>
                <a:effectLst/>
              </a:rPr>
              <a:t>Exponential increases in computing power are also contributing to the </a:t>
            </a:r>
            <a:r>
              <a:rPr lang="en-US">
                <a:solidFill>
                  <a:srgbClr val="000000"/>
                </a:solidFill>
              </a:rPr>
              <a:t>evolution </a:t>
            </a:r>
            <a:r>
              <a:rPr lang="en-US" b="0" i="0" u="none" strike="noStrike">
                <a:solidFill>
                  <a:srgbClr val="000000"/>
                </a:solidFill>
                <a:effectLst/>
              </a:rPr>
              <a:t>of </a:t>
            </a:r>
            <a:r>
              <a:rPr lang="en-US">
                <a:solidFill>
                  <a:srgbClr val="000000"/>
                </a:solidFill>
              </a:rPr>
              <a:t>human-machine interactions</a:t>
            </a:r>
            <a:r>
              <a:rPr lang="en-US" b="0" i="0" u="none" strike="noStrike">
                <a:solidFill>
                  <a:srgbClr val="000000"/>
                </a:solidFill>
                <a:effectLst/>
              </a:rPr>
              <a:t>. Consider, as a recent example, that GPT-4 uses a data source of one Petabyte – that’s an extremely large unit of digital data, one Petabyte is equal to 1,000</a:t>
            </a:r>
            <a:r>
              <a:rPr lang="en-US">
                <a:solidFill>
                  <a:srgbClr val="000000"/>
                </a:solidFill>
              </a:rPr>
              <a:t> </a:t>
            </a:r>
            <a:r>
              <a:rPr lang="en-US" b="0" i="0" u="none" strike="noStrike">
                <a:solidFill>
                  <a:srgbClr val="000000"/>
                </a:solidFill>
                <a:effectLst/>
              </a:rPr>
              <a:t>Terabytes. Some estimates hold that a Petabyte is the equivalent of 20 million tall filing cabinets or 500 billion pages of standard printed text.</a:t>
            </a:r>
            <a:r>
              <a:rPr lang="en-US">
                <a:solidFill>
                  <a:srgbClr val="000000"/>
                </a:solidFill>
              </a:rPr>
              <a:t> </a:t>
            </a:r>
            <a:endParaRPr lang="en-US"/>
          </a:p>
          <a:p>
            <a:r>
              <a:rPr lang="en-US" dirty="0">
                <a:solidFill>
                  <a:srgbClr val="000000"/>
                </a:solidFill>
              </a:rPr>
              <a:t> </a:t>
            </a:r>
            <a:endParaRPr lang="en-US" dirty="0"/>
          </a:p>
          <a:p>
            <a:r>
              <a:rPr lang="en-US">
                <a:solidFill>
                  <a:srgbClr val="000000"/>
                </a:solidFill>
              </a:rPr>
              <a:t>For many organizations, the amount of fully automated work will be small compared to the amount of work expected to be performed in a hybrid partnership. As humans increasingly take their hands off and on the wheel at work and rely on machines to do as much as possible, this area will be a critical focus for both organization and work design. We are quite unprepared for this challenge, with issues ranging from ethical design to social and economic policies to ready leadership and an equipped workforce.</a:t>
            </a:r>
            <a:endParaRPr lang="en-US"/>
          </a:p>
          <a:p>
            <a:endParaRPr lang="en-US" dirty="0">
              <a:solidFill>
                <a:srgbClr val="000000"/>
              </a:solidFill>
            </a:endParaRPr>
          </a:p>
          <a:p>
            <a:r>
              <a:rPr lang="en-US" dirty="0">
                <a:solidFill>
                  <a:srgbClr val="000000"/>
                </a:solidFill>
              </a:rPr>
              <a:t>The extraordinary and unprecedented rise of the creator economy is a prime example of systematic ingenuity…</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27</a:t>
            </a:fld>
            <a:endParaRPr lang="cs-CZ"/>
          </a:p>
        </p:txBody>
      </p:sp>
    </p:spTree>
    <p:extLst>
      <p:ext uri="{BB962C8B-B14F-4D97-AF65-F5344CB8AC3E}">
        <p14:creationId xmlns:p14="http://schemas.microsoft.com/office/powerpoint/2010/main" val="3524085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b="0" i="0" u="none" strike="noStrike">
                <a:solidFill>
                  <a:srgbClr val="000000"/>
                </a:solidFill>
                <a:effectLst/>
              </a:rPr>
              <a:t>Generative AI has the power to revolutionize and expand what some are calling the creator economy. Already, brands and creators are experimenting with GPT-4, DALL-E 2, and other models to develop creative briefs, text, video thumbnails, and images. Social platforms and creator economy </a:t>
            </a:r>
            <a:r>
              <a:rPr lang="en-GB">
                <a:solidFill>
                  <a:srgbClr val="000000"/>
                </a:solidFill>
              </a:rPr>
              <a:t>start-ups </a:t>
            </a:r>
            <a:r>
              <a:rPr lang="en-GB" b="0" i="0" u="none" strike="noStrike">
                <a:solidFill>
                  <a:srgbClr val="000000"/>
                </a:solidFill>
                <a:effectLst/>
              </a:rPr>
              <a:t>are rolling out generative AI tools but due to major limitations, generative AI won't replace creators.</a:t>
            </a:r>
            <a:r>
              <a:rPr lang="en-GB">
                <a:solidFill>
                  <a:srgbClr val="000000"/>
                </a:solidFill>
              </a:rPr>
              <a:t> </a:t>
            </a:r>
            <a:endParaRPr lang="en-US"/>
          </a:p>
          <a:p>
            <a:pPr algn="l"/>
            <a:br>
              <a:rPr lang="en-US" dirty="0"/>
            </a:br>
            <a:r>
              <a:rPr lang="en-GB" b="0" i="0" u="none" strike="noStrike">
                <a:solidFill>
                  <a:srgbClr val="000000"/>
                </a:solidFill>
                <a:effectLst/>
              </a:rPr>
              <a:t>Generative AI will serve as a creative spark for sponsored content and spur new growth in the creator economy. The biggest impacts on this segment will be in expediting the content creation process, facilitating brand-creator sponsorships, driving investment growth, and acting as the catalyst for more creative tools from social platforms. </a:t>
            </a:r>
            <a:endParaRPr lang="en-GB"/>
          </a:p>
          <a:p>
            <a:pPr algn="l"/>
            <a:br>
              <a:rPr lang="en-US" dirty="0"/>
            </a:br>
            <a:r>
              <a:rPr lang="en-GB" b="0" i="0" u="none" strike="noStrike">
                <a:solidFill>
                  <a:srgbClr val="000000"/>
                </a:solidFill>
                <a:effectLst/>
              </a:rPr>
              <a:t>The current capabilities available through generative AI will allow users to generate text, develop creative briefs, produce audio, and pitch brands. However, due to the limitations of emerging technology, generative AI is unable to generate original ideas, produce complex videos, and streamline the process of creator identification. </a:t>
            </a:r>
            <a:endParaRPr lang="en-GB"/>
          </a:p>
          <a:p>
            <a:pPr algn="l"/>
            <a:br>
              <a:rPr lang="en-US" dirty="0"/>
            </a:br>
            <a:r>
              <a:rPr lang="en-GB" b="0" i="0" u="none" strike="noStrike">
                <a:solidFill>
                  <a:srgbClr val="000000"/>
                </a:solidFill>
                <a:effectLst/>
              </a:rPr>
              <a:t>Many brands and agencies are already using AI to measure and optimize influencer marketing campaigns. But generative AI is a whole new ballgame that every business needs to prepare for now. </a:t>
            </a:r>
            <a:endParaRPr lang="en-GB"/>
          </a:p>
          <a:p>
            <a:br>
              <a:rPr lang="en-US" dirty="0"/>
            </a:b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2918628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0" i="0" u="none" strike="noStrike" dirty="0">
                <a:solidFill>
                  <a:srgbClr val="000000"/>
                </a:solidFill>
                <a:effectLst/>
              </a:rPr>
              <a:t>In their 2022 book entitled The Age of AI, Henry Kissinger, Eric Schmidt, and Daniel </a:t>
            </a:r>
            <a:r>
              <a:rPr lang="en-US" b="0" i="0" u="none" strike="noStrike" dirty="0" err="1">
                <a:solidFill>
                  <a:srgbClr val="000000"/>
                </a:solidFill>
                <a:effectLst/>
              </a:rPr>
              <a:t>Huttenlocher</a:t>
            </a:r>
            <a:r>
              <a:rPr lang="en-US" b="0" i="0" u="none" strike="noStrike" dirty="0">
                <a:solidFill>
                  <a:srgbClr val="000000"/>
                </a:solidFill>
                <a:effectLst/>
              </a:rPr>
              <a:t> declared that AI is “</a:t>
            </a:r>
            <a:r>
              <a:rPr lang="en-US" b="0" i="1" u="none" strike="noStrike" dirty="0">
                <a:solidFill>
                  <a:srgbClr val="000000"/>
                </a:solidFill>
                <a:effectLst/>
              </a:rPr>
              <a:t>the partial end of the postulated superiority of human reason</a:t>
            </a:r>
            <a:r>
              <a:rPr lang="en-US" b="0" i="0" u="none" strike="noStrike" dirty="0">
                <a:solidFill>
                  <a:srgbClr val="000000"/>
                </a:solidFill>
                <a:effectLst/>
              </a:rPr>
              <a:t>”.</a:t>
            </a:r>
            <a:r>
              <a:rPr lang="en-US" dirty="0">
                <a:solidFill>
                  <a:srgbClr val="000000"/>
                </a:solidFill>
              </a:rPr>
              <a:t> </a:t>
            </a:r>
            <a:endParaRPr lang="en-US"/>
          </a:p>
          <a:p>
            <a:br>
              <a:rPr lang="en-US" dirty="0">
                <a:cs typeface="+mn-lt"/>
              </a:rPr>
            </a:br>
            <a:r>
              <a:rPr lang="en-US" b="0" i="0" u="none" strike="noStrike" dirty="0">
                <a:solidFill>
                  <a:srgbClr val="000000"/>
                </a:solidFill>
                <a:effectLst/>
              </a:rPr>
              <a:t>Although AI is progressing far less predictably than Moore’s Law, the authors believe that it will progress at least as fast as computing power, yielding a millionfold increase in fifteen to twenty years, allowing the creation of neural networks that, in scale, are equal to the human brain.</a:t>
            </a:r>
            <a:r>
              <a:rPr lang="en-US" dirty="0">
                <a:solidFill>
                  <a:srgbClr val="000000"/>
                </a:solidFill>
              </a:rPr>
              <a:t> </a:t>
            </a:r>
            <a:endParaRPr lang="en-US"/>
          </a:p>
          <a:p>
            <a:br>
              <a:rPr lang="en-US" dirty="0">
                <a:cs typeface="+mn-lt"/>
              </a:rPr>
            </a:br>
            <a:r>
              <a:rPr lang="en-US" b="0" i="0" u="none" strike="noStrike" dirty="0">
                <a:solidFill>
                  <a:srgbClr val="000000"/>
                </a:solidFill>
                <a:effectLst/>
              </a:rPr>
              <a:t>In a word of warning, Kissinger writes that “while the number of individuals capable of creating AI is growing, the ranks of those contemplating this technology’s implications for humanity – social, legal, philosophical, spiritual, moral – remain dangerously thin.”</a:t>
            </a:r>
            <a:r>
              <a:rPr lang="en-US" dirty="0">
                <a:solidFill>
                  <a:srgbClr val="000000"/>
                </a:solidFill>
              </a:rPr>
              <a:t> </a:t>
            </a:r>
            <a:endParaRPr lang="en-US"/>
          </a:p>
          <a:p>
            <a:br>
              <a:rPr lang="en-US" dirty="0">
                <a:cs typeface="+mn-lt"/>
              </a:rPr>
            </a:br>
            <a:r>
              <a:rPr lang="en-US" b="0" i="0" u="none" strike="noStrike" dirty="0">
                <a:solidFill>
                  <a:srgbClr val="000000"/>
                </a:solidFill>
                <a:effectLst/>
              </a:rPr>
              <a:t>Along the same lines, in May of this year, more than 350 technology executives, researchers, and academics signed a statement warning of the existential dangers of artificial intelligence., saying that “</a:t>
            </a:r>
            <a:r>
              <a:rPr lang="en-US" b="0" i="1" u="none" strike="noStrike" dirty="0">
                <a:solidFill>
                  <a:srgbClr val="000000"/>
                </a:solidFill>
                <a:effectLst/>
              </a:rPr>
              <a:t>Mitigating the risk of extinction from AI should be a global priority alongside other societal-scale risks such as pandemics and nuclear war</a:t>
            </a:r>
            <a:r>
              <a:rPr lang="en-US" b="0" i="0" u="none" strike="noStrike" dirty="0">
                <a:solidFill>
                  <a:srgbClr val="000000"/>
                </a:solidFill>
                <a:effectLst/>
              </a:rPr>
              <a:t>.”</a:t>
            </a:r>
            <a:r>
              <a:rPr lang="en-US" dirty="0">
                <a:solidFill>
                  <a:srgbClr val="000000"/>
                </a:solidFill>
              </a:rPr>
              <a:t> </a:t>
            </a:r>
            <a:endParaRPr lang="en-US"/>
          </a:p>
          <a:p>
            <a:br>
              <a:rPr lang="en-US" dirty="0">
                <a:cs typeface="+mn-lt"/>
              </a:rPr>
            </a:br>
            <a:r>
              <a:rPr lang="en-US" b="0" i="0" u="none" strike="noStrike" dirty="0">
                <a:solidFill>
                  <a:srgbClr val="000000"/>
                </a:solidFill>
                <a:effectLst/>
              </a:rPr>
              <a:t>The bottom line in all of this is a call for responsible development and governance of the technology, education, and awareness-raising efforts, international collaboration and cooperation, aligning AI with human values, containing AI with proper safety measures, ensuring transparency and oversight of AI development, and encouraging responsible use and behavior by users.</a:t>
            </a:r>
            <a:r>
              <a:rPr lang="en-US" dirty="0">
                <a:solidFill>
                  <a:srgbClr val="000000"/>
                </a:solidFill>
              </a:rPr>
              <a:t> </a:t>
            </a:r>
            <a:endParaRPr lang="en-US"/>
          </a:p>
          <a:p>
            <a:br>
              <a:rPr lang="en-US" dirty="0"/>
            </a:b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29</a:t>
            </a:fld>
            <a:endParaRPr lang="cs-CZ"/>
          </a:p>
        </p:txBody>
      </p:sp>
    </p:spTree>
    <p:extLst>
      <p:ext uri="{BB962C8B-B14F-4D97-AF65-F5344CB8AC3E}">
        <p14:creationId xmlns:p14="http://schemas.microsoft.com/office/powerpoint/2010/main" val="3988862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fontAlgn="base"/>
            <a:r>
              <a:rPr lang="en-GB" b="0" i="0" u="none" strike="noStrike" dirty="0">
                <a:solidFill>
                  <a:srgbClr val="000000"/>
                </a:solidFill>
                <a:effectLst/>
                <a:latin typeface="Arial" panose="020B0604020202020204" pitchFamily="34" charset="0"/>
              </a:rPr>
              <a:t>As most of you are already fully aware, it’s crucial that we never lose sight of the fact that every AI application uses rules, data, and inferences that are often derived from inputs originally sourced from human beings. As a consequence, bias, stereotypes, and other influences are all in play, so we sometimes need a way to understand how and why certain conclusions are reached by the system. Accurate and understandable explanations are a key challenge as these systems evolve to deeper learning and complex neural network algorithms​​</a:t>
            </a:r>
            <a:endParaRPr lang="en-GB"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444444"/>
                </a:solidFill>
                <a:effectLst/>
                <a:latin typeface="Arial" panose="020B0604020202020204" pitchFamily="34" charset="0"/>
              </a:rPr>
              <a:t>​</a:t>
            </a:r>
            <a:br>
              <a:rPr lang="en-GB" b="0" i="0" u="none" strike="noStrike" dirty="0">
                <a:solidFill>
                  <a:srgbClr val="444444"/>
                </a:solidFill>
                <a:effectLst/>
                <a:latin typeface="Arial" panose="020B0604020202020204" pitchFamily="34" charset="0"/>
              </a:rPr>
            </a:br>
            <a:r>
              <a:rPr lang="en-GB" b="0" i="0" u="none" strike="noStrike" dirty="0">
                <a:solidFill>
                  <a:srgbClr val="000000"/>
                </a:solidFill>
                <a:effectLst/>
                <a:latin typeface="Arial" panose="020B0604020202020204" pitchFamily="34" charset="0"/>
              </a:rPr>
              <a:t>As Artificial Intelligence becomes more and more pervasive in the business decision-making process, it is crucial that both users and those impacted by the outcome can understand exactly why and how the AI model is generating its responses. This is why visual or plain language explanation around the logic of its Machine Learning method is of paramount importance.​​</a:t>
            </a:r>
            <a:endParaRPr lang="en-GB"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444444"/>
                </a:solidFill>
                <a:effectLst/>
                <a:latin typeface="Arial" panose="020B0604020202020204" pitchFamily="34" charset="0"/>
              </a:rPr>
              <a:t>​</a:t>
            </a:r>
            <a:br>
              <a:rPr lang="en-GB" b="0" i="0" u="none" strike="noStrike" dirty="0">
                <a:solidFill>
                  <a:srgbClr val="444444"/>
                </a:solidFill>
                <a:effectLst/>
                <a:latin typeface="Arial" panose="020B0604020202020204" pitchFamily="34" charset="0"/>
              </a:rPr>
            </a:br>
            <a:r>
              <a:rPr lang="en-GB" b="0" i="0" u="none" strike="noStrike" dirty="0">
                <a:solidFill>
                  <a:srgbClr val="000000"/>
                </a:solidFill>
                <a:effectLst/>
                <a:latin typeface="Arial" panose="020B0604020202020204" pitchFamily="34" charset="0"/>
              </a:rPr>
              <a:t>Explainable artificial intelligence will allow humans to better understand - and trust - outputs from complex, “black-box” models and helps decision-makers know the relevant features ​or data characteristics driving the output.​​</a:t>
            </a:r>
            <a:endParaRPr lang="en-GB" b="0" i="0" u="none" strike="noStrike" dirty="0">
              <a:solidFill>
                <a:srgbClr val="444444"/>
              </a:solidFill>
              <a:effectLst/>
              <a:latin typeface="Calibri" panose="020F0502020204030204" pitchFamily="34" charset="0"/>
            </a:endParaRPr>
          </a:p>
          <a:p>
            <a:pPr algn="l" rtl="0" fontAlgn="base"/>
            <a:r>
              <a:rPr lang="en-GB" b="0" i="0" u="none" strike="noStrike" dirty="0">
                <a:solidFill>
                  <a:srgbClr val="444444"/>
                </a:solidFill>
                <a:effectLst/>
                <a:latin typeface="Arial" panose="020B0604020202020204" pitchFamily="34" charset="0"/>
              </a:rPr>
              <a:t>​</a:t>
            </a:r>
            <a:br>
              <a:rPr lang="en-GB" b="0" i="0" u="none" strike="noStrike" dirty="0">
                <a:solidFill>
                  <a:srgbClr val="444444"/>
                </a:solidFill>
                <a:effectLst/>
                <a:latin typeface="Arial" panose="020B0604020202020204" pitchFamily="34" charset="0"/>
              </a:rPr>
            </a:br>
            <a:r>
              <a:rPr lang="en-GB" b="0" i="0" u="none" strike="noStrike" dirty="0">
                <a:solidFill>
                  <a:srgbClr val="000000"/>
                </a:solidFill>
                <a:effectLst/>
                <a:latin typeface="Arial" panose="020B0604020202020204" pitchFamily="34" charset="0"/>
              </a:rPr>
              <a:t>​</a:t>
            </a:r>
            <a:endParaRPr lang="en-GB"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30</a:t>
            </a:fld>
            <a:endParaRPr lang="cs-CZ"/>
          </a:p>
        </p:txBody>
      </p:sp>
    </p:spTree>
    <p:extLst>
      <p:ext uri="{BB962C8B-B14F-4D97-AF65-F5344CB8AC3E}">
        <p14:creationId xmlns:p14="http://schemas.microsoft.com/office/powerpoint/2010/main" val="1695458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Arial" panose="020B0604020202020204" pitchFamily="34" charset="0"/>
              </a:rPr>
              <a:t>Before moving on, I would like to present a somewhat contrarian view that I think you will find thought-provoking.​​</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In July of this year, the New York Times published an article by the intellectual </a:t>
            </a:r>
            <a:r>
              <a:rPr lang="en-US" b="0" i="0" u="none" strike="noStrike" dirty="0" err="1">
                <a:solidFill>
                  <a:srgbClr val="000000"/>
                </a:solidFill>
                <a:effectLst/>
                <a:latin typeface="Arial" panose="020B0604020202020204" pitchFamily="34" charset="0"/>
              </a:rPr>
              <a:t>Eygeny</a:t>
            </a:r>
            <a:r>
              <a:rPr lang="en-US" b="0" i="0" u="none" strike="noStrike" dirty="0">
                <a:solidFill>
                  <a:srgbClr val="000000"/>
                </a:solidFill>
                <a:effectLst/>
                <a:latin typeface="Arial" panose="020B0604020202020204" pitchFamily="34" charset="0"/>
              </a:rPr>
              <a:t> Morozov entitled ‘The True Threat of Artificial Intelligence.’​​</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Morozov argues that technology and its acceptance as a panacea for all problems – what he calls solutionism - is inhibiting our ability as humans to creatively and imaginatively problem-solve. ​​</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According to Morozov, solutionism doesn’t really solve problems; it simply monetizes the behavioral change of an individual. Organizations are actually under-producing solutions because the sort of structural solutions that are not favorable to capital never come into existence. This ultimately goes back to the idea that the only thing that matters to organizations is shareholder value.​​</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In other words, the only way to decrease risk is to take the time to think ahead about things that might go wrong – but this is not something that technology advocates are necessarily taught to do. As Morozov puts it: ​​</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“Solutionism presumes rather than investigates the problems that it is trying to solve, reaching for the answer before the questions have been fully asked. How problems are composed matters every bit as much as how problems are.”​​​</a:t>
            </a:r>
            <a:endParaRPr lang="en-US" b="0" i="0" u="none" strike="noStrike" dirty="0">
              <a:solidFill>
                <a:srgbClr val="444444"/>
              </a:solidFill>
              <a:effectLst/>
              <a:latin typeface="Calibri" panose="020F0502020204030204" pitchFamily="34" charset="0"/>
            </a:endParaRPr>
          </a:p>
          <a:p>
            <a:pPr algn="l" rtl="0" fontAlgn="base"/>
            <a:r>
              <a:rPr lang="en-US" b="0" i="0" u="none" strike="noStrike" dirty="0">
                <a:solidFill>
                  <a:srgbClr val="444444"/>
                </a:solidFill>
                <a:effectLst/>
                <a:latin typeface="Arial" panose="020B0604020202020204" pitchFamily="34" charset="0"/>
              </a:rPr>
              <a:t>​</a:t>
            </a:r>
            <a:br>
              <a:rPr lang="en-US" b="0" i="0" u="none" strike="noStrike" dirty="0">
                <a:solidFill>
                  <a:srgbClr val="444444"/>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a:t>
            </a:r>
            <a:endParaRPr lang="en-US"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31</a:t>
            </a:fld>
            <a:endParaRPr lang="cs-CZ"/>
          </a:p>
        </p:txBody>
      </p:sp>
    </p:spTree>
    <p:extLst>
      <p:ext uri="{BB962C8B-B14F-4D97-AF65-F5344CB8AC3E}">
        <p14:creationId xmlns:p14="http://schemas.microsoft.com/office/powerpoint/2010/main" val="735354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b="1" dirty="0">
                <a:solidFill>
                  <a:srgbClr val="000000"/>
                </a:solidFill>
              </a:rPr>
              <a:t>By design</a:t>
            </a:r>
            <a:r>
              <a:rPr lang="en-GB" b="1" i="0" u="none" strike="noStrike" dirty="0">
                <a:solidFill>
                  <a:srgbClr val="000000"/>
                </a:solidFill>
                <a:effectLst/>
              </a:rPr>
              <a:t>, </a:t>
            </a:r>
            <a:r>
              <a:rPr lang="en-GB" b="1" dirty="0">
                <a:solidFill>
                  <a:srgbClr val="000000"/>
                </a:solidFill>
              </a:rPr>
              <a:t>not by default </a:t>
            </a:r>
            <a:endParaRPr lang="en-US" dirty="0"/>
          </a:p>
          <a:p>
            <a:endParaRPr lang="en-GB" b="1" dirty="0">
              <a:solidFill>
                <a:srgbClr val="000000"/>
              </a:solidFill>
            </a:endParaRPr>
          </a:p>
          <a:p>
            <a:r>
              <a:rPr lang="en-GB" dirty="0">
                <a:solidFill>
                  <a:srgbClr val="000000"/>
                </a:solidFill>
              </a:rPr>
              <a:t>In </a:t>
            </a:r>
            <a:r>
              <a:rPr lang="en-GB" b="0" i="0" u="none" strike="noStrike" dirty="0">
                <a:solidFill>
                  <a:srgbClr val="000000"/>
                </a:solidFill>
                <a:effectLst/>
              </a:rPr>
              <a:t>order to succeed in the new world order, we must never resign ourselves to the inevitability of default options. In practical terms, design thinking - particularly employing the techniques and philosophy of human-</a:t>
            </a:r>
            <a:r>
              <a:rPr lang="en-GB" b="0" i="0" u="none" strike="noStrike" dirty="0" err="1">
                <a:solidFill>
                  <a:srgbClr val="000000"/>
                </a:solidFill>
                <a:effectLst/>
              </a:rPr>
              <a:t>centered</a:t>
            </a:r>
            <a:r>
              <a:rPr lang="en-GB" dirty="0">
                <a:solidFill>
                  <a:srgbClr val="000000"/>
                </a:solidFill>
              </a:rPr>
              <a:t> </a:t>
            </a:r>
            <a:r>
              <a:rPr lang="en-GB" b="0" i="0" u="none" strike="noStrike" dirty="0">
                <a:solidFill>
                  <a:srgbClr val="000000"/>
                </a:solidFill>
                <a:effectLst/>
              </a:rPr>
              <a:t>design - as well as systems thinking approaches, can help us to understand the structures that guide the world and appreciate how new technologies may shift systems into new configurations. Design thinking has a human-</a:t>
            </a:r>
            <a:r>
              <a:rPr lang="en-GB" b="0" i="0" u="none" strike="noStrike" dirty="0" err="1">
                <a:solidFill>
                  <a:srgbClr val="000000"/>
                </a:solidFill>
                <a:effectLst/>
              </a:rPr>
              <a:t>centered</a:t>
            </a:r>
            <a:r>
              <a:rPr lang="en-GB" dirty="0">
                <a:solidFill>
                  <a:srgbClr val="000000"/>
                </a:solidFill>
              </a:rPr>
              <a:t> </a:t>
            </a:r>
            <a:r>
              <a:rPr lang="en-GB" b="0" i="0" u="none" strike="noStrike" dirty="0">
                <a:solidFill>
                  <a:srgbClr val="000000"/>
                </a:solidFill>
                <a:effectLst/>
              </a:rPr>
              <a:t>core. It encourages business leaders to focus on the people they're creating for, which in turn leads to better products, services, and processes. </a:t>
            </a:r>
            <a:endParaRPr lang="en-GB" dirty="0"/>
          </a:p>
          <a:p>
            <a:pPr algn="l"/>
            <a:br>
              <a:rPr lang="en-US" dirty="0">
                <a:cs typeface="+mn-lt"/>
              </a:rPr>
            </a:br>
            <a:r>
              <a:rPr lang="en-GB" b="0" i="0" u="none" strike="noStrike" dirty="0">
                <a:solidFill>
                  <a:srgbClr val="000000"/>
                </a:solidFill>
                <a:effectLst/>
              </a:rPr>
              <a:t>The Futurist Gerd Leonhardt declares that '</a:t>
            </a:r>
            <a:r>
              <a:rPr lang="en-GB" b="0" i="1" u="none" strike="noStrike" dirty="0">
                <a:solidFill>
                  <a:srgbClr val="000000"/>
                </a:solidFill>
                <a:effectLst/>
              </a:rPr>
              <a:t>science fiction is becoming science fact</a:t>
            </a:r>
            <a:r>
              <a:rPr lang="en-GB" b="0" i="0" u="none" strike="noStrike" dirty="0">
                <a:solidFill>
                  <a:srgbClr val="000000"/>
                </a:solidFill>
                <a:effectLst/>
              </a:rPr>
              <a:t>' and since humans are biological and don’t progress exponentially, we often have a very hard time understanding where our new technologies are going. What may be really amazing, magical, and “good” for us today, may soon become “too much of a good thing”, and go from being a tool to being the purpose, from being a god-send to being a doomsday machine!</a:t>
            </a:r>
            <a:endParaRPr lang="en-GB" dirty="0"/>
          </a:p>
          <a:p>
            <a:br>
              <a:rPr lang="en-US" dirty="0">
                <a:cs typeface="+mn-lt"/>
              </a:rPr>
            </a:br>
            <a:r>
              <a:rPr lang="en-GB" b="0" i="0" u="none" strike="noStrike" dirty="0">
                <a:solidFill>
                  <a:srgbClr val="000000"/>
                </a:solidFill>
                <a:effectLst/>
              </a:rPr>
              <a:t>Today we have a profound opportunity to reimagine ways of working, as well as the norms of human interest and interaction that help create a cohesive culture, generate social solidarity, strengthen purpose, boost resilience, and build shared trust and cooperation.</a:t>
            </a:r>
            <a:r>
              <a:rPr lang="en-GB" dirty="0">
                <a:solidFill>
                  <a:srgbClr val="000000"/>
                </a:solidFill>
              </a:rPr>
              <a:t> </a:t>
            </a:r>
            <a:endParaRPr lang="en-US">
              <a:solidFill>
                <a:srgbClr val="000000"/>
              </a:solidFill>
            </a:endParaRPr>
          </a:p>
          <a:p>
            <a:br>
              <a:rPr lang="en-US" dirty="0">
                <a:cs typeface="+mn-lt"/>
              </a:rPr>
            </a:br>
            <a:r>
              <a:rPr lang="en-GB" b="0" i="0" u="none" strike="noStrike" dirty="0">
                <a:solidFill>
                  <a:srgbClr val="000000"/>
                </a:solidFill>
                <a:effectLst/>
              </a:rPr>
              <a:t>The World Economic Forum has attempted to put it all into perspective, stating that:</a:t>
            </a:r>
            <a:r>
              <a:rPr lang="en-GB" dirty="0">
                <a:solidFill>
                  <a:srgbClr val="000000"/>
                </a:solidFill>
              </a:rPr>
              <a:t> </a:t>
            </a:r>
            <a:endParaRPr lang="en-GB"/>
          </a:p>
          <a:p>
            <a:br>
              <a:rPr lang="en-US" dirty="0">
                <a:cs typeface="+mn-lt"/>
              </a:rPr>
            </a:br>
            <a:r>
              <a:rPr lang="en-GB" b="0" i="0" u="none" strike="noStrike" dirty="0">
                <a:solidFill>
                  <a:srgbClr val="000000"/>
                </a:solidFill>
                <a:effectLst/>
              </a:rPr>
              <a:t>“</a:t>
            </a:r>
            <a:r>
              <a:rPr lang="en-GB" b="0" i="1" u="none" strike="noStrike" dirty="0">
                <a:solidFill>
                  <a:srgbClr val="000000"/>
                </a:solidFill>
                <a:effectLst/>
              </a:rPr>
              <a:t>A company is more than an economic unit generating wealth. It </a:t>
            </a:r>
            <a:r>
              <a:rPr lang="en-GB" b="0" i="1" u="none" strike="noStrike" dirty="0" err="1">
                <a:solidFill>
                  <a:srgbClr val="000000"/>
                </a:solidFill>
                <a:effectLst/>
              </a:rPr>
              <a:t>fulfills</a:t>
            </a:r>
            <a:r>
              <a:rPr lang="en-GB" b="0" i="1" u="none" strike="noStrike" dirty="0">
                <a:solidFill>
                  <a:srgbClr val="000000"/>
                </a:solidFill>
                <a:effectLst/>
              </a:rPr>
              <a:t> human and societal aspirations as part of the broader social system. Performance must be measured not only on the return to shareholders, but also on how it achieves its environmental, social, and good governance objectives.</a:t>
            </a:r>
            <a:r>
              <a:rPr lang="en-GB" b="0" i="0" u="none" strike="noStrike" dirty="0">
                <a:solidFill>
                  <a:srgbClr val="000000"/>
                </a:solidFill>
                <a:effectLst/>
              </a:rPr>
              <a:t>”</a:t>
            </a:r>
            <a:r>
              <a:rPr lang="en-GB" dirty="0">
                <a:solidFill>
                  <a:srgbClr val="000000"/>
                </a:solidFill>
              </a:rPr>
              <a:t> </a:t>
            </a:r>
            <a:endParaRPr lang="en-US"/>
          </a:p>
          <a:p>
            <a:br>
              <a:rPr lang="en-US" dirty="0">
                <a:cs typeface="+mn-lt"/>
              </a:rPr>
            </a:br>
            <a:r>
              <a:rPr lang="en-GB" dirty="0">
                <a:solidFill>
                  <a:srgbClr val="000000"/>
                </a:solidFill>
              </a:rPr>
              <a:t>Culture </a:t>
            </a:r>
            <a:r>
              <a:rPr lang="en-GB" b="0" i="0" u="none" strike="noStrike" dirty="0">
                <a:solidFill>
                  <a:srgbClr val="000000"/>
                </a:solidFill>
                <a:effectLst/>
              </a:rPr>
              <a:t>exists in an organization either by design or by default.</a:t>
            </a:r>
            <a:r>
              <a:rPr lang="en-GB" dirty="0">
                <a:solidFill>
                  <a:srgbClr val="000000"/>
                </a:solidFill>
              </a:rPr>
              <a:t> </a:t>
            </a:r>
            <a:r>
              <a:rPr lang="en-GB" b="0" i="0" u="none" strike="noStrike" dirty="0">
                <a:solidFill>
                  <a:srgbClr val="000000"/>
                </a:solidFill>
                <a:effectLst/>
              </a:rPr>
              <a:t>As business leaders we must create a culture that encourages workers to focus on what is essential, putting purpose first, creating a mutual understanding of the company's mission and vision for both mutual prosperity and the common good of all, and living your company values of equity and inclusion. Purpose, prosperity, people and planet</a:t>
            </a:r>
            <a:r>
              <a:rPr lang="en-GB" dirty="0">
                <a:solidFill>
                  <a:srgbClr val="000000"/>
                </a:solidFill>
              </a:rPr>
              <a:t>…</a:t>
            </a:r>
            <a:endParaRPr lang="en-GB" dirty="0"/>
          </a:p>
          <a:p>
            <a:pPr algn="l"/>
            <a:endParaRPr lang="en-GB"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32</a:t>
            </a:fld>
            <a:endParaRPr lang="cs-CZ"/>
          </a:p>
        </p:txBody>
      </p:sp>
    </p:spTree>
    <p:extLst>
      <p:ext uri="{BB962C8B-B14F-4D97-AF65-F5344CB8AC3E}">
        <p14:creationId xmlns:p14="http://schemas.microsoft.com/office/powerpoint/2010/main" val="3731854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a:r>
              <a:rPr lang="en-GB" b="0" i="0" u="none" strike="noStrike" dirty="0">
                <a:solidFill>
                  <a:srgbClr val="040C28"/>
                </a:solidFill>
                <a:effectLst/>
              </a:rPr>
              <a:t>As Mark Twain famously wrote, “</a:t>
            </a:r>
            <a:r>
              <a:rPr lang="en-GB" b="0" i="1" u="none" strike="noStrike" dirty="0">
                <a:solidFill>
                  <a:srgbClr val="040C28"/>
                </a:solidFill>
                <a:effectLst/>
              </a:rPr>
              <a:t>The two most important days in your life are the day you are born and the day you find out why.”</a:t>
            </a:r>
            <a:endParaRPr lang="en-US" dirty="0"/>
          </a:p>
          <a:p>
            <a:endParaRPr lang="en-GB" dirty="0">
              <a:solidFill>
                <a:srgbClr val="040C28"/>
              </a:solidFill>
            </a:endParaRPr>
          </a:p>
          <a:p>
            <a:pPr algn="l"/>
            <a:r>
              <a:rPr lang="en-GB" b="0" i="0" u="none" strike="noStrike" dirty="0">
                <a:solidFill>
                  <a:srgbClr val="040C28"/>
                </a:solidFill>
                <a:effectLst/>
              </a:rPr>
              <a:t>A clear business purpose provides the foundation for institutional value. ‘Purpose’ is stated as an intention, but it is evidenced through the actions, decisions, and rewards that become culture. </a:t>
            </a:r>
            <a:endParaRPr lang="en-GB" dirty="0">
              <a:cs typeface="Calibri"/>
            </a:endParaRPr>
          </a:p>
          <a:p>
            <a:pPr algn="l"/>
            <a:r>
              <a:rPr lang="en-GB" b="0" i="0" u="none" strike="noStrike" dirty="0">
                <a:solidFill>
                  <a:srgbClr val="040C28"/>
                </a:solidFill>
                <a:effectLst/>
              </a:rPr>
              <a:t> </a:t>
            </a:r>
            <a:endParaRPr lang="en-GB" dirty="0"/>
          </a:p>
          <a:p>
            <a:r>
              <a:rPr lang="en-GB" b="0" i="0" u="none" strike="noStrike" dirty="0">
                <a:solidFill>
                  <a:srgbClr val="040C28"/>
                </a:solidFill>
                <a:effectLst/>
              </a:rPr>
              <a:t>Purpose and culture are also the starting point for all transformational Employee Experiences. </a:t>
            </a:r>
            <a:r>
              <a:rPr lang="en-GB" dirty="0">
                <a:solidFill>
                  <a:srgbClr val="040C28"/>
                </a:solidFill>
              </a:rPr>
              <a:t> </a:t>
            </a:r>
            <a:r>
              <a:rPr lang="en-GB" b="0" i="0" u="none" strike="noStrike" dirty="0">
                <a:solidFill>
                  <a:srgbClr val="040C28"/>
                </a:solidFill>
                <a:effectLst/>
              </a:rPr>
              <a:t>A truly purpose-driven approach facilitates growth in new ecosystems, it suggests that companies should broaden their mission, create a holistic value proposition, and deliver lifetime benefits to customers.</a:t>
            </a:r>
            <a:r>
              <a:rPr lang="en-GB" dirty="0">
                <a:solidFill>
                  <a:srgbClr val="040C28"/>
                </a:solidFill>
              </a:rPr>
              <a:t> </a:t>
            </a:r>
            <a:endParaRPr lang="en-GB" dirty="0">
              <a:solidFill>
                <a:srgbClr val="000000"/>
              </a:solidFill>
              <a:cs typeface="Calibri" panose="020F0502020204030204"/>
            </a:endParaRPr>
          </a:p>
          <a:p>
            <a:br>
              <a:rPr lang="en-US" dirty="0">
                <a:cs typeface="+mn-lt"/>
              </a:rPr>
            </a:br>
            <a:r>
              <a:rPr lang="en-GB" b="0" i="0" u="none" strike="noStrike" dirty="0">
                <a:solidFill>
                  <a:srgbClr val="040C28"/>
                </a:solidFill>
                <a:effectLst/>
              </a:rPr>
              <a:t>There are three key areas allied to the purpose-driven organization. These are intent, culture, and governance:</a:t>
            </a:r>
            <a:r>
              <a:rPr lang="en-GB" dirty="0">
                <a:solidFill>
                  <a:srgbClr val="040C28"/>
                </a:solidFill>
              </a:rPr>
              <a:t> </a:t>
            </a:r>
            <a:endParaRPr lang="en-GB">
              <a:solidFill>
                <a:srgbClr val="000000"/>
              </a:solidFill>
            </a:endParaRPr>
          </a:p>
          <a:p>
            <a:br>
              <a:rPr lang="en-US" dirty="0">
                <a:cs typeface="+mn-lt"/>
              </a:rPr>
            </a:br>
            <a:r>
              <a:rPr lang="en-GB" b="1" i="0" u="none" strike="noStrike" dirty="0">
                <a:solidFill>
                  <a:srgbClr val="040C28"/>
                </a:solidFill>
                <a:effectLst/>
              </a:rPr>
              <a:t>Intent</a:t>
            </a:r>
            <a:r>
              <a:rPr lang="en-GB" b="1" dirty="0">
                <a:solidFill>
                  <a:srgbClr val="040C28"/>
                </a:solidFill>
              </a:rPr>
              <a:t> </a:t>
            </a:r>
            <a:endParaRPr lang="en-GB">
              <a:solidFill>
                <a:srgbClr val="000000"/>
              </a:solidFill>
            </a:endParaRPr>
          </a:p>
          <a:p>
            <a:br>
              <a:rPr lang="en-US" dirty="0">
                <a:cs typeface="+mn-lt"/>
              </a:rPr>
            </a:br>
            <a:r>
              <a:rPr lang="en-GB" b="0" i="0" u="none" strike="noStrike" dirty="0">
                <a:solidFill>
                  <a:srgbClr val="040C28"/>
                </a:solidFill>
                <a:effectLst/>
              </a:rPr>
              <a:t>For example, has the company set out an authentic, practical, and inspiring purpose that will benefit all stakeholders? The true purpose is rooted in the belief that success and well-being are interdependent and cannot be maximized in isolation. This means believing that for the company to maximize shareholder returns over the long-term, it must pursue strategies that create societal benefit, and the value it creates is applied in everything the organization does, not just when it is convenient.</a:t>
            </a:r>
            <a:r>
              <a:rPr lang="en-GB" dirty="0">
                <a:solidFill>
                  <a:srgbClr val="040C28"/>
                </a:solidFill>
              </a:rPr>
              <a:t> </a:t>
            </a:r>
            <a:endParaRPr lang="en-GB"/>
          </a:p>
          <a:p>
            <a:br>
              <a:rPr lang="en-US" dirty="0">
                <a:cs typeface="+mn-lt"/>
              </a:rPr>
            </a:br>
            <a:r>
              <a:rPr lang="en-GB" b="1" i="0" u="none" strike="noStrike" dirty="0">
                <a:solidFill>
                  <a:srgbClr val="040C28"/>
                </a:solidFill>
                <a:effectLst/>
              </a:rPr>
              <a:t>Culture</a:t>
            </a:r>
            <a:r>
              <a:rPr lang="en-GB" dirty="0">
                <a:solidFill>
                  <a:srgbClr val="040C28"/>
                </a:solidFill>
              </a:rPr>
              <a:t> </a:t>
            </a:r>
            <a:endParaRPr lang="en-GB" dirty="0"/>
          </a:p>
          <a:p>
            <a:br>
              <a:rPr lang="en-US" dirty="0">
                <a:cs typeface="+mn-lt"/>
              </a:rPr>
            </a:br>
            <a:r>
              <a:rPr lang="en-GB" b="0" i="0" u="none" strike="noStrike" dirty="0">
                <a:solidFill>
                  <a:srgbClr val="040C28"/>
                </a:solidFill>
                <a:effectLst/>
              </a:rPr>
              <a:t>Designing a purpose-driven organizational culture based on well-being and flexibility, as well as worker growth and safety, is key to solving one of the biggest challenges today. That is for business leaders to cultivate a working environment that safeguards the mental health and physical, emotional, and economic well-being of workers, as well as the more complex considerations that drive employee satisfaction and engagement levels. Internal influencers in this regard include relationships with co-workers, tools and resources, flexible hours of work, remuneration, and workplace safety. These attributes are all key to promoting a robust and attractive company culture.</a:t>
            </a:r>
            <a:r>
              <a:rPr lang="en-GB" dirty="0">
                <a:solidFill>
                  <a:srgbClr val="040C28"/>
                </a:solidFill>
              </a:rPr>
              <a:t> </a:t>
            </a:r>
            <a:endParaRPr lang="en-GB"/>
          </a:p>
          <a:p>
            <a:br>
              <a:rPr lang="en-US" dirty="0">
                <a:cs typeface="+mn-lt"/>
              </a:rPr>
            </a:br>
            <a:r>
              <a:rPr lang="en-GB" b="1" i="0" u="none" strike="noStrike" dirty="0">
                <a:solidFill>
                  <a:srgbClr val="040C28"/>
                </a:solidFill>
                <a:effectLst/>
              </a:rPr>
              <a:t>Governance</a:t>
            </a:r>
            <a:r>
              <a:rPr lang="en-GB" b="1" dirty="0">
                <a:solidFill>
                  <a:srgbClr val="040C28"/>
                </a:solidFill>
              </a:rPr>
              <a:t> </a:t>
            </a:r>
            <a:endParaRPr lang="en-GB"/>
          </a:p>
          <a:p>
            <a:br>
              <a:rPr lang="en-US" dirty="0">
                <a:cs typeface="+mn-lt"/>
              </a:rPr>
            </a:br>
            <a:r>
              <a:rPr lang="en-GB" b="0" i="0" u="none" strike="noStrike" dirty="0">
                <a:solidFill>
                  <a:srgbClr val="040C28"/>
                </a:solidFill>
                <a:effectLst/>
              </a:rPr>
              <a:t>Does the way the business is governed and operated reflect its purpose? The organization’s leaders embody the purpose and are authentic in their desire for the company to live by this credo. This needs to be reflected in everything from the way Board meetings are conducted to the way in which new talent is recruited.</a:t>
            </a:r>
            <a:r>
              <a:rPr lang="en-GB" dirty="0">
                <a:solidFill>
                  <a:srgbClr val="040C28"/>
                </a:solidFill>
              </a:rPr>
              <a:t> </a:t>
            </a:r>
            <a:endParaRPr lang="en-GB"/>
          </a:p>
          <a:p>
            <a:br>
              <a:rPr lang="en-US" dirty="0">
                <a:cs typeface="+mn-lt"/>
              </a:rPr>
            </a:br>
            <a:r>
              <a:rPr lang="en-GB" b="0" i="0" u="none" strike="noStrike" dirty="0">
                <a:solidFill>
                  <a:srgbClr val="040C28"/>
                </a:solidFill>
                <a:effectLst/>
              </a:rPr>
              <a:t>The notion of leading with purpose provides the north star to organizational transformation by creating a relationship between individual purpose, the changing nature and purpose of human work, and organizational purpose. Leading with purpose from a business perspective means influencing, inspiring, and guiding the workforce with clarity, focus, and the confidence to act regardless of circumstance.</a:t>
            </a:r>
            <a:r>
              <a:rPr lang="en-GB" dirty="0">
                <a:solidFill>
                  <a:srgbClr val="040C28"/>
                </a:solidFill>
              </a:rPr>
              <a:t> </a:t>
            </a:r>
            <a:endParaRPr lang="en-GB"/>
          </a:p>
          <a:p>
            <a:br>
              <a:rPr lang="en-US" dirty="0">
                <a:cs typeface="+mn-lt"/>
              </a:rPr>
            </a:br>
            <a:r>
              <a:rPr lang="en-GB" b="0" i="0" u="none" strike="noStrike" dirty="0">
                <a:solidFill>
                  <a:srgbClr val="040C28"/>
                </a:solidFill>
                <a:effectLst/>
              </a:rPr>
              <a:t>I believe it’s critical that we also have a clear understanding of what value creation means. For today’s value-minded executives, creating value cannot be limited to simply maximizing today’s share price. Rather, the evidence points to a better objective: maximizing a company’s value to its shareholders, now and in the future.</a:t>
            </a:r>
            <a:r>
              <a:rPr lang="en-GB" dirty="0">
                <a:solidFill>
                  <a:srgbClr val="040C28"/>
                </a:solidFill>
              </a:rPr>
              <a:t> </a:t>
            </a:r>
            <a:endParaRPr lang="en-GB"/>
          </a:p>
          <a:p>
            <a:endParaRPr lang="en-US" dirty="0">
              <a:cs typeface="+mn-lt"/>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33</a:t>
            </a:fld>
            <a:endParaRPr lang="cs-CZ"/>
          </a:p>
        </p:txBody>
      </p:sp>
    </p:spTree>
    <p:extLst>
      <p:ext uri="{BB962C8B-B14F-4D97-AF65-F5344CB8AC3E}">
        <p14:creationId xmlns:p14="http://schemas.microsoft.com/office/powerpoint/2010/main" val="20476973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0" i="0" u="none" strike="noStrike">
                <a:solidFill>
                  <a:srgbClr val="000000"/>
                </a:solidFill>
                <a:effectLst/>
              </a:rPr>
              <a:t>We live in a new world with new rules of competition. If we look at companies that are digital giants today, what do they do? They imagine a marketplace one hundred times greater than the one that exists today. They utilize digital platforms at their core and build systems that accelerate growth. Their money-making is tied to exponential development, and their business leaders drive learning and reinvention.</a:t>
            </a:r>
            <a:r>
              <a:rPr lang="en-US">
                <a:solidFill>
                  <a:srgbClr val="000000"/>
                </a:solidFill>
              </a:rPr>
              <a:t> </a:t>
            </a:r>
            <a:endParaRPr lang="en-US"/>
          </a:p>
          <a:p>
            <a:pPr algn="l"/>
            <a:br>
              <a:rPr lang="en-US" dirty="0">
                <a:cs typeface="+mn-lt"/>
              </a:rPr>
            </a:br>
            <a:r>
              <a:rPr lang="en-US" b="0" i="0" u="none" strike="noStrike" dirty="0">
                <a:solidFill>
                  <a:srgbClr val="000000"/>
                </a:solidFill>
                <a:effectLst/>
              </a:rPr>
              <a:t>I believe there are several new rules of competition designed to ensure prosperity in the digital era:. If you’ll bear with me briefly, I shall go through these, as they are particularly relevant today:</a:t>
            </a:r>
            <a:endParaRPr lang="en-US" dirty="0"/>
          </a:p>
          <a:p>
            <a:endParaRPr lang="en-US" dirty="0">
              <a:solidFill>
                <a:srgbClr val="000000"/>
              </a:solidFill>
            </a:endParaRPr>
          </a:p>
          <a:p>
            <a:r>
              <a:rPr lang="en-US" dirty="0">
                <a:solidFill>
                  <a:srgbClr val="000000"/>
                </a:solidFill>
              </a:rPr>
              <a:t>•</a:t>
            </a:r>
            <a:r>
              <a:rPr lang="en-US" b="1" i="0" u="none" strike="noStrike" dirty="0">
                <a:solidFill>
                  <a:srgbClr val="000000"/>
                </a:solidFill>
                <a:effectLst/>
              </a:rPr>
              <a:t>Leveraging algorithms, information, and data as essential tools</a:t>
            </a:r>
            <a:r>
              <a:rPr lang="en-US" dirty="0">
                <a:solidFill>
                  <a:srgbClr val="000000"/>
                </a:solidFill>
              </a:rPr>
              <a:t> </a:t>
            </a:r>
            <a:r>
              <a:rPr lang="en-US" b="0" i="0" u="none" strike="noStrike" dirty="0">
                <a:solidFill>
                  <a:srgbClr val="000000"/>
                </a:solidFill>
                <a:effectLst/>
              </a:rPr>
              <a:t>- this involves learning on fast-acting computerized timescales, which leverages these assets in combination with slower-acting human learning to create a scalable organizational model that reorganizes tasks and roles to maximize the productivity of humans and machines working together.</a:t>
            </a:r>
            <a:r>
              <a:rPr lang="en-US" dirty="0">
                <a:solidFill>
                  <a:srgbClr val="000000"/>
                </a:solidFill>
              </a:rPr>
              <a:t> </a:t>
            </a:r>
            <a:endParaRPr lang="en-US">
              <a:solidFill>
                <a:srgbClr val="000000"/>
              </a:solidFill>
            </a:endParaRPr>
          </a:p>
          <a:p>
            <a:endParaRPr lang="en-US" dirty="0">
              <a:cs typeface="Calibri"/>
            </a:endParaRPr>
          </a:p>
          <a:p>
            <a:r>
              <a:rPr lang="en-US" dirty="0">
                <a:solidFill>
                  <a:srgbClr val="000000"/>
                </a:solidFill>
              </a:rPr>
              <a:t>•</a:t>
            </a:r>
            <a:r>
              <a:rPr lang="en-US" b="1" i="0" u="none" strike="noStrike" dirty="0">
                <a:solidFill>
                  <a:srgbClr val="000000"/>
                </a:solidFill>
                <a:effectLst/>
              </a:rPr>
              <a:t>Competing via business-digital ecosystems</a:t>
            </a:r>
            <a:r>
              <a:rPr lang="en-US" dirty="0">
                <a:solidFill>
                  <a:srgbClr val="000000"/>
                </a:solidFill>
              </a:rPr>
              <a:t> </a:t>
            </a:r>
            <a:r>
              <a:rPr lang="en-US" b="0" i="0" u="none" strike="noStrike" dirty="0">
                <a:solidFill>
                  <a:srgbClr val="000000"/>
                </a:solidFill>
                <a:effectLst/>
              </a:rPr>
              <a:t>– this means designing business-digital ecosystems that emanate from a digital workplace whose core attributes include content management, targeting and variability, intelligent dashboards, attention management, experience content, and sophisticated search capabilities.</a:t>
            </a:r>
            <a:r>
              <a:rPr lang="en-US" dirty="0">
                <a:solidFill>
                  <a:srgbClr val="000000"/>
                </a:solidFill>
              </a:rPr>
              <a:t> </a:t>
            </a:r>
            <a:endParaRPr lang="en-US"/>
          </a:p>
          <a:p>
            <a:pPr algn="l"/>
            <a:endParaRPr lang="en-US" dirty="0">
              <a:cs typeface="Calibri"/>
            </a:endParaRPr>
          </a:p>
          <a:p>
            <a:r>
              <a:rPr lang="en-US" dirty="0">
                <a:solidFill>
                  <a:srgbClr val="000000"/>
                </a:solidFill>
              </a:rPr>
              <a:t>•</a:t>
            </a:r>
            <a:r>
              <a:rPr lang="en-US" b="1" i="0" u="none" strike="noStrike" dirty="0">
                <a:solidFill>
                  <a:srgbClr val="000000"/>
                </a:solidFill>
                <a:effectLst/>
              </a:rPr>
              <a:t>Aligning people, culture, and new work design as the new “social engine”</a:t>
            </a:r>
            <a:r>
              <a:rPr lang="en-US" b="1" dirty="0">
                <a:solidFill>
                  <a:srgbClr val="000000"/>
                </a:solidFill>
              </a:rPr>
              <a:t> </a:t>
            </a:r>
            <a:r>
              <a:rPr lang="en-US" b="0" i="0" u="none" strike="noStrike" dirty="0">
                <a:solidFill>
                  <a:srgbClr val="000000"/>
                </a:solidFill>
                <a:effectLst/>
              </a:rPr>
              <a:t>– in other words using people, culture, new ways of working, and new work design to form a powerful social engine. By this we mean that work is redesigned to maximize technology by eliminating routine tasks, using algorithms to automate decisions, and providing metrics and learnings to guide decision-making.</a:t>
            </a:r>
            <a:r>
              <a:rPr lang="en-US" dirty="0">
                <a:solidFill>
                  <a:srgbClr val="000000"/>
                </a:solidFill>
              </a:rPr>
              <a:t> </a:t>
            </a:r>
            <a:endParaRPr lang="en-US"/>
          </a:p>
          <a:p>
            <a:pPr algn="l"/>
            <a:endParaRPr lang="en-US" dirty="0">
              <a:cs typeface="Calibri"/>
            </a:endParaRPr>
          </a:p>
          <a:p>
            <a:r>
              <a:rPr lang="en-US" dirty="0">
                <a:solidFill>
                  <a:srgbClr val="000000"/>
                </a:solidFill>
              </a:rPr>
              <a:t>•</a:t>
            </a:r>
            <a:r>
              <a:rPr lang="en-US" b="1" i="0" u="none" strike="noStrike" dirty="0">
                <a:solidFill>
                  <a:srgbClr val="000000"/>
                </a:solidFill>
                <a:effectLst/>
              </a:rPr>
              <a:t>Building horizontal capabilities and alliances</a:t>
            </a:r>
            <a:r>
              <a:rPr lang="en-US" b="1" dirty="0">
                <a:solidFill>
                  <a:srgbClr val="000000"/>
                </a:solidFill>
              </a:rPr>
              <a:t> </a:t>
            </a:r>
            <a:r>
              <a:rPr lang="en-US" b="0" i="0" u="none" strike="noStrike" dirty="0">
                <a:solidFill>
                  <a:srgbClr val="000000"/>
                </a:solidFill>
                <a:effectLst/>
              </a:rPr>
              <a:t>– these must align with organizational strategy, purpose, and values. Here, we are looking at a future of work experience by building a digital workplace platform that reinforces a culture of inclusion and inspires innovation. The building blocks of this experience include transformational and purpose-driven initiatives, such as peer-to-peer marketplaces, the engagement of leaders as coaches and advocates, and the adoption of common work practices.</a:t>
            </a:r>
            <a:r>
              <a:rPr lang="en-US" dirty="0">
                <a:solidFill>
                  <a:srgbClr val="000000"/>
                </a:solidFill>
              </a:rPr>
              <a:t> </a:t>
            </a:r>
            <a:endParaRPr lang="en-US"/>
          </a:p>
          <a:p>
            <a:pPr algn="l"/>
            <a:endParaRPr lang="en-US" dirty="0">
              <a:cs typeface="Calibri"/>
            </a:endParaRPr>
          </a:p>
          <a:p>
            <a:r>
              <a:rPr lang="en-US" dirty="0">
                <a:solidFill>
                  <a:srgbClr val="000000"/>
                </a:solidFill>
              </a:rPr>
              <a:t>•</a:t>
            </a:r>
            <a:r>
              <a:rPr lang="en-US" b="1" i="0" u="none" strike="noStrike" dirty="0">
                <a:solidFill>
                  <a:srgbClr val="000000"/>
                </a:solidFill>
                <a:effectLst/>
              </a:rPr>
              <a:t>Personalizing the customer experience</a:t>
            </a:r>
            <a:r>
              <a:rPr lang="en-US" b="1" dirty="0">
                <a:solidFill>
                  <a:srgbClr val="000000"/>
                </a:solidFill>
              </a:rPr>
              <a:t> </a:t>
            </a:r>
            <a:r>
              <a:rPr lang="en-US" b="0" i="0" u="none" strike="noStrike" dirty="0">
                <a:solidFill>
                  <a:srgbClr val="000000"/>
                </a:solidFill>
                <a:effectLst/>
              </a:rPr>
              <a:t>- opportunities in the digital age are vastly bigger than at any previous time in business history. Leaders are keeping a laser focus on the individual customer in everything they do. The customer drives every decision that they make. They develop a concrete vision of the consumer experience they want to create and the specific reasons why the customer will prefer it.</a:t>
            </a:r>
            <a:r>
              <a:rPr lang="en-US" dirty="0">
                <a:solidFill>
                  <a:srgbClr val="000000"/>
                </a:solidFill>
              </a:rPr>
              <a:t> </a:t>
            </a:r>
            <a:endParaRPr lang="en-US">
              <a:solidFill>
                <a:srgbClr val="000000"/>
              </a:solidFill>
            </a:endParaRPr>
          </a:p>
          <a:p>
            <a:endParaRPr lang="en-US" dirty="0">
              <a:cs typeface="Calibri"/>
            </a:endParaRPr>
          </a:p>
          <a:p>
            <a:r>
              <a:rPr lang="en-US" dirty="0">
                <a:solidFill>
                  <a:srgbClr val="000000"/>
                </a:solidFill>
              </a:rPr>
              <a:t>•</a:t>
            </a:r>
            <a:r>
              <a:rPr lang="en-US" b="1" i="0" u="none" strike="noStrike" dirty="0">
                <a:solidFill>
                  <a:srgbClr val="000000"/>
                </a:solidFill>
                <a:effectLst/>
              </a:rPr>
              <a:t>Creating the future of work experience</a:t>
            </a:r>
            <a:r>
              <a:rPr lang="en-US" dirty="0">
                <a:solidFill>
                  <a:srgbClr val="000000"/>
                </a:solidFill>
              </a:rPr>
              <a:t> </a:t>
            </a:r>
            <a:r>
              <a:rPr lang="en-US" b="0" i="0" u="none" strike="noStrike" dirty="0">
                <a:solidFill>
                  <a:srgbClr val="000000"/>
                </a:solidFill>
                <a:effectLst/>
              </a:rPr>
              <a:t>- centers on the creation of a future of work experience that accelerates transformation for workers through an operating model that is fundamentally driven by business purpose, culture, and growth mindsets. This embraces both employee and worker experiences through approaches in cross-disciplinary teaming and personalization, situational awareness, and new management approaches driven by hybrid working environments.</a:t>
            </a:r>
            <a:r>
              <a:rPr lang="en-US" dirty="0">
                <a:solidFill>
                  <a:srgbClr val="000000"/>
                </a:solidFill>
              </a:rPr>
              <a:t> </a:t>
            </a:r>
            <a:endParaRPr lang="en-US"/>
          </a:p>
          <a:p>
            <a:br>
              <a:rPr lang="en-US" dirty="0">
                <a:cs typeface="+mn-lt"/>
              </a:rPr>
            </a:br>
            <a:r>
              <a:rPr lang="en-US" b="0" i="0" u="none" strike="noStrike" dirty="0">
                <a:solidFill>
                  <a:srgbClr val="000000"/>
                </a:solidFill>
                <a:effectLst/>
              </a:rPr>
              <a:t>In concert, these new rules of competition form the nucleus of realizing prosperity by accelerating human performance and advancing human capability in the digital economy.</a:t>
            </a:r>
            <a:r>
              <a:rPr lang="en-US" dirty="0">
                <a:solidFill>
                  <a:srgbClr val="000000"/>
                </a:solidFill>
              </a:rPr>
              <a:t> </a:t>
            </a:r>
            <a:endParaRPr lang="en-US"/>
          </a:p>
          <a:p>
            <a:br>
              <a:rPr lang="en-US" dirty="0"/>
            </a:br>
            <a:endParaRPr lang="en-US" dirty="0"/>
          </a:p>
          <a:p>
            <a:pPr algn="l"/>
            <a:endParaRPr lang="en-US" b="0" i="0" u="none" strike="noStrike" dirty="0">
              <a:solidFill>
                <a:srgbClr val="000000"/>
              </a:solidFill>
              <a:effectLst/>
              <a:latin typeface="Arial"/>
              <a:cs typeface="Arial"/>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34</a:t>
            </a:fld>
            <a:endParaRPr lang="cs-CZ"/>
          </a:p>
        </p:txBody>
      </p:sp>
    </p:spTree>
    <p:extLst>
      <p:ext uri="{BB962C8B-B14F-4D97-AF65-F5344CB8AC3E}">
        <p14:creationId xmlns:p14="http://schemas.microsoft.com/office/powerpoint/2010/main" val="713398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0" i="0" u="none" strike="noStrike" dirty="0">
                <a:solidFill>
                  <a:srgbClr val="000000"/>
                </a:solidFill>
                <a:effectLst/>
              </a:rPr>
              <a:t>Henrick von Scheel, the Industry 4.0 originator, once said that "</a:t>
            </a:r>
            <a:r>
              <a:rPr lang="en-US" b="0" i="1" u="none" strike="noStrike" dirty="0">
                <a:solidFill>
                  <a:srgbClr val="000000"/>
                </a:solidFill>
                <a:effectLst/>
              </a:rPr>
              <a:t>People are the centerpiece of the Fourth Industrial Revolution</a:t>
            </a:r>
            <a:r>
              <a:rPr lang="en-US" b="0" i="0" u="none" strike="noStrike" dirty="0">
                <a:solidFill>
                  <a:srgbClr val="000000"/>
                </a:solidFill>
                <a:effectLst/>
              </a:rPr>
              <a:t>."</a:t>
            </a:r>
            <a:r>
              <a:rPr lang="en-US" dirty="0">
                <a:solidFill>
                  <a:srgbClr val="000000"/>
                </a:solidFill>
              </a:rPr>
              <a:t> </a:t>
            </a:r>
            <a:endParaRPr lang="en-US"/>
          </a:p>
          <a:p>
            <a:br>
              <a:rPr lang="en-US" dirty="0">
                <a:cs typeface="+mn-lt"/>
              </a:rPr>
            </a:br>
            <a:r>
              <a:rPr lang="en-US" b="0" i="0" u="none" strike="noStrike" dirty="0">
                <a:solidFill>
                  <a:srgbClr val="000000"/>
                </a:solidFill>
                <a:effectLst/>
              </a:rPr>
              <a:t>While much is being touted today about advances in big data, artificial intelligence, cloud computing, augmented reality, and autonomous systems, the 4IR is fundamentally about empowering people and the acceleration of organizational performance. It is as much about advancing human capability as it is about the rise of machine intelligence. Indeed, we live in an era where the pace of change is so fast that workers must constantly adjust to their environment using skills that were largely not needed by employers during earlier industrial revolutions.</a:t>
            </a:r>
            <a:r>
              <a:rPr lang="en-US" dirty="0">
                <a:solidFill>
                  <a:srgbClr val="000000"/>
                </a:solidFill>
              </a:rPr>
              <a:t> </a:t>
            </a:r>
            <a:endParaRPr lang="en-US"/>
          </a:p>
          <a:p>
            <a:br>
              <a:rPr lang="en-US" dirty="0">
                <a:cs typeface="+mn-lt"/>
              </a:rPr>
            </a:br>
            <a:r>
              <a:rPr lang="en-US" b="0" i="0" u="none" strike="noStrike" dirty="0">
                <a:solidFill>
                  <a:srgbClr val="000000"/>
                </a:solidFill>
                <a:effectLst/>
              </a:rPr>
              <a:t>Gender, ethnic, and cultural diversity and inclusion, particularly within executive teams, continue to be correlated to financial performance across multiple countries worldwide. What drives this correlation is that more diverse companies are better able to innovate, attract top talent, improve their customer orientation, enhance employee satisfaction, and secure licenses to operate.</a:t>
            </a:r>
            <a:r>
              <a:rPr lang="en-US" dirty="0">
                <a:solidFill>
                  <a:srgbClr val="000000"/>
                </a:solidFill>
              </a:rPr>
              <a:t> </a:t>
            </a:r>
            <a:endParaRPr lang="en-US"/>
          </a:p>
          <a:p>
            <a:br>
              <a:rPr lang="en-US" dirty="0">
                <a:cs typeface="+mn-lt"/>
              </a:rPr>
            </a:br>
            <a:r>
              <a:rPr lang="en-US" b="0" i="0" u="none" strike="noStrike" dirty="0">
                <a:solidFill>
                  <a:srgbClr val="000000"/>
                </a:solidFill>
                <a:effectLst/>
              </a:rPr>
              <a:t>Also, building human capital to secure a motivated, productive, and skilled workforce is a key priority for companies. When firms fail to invest in training, education, skilling, and reskilling of their employees, it can affect their business performance, reputation, and ability to attract a talented workforce. It can also lead to higher operating costs related to recruiting, developing, and retaining employees.</a:t>
            </a:r>
            <a:r>
              <a:rPr lang="en-US" dirty="0">
                <a:solidFill>
                  <a:srgbClr val="000000"/>
                </a:solidFill>
              </a:rPr>
              <a:t> </a:t>
            </a:r>
            <a:endParaRPr lang="en-US"/>
          </a:p>
          <a:p>
            <a:br>
              <a:rPr lang="en-US" dirty="0">
                <a:cs typeface="+mn-lt"/>
              </a:rPr>
            </a:br>
            <a:r>
              <a:rPr lang="en-US" b="0" i="0" u="none" strike="noStrike" dirty="0">
                <a:solidFill>
                  <a:srgbClr val="000000"/>
                </a:solidFill>
                <a:effectLst/>
              </a:rPr>
              <a:t>Using people, culture, new ways of working, and new work design to form a powerful social engine, means that work is redesigned to maximize technology by eliminating routine tasks, using algorithms to automate decisions, and providing metrics and learnings to guide decision-making. Through culture and awareness of environmental, social, and governmental prerogatives, a company can drive continuous innovation, superior customer service, human-centered design, and business models that are in sync with ESG priorities. Putting the right people in place means combining highly diverse values, behaviors, talents, and skills.</a:t>
            </a:r>
            <a:r>
              <a:rPr lang="en-US" dirty="0">
                <a:solidFill>
                  <a:srgbClr val="000000"/>
                </a:solidFill>
              </a:rPr>
              <a:t> </a:t>
            </a:r>
            <a:endParaRPr lang="en-US"/>
          </a:p>
          <a:p>
            <a:br>
              <a:rPr lang="en-US" dirty="0">
                <a:cs typeface="+mn-lt"/>
              </a:rPr>
            </a:br>
            <a:r>
              <a:rPr lang="en-US" b="0" i="0" u="none" strike="noStrike" dirty="0">
                <a:solidFill>
                  <a:srgbClr val="000000"/>
                </a:solidFill>
                <a:effectLst/>
              </a:rPr>
              <a:t>By putting people, culture, and new work design at the center of our dynamic business models while removing bureaucratic layers that block the free flow of ideas, we tap into the universal human endeavor to be dissatisfied with the status quo and to creatively search for what’s next.</a:t>
            </a:r>
            <a:r>
              <a:rPr lang="en-US" dirty="0">
                <a:solidFill>
                  <a:srgbClr val="000000"/>
                </a:solidFill>
              </a:rPr>
              <a:t> </a:t>
            </a:r>
            <a:endParaRPr lang="en-US"/>
          </a:p>
          <a:p>
            <a:br>
              <a:rPr lang="en-US" dirty="0"/>
            </a:br>
            <a:endParaRPr lang="en-US" dirty="0"/>
          </a:p>
          <a:p>
            <a:pPr>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35</a:t>
            </a:fld>
            <a:endParaRPr lang="cs-CZ"/>
          </a:p>
        </p:txBody>
      </p:sp>
    </p:spTree>
    <p:extLst>
      <p:ext uri="{BB962C8B-B14F-4D97-AF65-F5344CB8AC3E}">
        <p14:creationId xmlns:p14="http://schemas.microsoft.com/office/powerpoint/2010/main" val="4126306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a:r>
              <a:rPr lang="en-GB" b="0" i="0" u="none" strike="noStrike">
                <a:solidFill>
                  <a:srgbClr val="000000"/>
                </a:solidFill>
                <a:effectLst/>
              </a:rPr>
              <a:t>As Winston Churchill once proclaimed: “</a:t>
            </a:r>
            <a:r>
              <a:rPr lang="en-GB" b="0" i="1" u="none" strike="noStrike">
                <a:solidFill>
                  <a:srgbClr val="000000"/>
                </a:solidFill>
                <a:effectLst/>
              </a:rPr>
              <a:t>You can always count on Americans to do the right thing – after they've tried everything else</a:t>
            </a:r>
            <a:r>
              <a:rPr lang="en-GB" b="0" i="0" u="none" strike="noStrike">
                <a:solidFill>
                  <a:srgbClr val="000000"/>
                </a:solidFill>
                <a:effectLst/>
              </a:rPr>
              <a:t>,” and I would respectfully adapt this quote to transpose “humans” for “Americans</a:t>
            </a:r>
            <a:r>
              <a:rPr lang="en-GB">
                <a:solidFill>
                  <a:srgbClr val="000000"/>
                </a:solidFill>
              </a:rPr>
              <a:t>”</a:t>
            </a:r>
            <a:endParaRPr lang="en-US"/>
          </a:p>
          <a:p>
            <a:br>
              <a:rPr lang="en-US" dirty="0">
                <a:cs typeface="+mn-lt"/>
              </a:rPr>
            </a:br>
            <a:r>
              <a:rPr lang="en-GB" b="0" i="0" u="none" strike="noStrike" dirty="0">
                <a:solidFill>
                  <a:srgbClr val="000000"/>
                </a:solidFill>
                <a:effectLst/>
              </a:rPr>
              <a:t>There will inevitably be things that should never be tried because they may have irreversible and existential consequences for humans and our planet. Starting with the pursuit of artificial general intelligence, geo-engineering, and human genome editing – all of these technologies could potentially be good for our planet – or the opposite. And who will be "mission control" for humanity?</a:t>
            </a:r>
            <a:r>
              <a:rPr lang="en-GB" dirty="0">
                <a:solidFill>
                  <a:srgbClr val="000000"/>
                </a:solidFill>
              </a:rPr>
              <a:t> </a:t>
            </a:r>
            <a:endParaRPr lang="en-GB"/>
          </a:p>
          <a:p>
            <a:br>
              <a:rPr lang="en-US" dirty="0">
                <a:cs typeface="+mn-lt"/>
              </a:rPr>
            </a:br>
            <a:r>
              <a:rPr lang="en-GB" b="0" i="0" u="none" strike="noStrike" dirty="0">
                <a:solidFill>
                  <a:srgbClr val="000000"/>
                </a:solidFill>
                <a:effectLst/>
              </a:rPr>
              <a:t>It may be as well for us all to remember that around 2,500 years ago, the Greek philosopher Aristotle defined what he called </a:t>
            </a:r>
            <a:r>
              <a:rPr lang="en-GB" b="0" i="1" u="none" strike="noStrike" dirty="0">
                <a:solidFill>
                  <a:srgbClr val="000000"/>
                </a:solidFill>
                <a:effectLst/>
              </a:rPr>
              <a:t>eudaimonia</a:t>
            </a:r>
            <a:r>
              <a:rPr lang="en-GB" b="0" i="0" u="none" strike="noStrike" dirty="0">
                <a:solidFill>
                  <a:srgbClr val="000000"/>
                </a:solidFill>
                <a:effectLst/>
              </a:rPr>
              <a:t> - the highest human good. A commitment to happiness, health, and prosperity for all. Eudaimonia has stood the test of time for several reasons.</a:t>
            </a:r>
            <a:r>
              <a:rPr lang="en-GB" dirty="0">
                <a:solidFill>
                  <a:srgbClr val="000000"/>
                </a:solidFill>
              </a:rPr>
              <a:t> </a:t>
            </a:r>
            <a:endParaRPr lang="en-GB"/>
          </a:p>
          <a:p>
            <a:br>
              <a:rPr lang="en-US" dirty="0">
                <a:cs typeface="+mn-lt"/>
              </a:rPr>
            </a:br>
            <a:r>
              <a:rPr lang="en-GB" b="0" i="0" u="none" strike="noStrike" dirty="0">
                <a:solidFill>
                  <a:srgbClr val="000000"/>
                </a:solidFill>
                <a:effectLst/>
              </a:rPr>
              <a:t>In today’s vernacular, value creation is a key purpose of an experience that helps us align to this ideal of eudaimonia by developing agility, embracing adaptation, and learning with good intent.</a:t>
            </a:r>
            <a:r>
              <a:rPr lang="en-GB" dirty="0">
                <a:solidFill>
                  <a:srgbClr val="000000"/>
                </a:solidFill>
              </a:rPr>
              <a:t> </a:t>
            </a:r>
            <a:endParaRPr lang="en-GB"/>
          </a:p>
          <a:p>
            <a:br>
              <a:rPr lang="en-US" dirty="0">
                <a:cs typeface="+mn-lt"/>
              </a:rPr>
            </a:br>
            <a:r>
              <a:rPr lang="en-GB" b="0" i="0" u="none" strike="noStrike" dirty="0">
                <a:solidFill>
                  <a:srgbClr val="000000"/>
                </a:solidFill>
                <a:effectLst/>
              </a:rPr>
              <a:t>Unlocking innovation and value for the good of our planet will be driven by multidimensional systematic thinking that views the business environment as a complex network in which everything is interconnected. As we begin to assume more imaginative roles, creating value through interrelationships will become a key part of our existence. Humans will seek to distinguish themselves from increasingly powerful and adaptive technologies by adding new dimensions of creative thinking and problem-solving.</a:t>
            </a:r>
            <a:r>
              <a:rPr lang="en-GB" dirty="0">
                <a:solidFill>
                  <a:srgbClr val="000000"/>
                </a:solidFill>
              </a:rPr>
              <a:t> </a:t>
            </a:r>
            <a:endParaRPr lang="en-GB"/>
          </a:p>
          <a:p>
            <a:br>
              <a:rPr lang="en-US" dirty="0">
                <a:cs typeface="+mn-lt"/>
              </a:rPr>
            </a:br>
            <a:r>
              <a:rPr lang="en-GB" b="0" i="0" u="none" strike="noStrike" dirty="0">
                <a:solidFill>
                  <a:srgbClr val="000000"/>
                </a:solidFill>
                <a:effectLst/>
              </a:rPr>
              <a:t>According to one prominent business leader:</a:t>
            </a:r>
            <a:r>
              <a:rPr lang="en-GB" dirty="0">
                <a:solidFill>
                  <a:srgbClr val="000000"/>
                </a:solidFill>
              </a:rPr>
              <a:t> </a:t>
            </a:r>
            <a:r>
              <a:rPr lang="en-GB" b="0" i="1" u="none" strike="noStrike" dirty="0">
                <a:solidFill>
                  <a:srgbClr val="000000"/>
                </a:solidFill>
                <a:effectLst/>
              </a:rPr>
              <a:t>“If we help each other apply and strengthen our skills, learn new things, engage in meaningful relationships, build emotional strength, maintain physical health, and connect with something larger than ourselves, then our planet will flourish – and so will we.</a:t>
            </a:r>
            <a:r>
              <a:rPr lang="en-GB" b="0" i="0" u="none" strike="noStrike" dirty="0">
                <a:solidFill>
                  <a:srgbClr val="000000"/>
                </a:solidFill>
                <a:effectLst/>
              </a:rPr>
              <a:t>”</a:t>
            </a:r>
            <a:r>
              <a:rPr lang="en-GB" dirty="0">
                <a:solidFill>
                  <a:srgbClr val="000000"/>
                </a:solidFill>
              </a:rPr>
              <a:t> </a:t>
            </a:r>
            <a:endParaRPr lang="en-GB"/>
          </a:p>
          <a:p>
            <a:endParaRPr lang="en-US" dirty="0">
              <a:cs typeface="+mn-lt"/>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36</a:t>
            </a:fld>
            <a:endParaRPr lang="cs-CZ"/>
          </a:p>
        </p:txBody>
      </p:sp>
    </p:spTree>
    <p:extLst>
      <p:ext uri="{BB962C8B-B14F-4D97-AF65-F5344CB8AC3E}">
        <p14:creationId xmlns:p14="http://schemas.microsoft.com/office/powerpoint/2010/main" val="3805578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solidFill>
                  <a:srgbClr val="000000"/>
                </a:solidFill>
              </a:rPr>
              <a:t>In conclusion, and as </a:t>
            </a:r>
            <a:r>
              <a:rPr lang="en-US" b="0" i="0" u="none" strike="noStrike">
                <a:solidFill>
                  <a:srgbClr val="000000"/>
                </a:solidFill>
                <a:effectLst/>
              </a:rPr>
              <a:t>Martin Reeves and Jack Fuller wrote in their book</a:t>
            </a:r>
            <a:r>
              <a:rPr lang="en-US">
                <a:solidFill>
                  <a:srgbClr val="000000"/>
                </a:solidFill>
              </a:rPr>
              <a:t> </a:t>
            </a:r>
            <a:r>
              <a:rPr lang="en-US" b="0" i="0" u="sng" strike="noStrike">
                <a:solidFill>
                  <a:srgbClr val="000000"/>
                </a:solidFill>
                <a:effectLst/>
              </a:rPr>
              <a:t>The Imagination Machine</a:t>
            </a:r>
            <a:r>
              <a:rPr lang="en-US" b="0" i="0" u="none" strike="noStrike">
                <a:solidFill>
                  <a:srgbClr val="000000"/>
                </a:solidFill>
                <a:effectLst/>
              </a:rPr>
              <a:t>, “</a:t>
            </a:r>
            <a:r>
              <a:rPr lang="en-US" b="0" i="1" u="none" strike="noStrike">
                <a:solidFill>
                  <a:srgbClr val="000000"/>
                </a:solidFill>
                <a:effectLst/>
              </a:rPr>
              <a:t>To imagine and realize new ways to meet collective and individual needs, companies must tap into the full humanity of the people who work for them – the reward of which is sustained growth</a:t>
            </a:r>
            <a:r>
              <a:rPr lang="en-US" b="0" i="0" u="none" strike="noStrike">
                <a:solidFill>
                  <a:srgbClr val="000000"/>
                </a:solidFill>
                <a:effectLst/>
              </a:rPr>
              <a:t>.”</a:t>
            </a:r>
            <a:r>
              <a:rPr lang="en-US">
                <a:solidFill>
                  <a:srgbClr val="000000"/>
                </a:solidFill>
              </a:rPr>
              <a:t> </a:t>
            </a:r>
            <a:endParaRPr lang="en-US"/>
          </a:p>
          <a:p>
            <a:br>
              <a:rPr lang="en-US" dirty="0">
                <a:cs typeface="+mn-lt"/>
              </a:rPr>
            </a:br>
            <a:r>
              <a:rPr lang="en-US" b="0" i="0" u="none" strike="noStrike" dirty="0">
                <a:solidFill>
                  <a:srgbClr val="000000"/>
                </a:solidFill>
                <a:effectLst/>
              </a:rPr>
              <a:t>So, if we consider our definition of Artificial Intelligence, for example, as being computer systems that turn data and information into knowledge – then what is our part as humans in all of this?</a:t>
            </a:r>
            <a:r>
              <a:rPr lang="en-US" dirty="0">
                <a:solidFill>
                  <a:srgbClr val="000000"/>
                </a:solidFill>
              </a:rPr>
              <a:t> </a:t>
            </a:r>
            <a:endParaRPr lang="en-US"/>
          </a:p>
          <a:p>
            <a:br>
              <a:rPr lang="en-US" dirty="0">
                <a:cs typeface="+mn-lt"/>
              </a:rPr>
            </a:br>
            <a:r>
              <a:rPr lang="en-US" b="0" i="0" u="none" strike="noStrike" dirty="0">
                <a:solidFill>
                  <a:srgbClr val="000000"/>
                </a:solidFill>
                <a:effectLst/>
              </a:rPr>
              <a:t>The fact is that AI does not discriminate in terms of what it considers knowledge. For example, </a:t>
            </a:r>
            <a:r>
              <a:rPr lang="en-US" dirty="0">
                <a:solidFill>
                  <a:srgbClr val="000000"/>
                </a:solidFill>
              </a:rPr>
              <a:t>generative AI tools have </a:t>
            </a:r>
            <a:r>
              <a:rPr lang="en-US" b="0" i="0" u="none" strike="noStrike" dirty="0">
                <a:solidFill>
                  <a:srgbClr val="000000"/>
                </a:solidFill>
                <a:effectLst/>
              </a:rPr>
              <a:t>no judgment, no values, no consciousness, and no sense of wrong or right. Basically, </a:t>
            </a:r>
            <a:r>
              <a:rPr lang="en-US" dirty="0">
                <a:solidFill>
                  <a:srgbClr val="000000"/>
                </a:solidFill>
              </a:rPr>
              <a:t>these are </a:t>
            </a:r>
            <a:r>
              <a:rPr lang="en-US" b="0" i="0" u="none" strike="noStrike" dirty="0">
                <a:solidFill>
                  <a:srgbClr val="000000"/>
                </a:solidFill>
                <a:effectLst/>
              </a:rPr>
              <a:t>just a </a:t>
            </a:r>
            <a:r>
              <a:rPr lang="en-US" dirty="0">
                <a:solidFill>
                  <a:srgbClr val="000000"/>
                </a:solidFill>
              </a:rPr>
              <a:t>massive </a:t>
            </a:r>
            <a:r>
              <a:rPr lang="en-US" b="0" i="0" u="none" strike="noStrike" dirty="0">
                <a:solidFill>
                  <a:srgbClr val="000000"/>
                </a:solidFill>
                <a:effectLst/>
              </a:rPr>
              <a:t>conglomeration of zeroes and ones</a:t>
            </a:r>
            <a:r>
              <a:rPr lang="en-US" dirty="0">
                <a:solidFill>
                  <a:srgbClr val="000000"/>
                </a:solidFill>
              </a:rPr>
              <a:t> – </a:t>
            </a:r>
            <a:r>
              <a:rPr lang="en-US" b="0" i="0" u="none" strike="noStrike" dirty="0">
                <a:solidFill>
                  <a:srgbClr val="000000"/>
                </a:solidFill>
                <a:effectLst/>
              </a:rPr>
              <a:t>a computer system that turns data and information into content, rather than knowledge.</a:t>
            </a:r>
            <a:r>
              <a:rPr lang="en-US" dirty="0">
                <a:solidFill>
                  <a:srgbClr val="000000"/>
                </a:solidFill>
              </a:rPr>
              <a:t> </a:t>
            </a:r>
            <a:endParaRPr lang="en-US"/>
          </a:p>
          <a:p>
            <a:br>
              <a:rPr lang="en-US" dirty="0">
                <a:cs typeface="+mn-lt"/>
              </a:rPr>
            </a:br>
            <a:r>
              <a:rPr lang="en-US" b="0" i="0" u="none" strike="noStrike" dirty="0">
                <a:solidFill>
                  <a:srgbClr val="000000"/>
                </a:solidFill>
                <a:effectLst/>
              </a:rPr>
              <a:t>The bottom line? To really move into the realm of competitive supremacy, we need to not only leverage ground-breaking technologies but also be able to achieve something purposeful in everyday business that a machine cannot emulate, as well as keeping our focus on the future of the workforce - or as the American chocolate maker and philanthropist Milton S. Hershey put it bluntly more than a century ago when he said that “</a:t>
            </a:r>
            <a:r>
              <a:rPr lang="en-US" b="0" i="1" u="none" strike="noStrike" dirty="0">
                <a:solidFill>
                  <a:srgbClr val="000000"/>
                </a:solidFill>
                <a:effectLst/>
              </a:rPr>
              <a:t>business is a matter of human service.</a:t>
            </a:r>
            <a:r>
              <a:rPr lang="en-US" b="0" i="0" u="none" strike="noStrike" dirty="0">
                <a:solidFill>
                  <a:srgbClr val="000000"/>
                </a:solidFill>
                <a:effectLst/>
              </a:rPr>
              <a:t>”</a:t>
            </a:r>
            <a:r>
              <a:rPr lang="en-US" dirty="0">
                <a:solidFill>
                  <a:srgbClr val="000000"/>
                </a:solidFill>
              </a:rPr>
              <a:t> </a:t>
            </a:r>
            <a:endParaRPr lang="en-US"/>
          </a:p>
          <a:p>
            <a:br>
              <a:rPr lang="en-US" dirty="0">
                <a:cs typeface="+mn-lt"/>
              </a:rPr>
            </a:br>
            <a:r>
              <a:rPr lang="en-US" dirty="0">
                <a:solidFill>
                  <a:srgbClr val="000000"/>
                </a:solidFill>
              </a:rPr>
              <a:t>The </a:t>
            </a:r>
            <a:r>
              <a:rPr lang="en-US" b="0" i="0" u="none" strike="noStrike" dirty="0">
                <a:solidFill>
                  <a:srgbClr val="000000"/>
                </a:solidFill>
                <a:effectLst/>
              </a:rPr>
              <a:t>successful organization of the future will seek to instill a purposeful value delivery system into everyday commerce by targeting not only frontier technologies, but also the exclusively human competencies the organization most desires, whether these are allied to productivity, profitability, or the realm of innovation.</a:t>
            </a:r>
            <a:r>
              <a:rPr lang="en-US" dirty="0">
                <a:solidFill>
                  <a:srgbClr val="000000"/>
                </a:solidFill>
              </a:rPr>
              <a:t> </a:t>
            </a:r>
            <a:endParaRPr lang="en-US"/>
          </a:p>
          <a:p>
            <a:br>
              <a:rPr lang="en-US" dirty="0">
                <a:cs typeface="+mn-lt"/>
              </a:rPr>
            </a:br>
            <a:r>
              <a:rPr lang="en-US" b="0" i="0" u="none" strike="noStrike" dirty="0">
                <a:solidFill>
                  <a:srgbClr val="000000"/>
                </a:solidFill>
                <a:effectLst/>
              </a:rPr>
              <a:t>As the futurist Alvin Toffler once wrote, “</a:t>
            </a:r>
            <a:r>
              <a:rPr lang="en-US" b="0" i="1" u="none" strike="noStrike" dirty="0">
                <a:solidFill>
                  <a:srgbClr val="000000"/>
                </a:solidFill>
                <a:effectLst/>
              </a:rPr>
              <a:t>The illiterate of the 21st century will not be those who cannot read and write, but those who cannot learn, unlearn, and relearn.”</a:t>
            </a:r>
            <a:r>
              <a:rPr lang="en-US" i="1" dirty="0">
                <a:solidFill>
                  <a:srgbClr val="000000"/>
                </a:solidFill>
              </a:rPr>
              <a:t> </a:t>
            </a:r>
            <a:endParaRPr lang="en-US"/>
          </a:p>
          <a:p>
            <a:br>
              <a:rPr lang="en-US" dirty="0"/>
            </a:b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37</a:t>
            </a:fld>
            <a:endParaRPr lang="cs-CZ"/>
          </a:p>
        </p:txBody>
      </p:sp>
    </p:spTree>
    <p:extLst>
      <p:ext uri="{BB962C8B-B14F-4D97-AF65-F5344CB8AC3E}">
        <p14:creationId xmlns:p14="http://schemas.microsoft.com/office/powerpoint/2010/main" val="3694624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215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chemeClr val="bg2"/>
          </a:solidFill>
        </p:spPr>
        <p:txBody>
          <a:bodyPr/>
          <a:lstStyle/>
          <a:p>
            <a:endParaRPr lang="en-US"/>
          </a:p>
        </p:txBody>
      </p:sp>
      <p:sp>
        <p:nvSpPr>
          <p:cNvPr id="6" name="Title 1">
            <a:extLst>
              <a:ext uri="{FF2B5EF4-FFF2-40B4-BE49-F238E27FC236}">
                <a16:creationId xmlns:a16="http://schemas.microsoft.com/office/drawing/2014/main" id="{8A4B6E3C-E707-4717-8DF2-B76DBD491F79}"/>
              </a:ext>
            </a:extLst>
          </p:cNvPr>
          <p:cNvSpPr>
            <a:spLocks noGrp="1"/>
          </p:cNvSpPr>
          <p:nvPr>
            <p:ph type="title"/>
          </p:nvPr>
        </p:nvSpPr>
        <p:spPr>
          <a:xfrm>
            <a:off x="4233716" y="2054361"/>
            <a:ext cx="6094800" cy="2750400"/>
          </a:xfrm>
        </p:spPr>
        <p:txBody>
          <a:bodyPr anchor="t">
            <a:noAutofit/>
          </a:bodyPr>
          <a:lstStyle>
            <a:lvl1pPr algn="l">
              <a:defRPr sz="4800">
                <a:solidFill>
                  <a:schemeClr val="bg1"/>
                </a:solidFill>
              </a:defRPr>
            </a:lvl1pPr>
          </a:lstStyle>
          <a:p>
            <a:r>
              <a:rPr lang="en-US"/>
              <a:t>Click to edit Master title style</a:t>
            </a:r>
            <a:endParaRPr lang="en-ID"/>
          </a:p>
        </p:txBody>
      </p:sp>
      <p:sp>
        <p:nvSpPr>
          <p:cNvPr id="7" name="Text Placeholder 9">
            <a:extLst>
              <a:ext uri="{FF2B5EF4-FFF2-40B4-BE49-F238E27FC236}">
                <a16:creationId xmlns:a16="http://schemas.microsoft.com/office/drawing/2014/main" id="{55B81F74-ECAA-4DA2-A1B3-02A7EA166BFF}"/>
              </a:ext>
            </a:extLst>
          </p:cNvPr>
          <p:cNvSpPr>
            <a:spLocks noGrp="1"/>
          </p:cNvSpPr>
          <p:nvPr>
            <p:ph type="body" sz="quarter" idx="21"/>
          </p:nvPr>
        </p:nvSpPr>
        <p:spPr>
          <a:xfrm>
            <a:off x="4233716" y="4963883"/>
            <a:ext cx="6094800" cy="309600"/>
          </a:xfrm>
        </p:spPr>
        <p:txBody>
          <a:bodyPr>
            <a:normAutofit/>
          </a:bodyPr>
          <a:lstStyle>
            <a:lvl1pPr>
              <a:defRPr sz="14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3882840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
    <p:bg>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6201161" y="1015460"/>
            <a:ext cx="4973252" cy="3953884"/>
          </a:xfrm>
          <a:custGeom>
            <a:avLst/>
            <a:gdLst>
              <a:gd name="connsiteX0" fmla="*/ 0 w 4973252"/>
              <a:gd name="connsiteY0" fmla="*/ 0 h 3953884"/>
              <a:gd name="connsiteX1" fmla="*/ 4973252 w 4973252"/>
              <a:gd name="connsiteY1" fmla="*/ 0 h 3953884"/>
              <a:gd name="connsiteX2" fmla="*/ 4973252 w 4973252"/>
              <a:gd name="connsiteY2" fmla="*/ 3953884 h 3953884"/>
              <a:gd name="connsiteX3" fmla="*/ 0 w 4973252"/>
              <a:gd name="connsiteY3" fmla="*/ 3953884 h 3953884"/>
            </a:gdLst>
            <a:ahLst/>
            <a:cxnLst>
              <a:cxn ang="0">
                <a:pos x="connsiteX0" y="connsiteY0"/>
              </a:cxn>
              <a:cxn ang="0">
                <a:pos x="connsiteX1" y="connsiteY1"/>
              </a:cxn>
              <a:cxn ang="0">
                <a:pos x="connsiteX2" y="connsiteY2"/>
              </a:cxn>
              <a:cxn ang="0">
                <a:pos x="connsiteX3" y="connsiteY3"/>
              </a:cxn>
            </a:cxnLst>
            <a:rect l="l" t="t" r="r" b="b"/>
            <a:pathLst>
              <a:path w="4973252" h="3953884">
                <a:moveTo>
                  <a:pt x="0" y="0"/>
                </a:moveTo>
                <a:lnTo>
                  <a:pt x="4973252" y="0"/>
                </a:lnTo>
                <a:lnTo>
                  <a:pt x="4973252" y="3953884"/>
                </a:lnTo>
                <a:lnTo>
                  <a:pt x="0" y="3953884"/>
                </a:lnTo>
                <a:close/>
              </a:path>
            </a:pathLst>
          </a:custGeom>
          <a:solidFill>
            <a:schemeClr val="bg2"/>
          </a:solidFill>
        </p:spPr>
        <p:txBody>
          <a:bodyPr wrap="square">
            <a:noAutofit/>
          </a:bodyPr>
          <a:lstStyle/>
          <a:p>
            <a:endParaRPr lang="en-US"/>
          </a:p>
        </p:txBody>
      </p:sp>
      <p:sp>
        <p:nvSpPr>
          <p:cNvPr id="8" name="Picture Placeholder 7"/>
          <p:cNvSpPr>
            <a:spLocks noGrp="1"/>
          </p:cNvSpPr>
          <p:nvPr>
            <p:ph type="pic" sz="quarter" idx="10"/>
          </p:nvPr>
        </p:nvSpPr>
        <p:spPr>
          <a:xfrm>
            <a:off x="1019175" y="1015461"/>
            <a:ext cx="4973252" cy="3953883"/>
          </a:xfrm>
          <a:custGeom>
            <a:avLst/>
            <a:gdLst>
              <a:gd name="connsiteX0" fmla="*/ 0 w 4973252"/>
              <a:gd name="connsiteY0" fmla="*/ 0 h 3953883"/>
              <a:gd name="connsiteX1" fmla="*/ 4973252 w 4973252"/>
              <a:gd name="connsiteY1" fmla="*/ 0 h 3953883"/>
              <a:gd name="connsiteX2" fmla="*/ 4973252 w 4973252"/>
              <a:gd name="connsiteY2" fmla="*/ 3953883 h 3953883"/>
              <a:gd name="connsiteX3" fmla="*/ 0 w 4973252"/>
              <a:gd name="connsiteY3" fmla="*/ 3953883 h 3953883"/>
            </a:gdLst>
            <a:ahLst/>
            <a:cxnLst>
              <a:cxn ang="0">
                <a:pos x="connsiteX0" y="connsiteY0"/>
              </a:cxn>
              <a:cxn ang="0">
                <a:pos x="connsiteX1" y="connsiteY1"/>
              </a:cxn>
              <a:cxn ang="0">
                <a:pos x="connsiteX2" y="connsiteY2"/>
              </a:cxn>
              <a:cxn ang="0">
                <a:pos x="connsiteX3" y="connsiteY3"/>
              </a:cxn>
            </a:cxnLst>
            <a:rect l="l" t="t" r="r" b="b"/>
            <a:pathLst>
              <a:path w="4973252" h="3953883">
                <a:moveTo>
                  <a:pt x="0" y="0"/>
                </a:moveTo>
                <a:lnTo>
                  <a:pt x="4973252" y="0"/>
                </a:lnTo>
                <a:lnTo>
                  <a:pt x="4973252" y="3953883"/>
                </a:lnTo>
                <a:lnTo>
                  <a:pt x="0" y="3953883"/>
                </a:lnTo>
                <a:close/>
              </a:path>
            </a:pathLst>
          </a:custGeom>
          <a:solidFill>
            <a:schemeClr val="bg2"/>
          </a:solidFill>
        </p:spPr>
        <p:txBody>
          <a:bodyPr wrap="square">
            <a:noAutofit/>
          </a:bodyPr>
          <a:lstStyle/>
          <a:p>
            <a:endParaRPr lang="en-US"/>
          </a:p>
        </p:txBody>
      </p:sp>
      <p:sp>
        <p:nvSpPr>
          <p:cNvPr id="10" name="Text Placeholder 9">
            <a:extLst>
              <a:ext uri="{FF2B5EF4-FFF2-40B4-BE49-F238E27FC236}">
                <a16:creationId xmlns:a16="http://schemas.microsoft.com/office/drawing/2014/main" id="{7D1ADD9B-0A84-4919-AF6D-F9C09E06AE6B}"/>
              </a:ext>
            </a:extLst>
          </p:cNvPr>
          <p:cNvSpPr>
            <a:spLocks noGrp="1"/>
          </p:cNvSpPr>
          <p:nvPr>
            <p:ph type="body" sz="quarter" idx="21"/>
          </p:nvPr>
        </p:nvSpPr>
        <p:spPr>
          <a:xfrm>
            <a:off x="1019175" y="5524551"/>
            <a:ext cx="4971600" cy="460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1" name="Text Placeholder 9">
            <a:extLst>
              <a:ext uri="{FF2B5EF4-FFF2-40B4-BE49-F238E27FC236}">
                <a16:creationId xmlns:a16="http://schemas.microsoft.com/office/drawing/2014/main" id="{1D596699-96FF-4109-9D48-08B213DEA291}"/>
              </a:ext>
            </a:extLst>
          </p:cNvPr>
          <p:cNvSpPr>
            <a:spLocks noGrp="1"/>
          </p:cNvSpPr>
          <p:nvPr>
            <p:ph type="body" sz="quarter" idx="22"/>
          </p:nvPr>
        </p:nvSpPr>
        <p:spPr>
          <a:xfrm>
            <a:off x="1019175" y="5204473"/>
            <a:ext cx="49716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2" name="Text Placeholder 9">
            <a:extLst>
              <a:ext uri="{FF2B5EF4-FFF2-40B4-BE49-F238E27FC236}">
                <a16:creationId xmlns:a16="http://schemas.microsoft.com/office/drawing/2014/main" id="{2DD0347E-A6F8-4AEA-BEB2-4448BAF6E8B5}"/>
              </a:ext>
            </a:extLst>
          </p:cNvPr>
          <p:cNvSpPr>
            <a:spLocks noGrp="1"/>
          </p:cNvSpPr>
          <p:nvPr>
            <p:ph type="body" sz="quarter" idx="23"/>
          </p:nvPr>
        </p:nvSpPr>
        <p:spPr>
          <a:xfrm>
            <a:off x="6201161" y="5524551"/>
            <a:ext cx="4971600" cy="460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969133BE-775A-49B8-8875-BC4CEEFEAEC5}"/>
              </a:ext>
            </a:extLst>
          </p:cNvPr>
          <p:cNvSpPr>
            <a:spLocks noGrp="1"/>
          </p:cNvSpPr>
          <p:nvPr>
            <p:ph type="body" sz="quarter" idx="24"/>
          </p:nvPr>
        </p:nvSpPr>
        <p:spPr>
          <a:xfrm>
            <a:off x="6201161" y="5204473"/>
            <a:ext cx="49716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112207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8124825" y="0"/>
            <a:ext cx="4067175" cy="6858000"/>
          </a:xfrm>
          <a:solidFill>
            <a:schemeClr val="bg2">
              <a:lumMod val="90000"/>
            </a:schemeClr>
          </a:solidFill>
        </p:spPr>
        <p:txBody>
          <a:bodyPr/>
          <a:lstStyle/>
          <a:p>
            <a:endParaRPr lang="en-US"/>
          </a:p>
        </p:txBody>
      </p:sp>
      <p:sp>
        <p:nvSpPr>
          <p:cNvPr id="3" name="Picture Placeholder 2"/>
          <p:cNvSpPr>
            <a:spLocks noGrp="1"/>
          </p:cNvSpPr>
          <p:nvPr>
            <p:ph type="pic" sz="quarter" idx="10"/>
          </p:nvPr>
        </p:nvSpPr>
        <p:spPr>
          <a:xfrm>
            <a:off x="0" y="0"/>
            <a:ext cx="8124825" cy="6858000"/>
          </a:xfrm>
          <a:solidFill>
            <a:schemeClr val="bg2"/>
          </a:solidFill>
        </p:spPr>
        <p:txBody>
          <a:bodyPr/>
          <a:lstStyle/>
          <a:p>
            <a:endParaRPr lang="en-US"/>
          </a:p>
        </p:txBody>
      </p:sp>
      <p:sp>
        <p:nvSpPr>
          <p:cNvPr id="8" name="Title 1">
            <a:extLst>
              <a:ext uri="{FF2B5EF4-FFF2-40B4-BE49-F238E27FC236}">
                <a16:creationId xmlns:a16="http://schemas.microsoft.com/office/drawing/2014/main" id="{EBC71CEF-6BD1-4101-B9AD-C6B7CAA412BB}"/>
              </a:ext>
            </a:extLst>
          </p:cNvPr>
          <p:cNvSpPr>
            <a:spLocks noGrp="1"/>
          </p:cNvSpPr>
          <p:nvPr>
            <p:ph type="title"/>
          </p:nvPr>
        </p:nvSpPr>
        <p:spPr>
          <a:xfrm>
            <a:off x="1677972" y="1880720"/>
            <a:ext cx="4770000" cy="1198800"/>
          </a:xfrm>
        </p:spPr>
        <p:txBody>
          <a:bodyPr anchor="t">
            <a:noAutofit/>
          </a:bodyPr>
          <a:lstStyle>
            <a:lvl1pPr algn="l">
              <a:defRPr sz="4000">
                <a:solidFill>
                  <a:schemeClr val="bg1"/>
                </a:solidFill>
              </a:defRPr>
            </a:lvl1pPr>
          </a:lstStyle>
          <a:p>
            <a:r>
              <a:rPr lang="en-US"/>
              <a:t>Click to edit Master title style</a:t>
            </a:r>
            <a:endParaRPr lang="en-ID"/>
          </a:p>
        </p:txBody>
      </p:sp>
      <p:sp>
        <p:nvSpPr>
          <p:cNvPr id="9" name="Text Placeholder 9">
            <a:extLst>
              <a:ext uri="{FF2B5EF4-FFF2-40B4-BE49-F238E27FC236}">
                <a16:creationId xmlns:a16="http://schemas.microsoft.com/office/drawing/2014/main" id="{4F586A61-7971-4C47-A452-865D187BBFBE}"/>
              </a:ext>
            </a:extLst>
          </p:cNvPr>
          <p:cNvSpPr>
            <a:spLocks noGrp="1"/>
          </p:cNvSpPr>
          <p:nvPr>
            <p:ph type="body" sz="quarter" idx="21"/>
          </p:nvPr>
        </p:nvSpPr>
        <p:spPr>
          <a:xfrm>
            <a:off x="1677972" y="3626456"/>
            <a:ext cx="4770000" cy="12600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1" name="Text Placeholder 9">
            <a:extLst>
              <a:ext uri="{FF2B5EF4-FFF2-40B4-BE49-F238E27FC236}">
                <a16:creationId xmlns:a16="http://schemas.microsoft.com/office/drawing/2014/main" id="{36E72B42-25A1-4C8C-A552-CF5C3D036005}"/>
              </a:ext>
            </a:extLst>
          </p:cNvPr>
          <p:cNvSpPr>
            <a:spLocks noGrp="1"/>
          </p:cNvSpPr>
          <p:nvPr>
            <p:ph type="body" sz="quarter" idx="22"/>
          </p:nvPr>
        </p:nvSpPr>
        <p:spPr>
          <a:xfrm>
            <a:off x="1677972" y="1531883"/>
            <a:ext cx="4770000" cy="309600"/>
          </a:xfrm>
        </p:spPr>
        <p:txBody>
          <a:bodyPr>
            <a:normAutofit/>
          </a:bodyPr>
          <a:lstStyle>
            <a:lvl1pPr>
              <a:defRPr sz="14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176070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4368800"/>
          </a:xfrm>
          <a:custGeom>
            <a:avLst/>
            <a:gdLst>
              <a:gd name="connsiteX0" fmla="*/ 0 w 12192000"/>
              <a:gd name="connsiteY0" fmla="*/ 0 h 4368800"/>
              <a:gd name="connsiteX1" fmla="*/ 12192000 w 12192000"/>
              <a:gd name="connsiteY1" fmla="*/ 0 h 4368800"/>
              <a:gd name="connsiteX2" fmla="*/ 12192000 w 12192000"/>
              <a:gd name="connsiteY2" fmla="*/ 4368800 h 4368800"/>
              <a:gd name="connsiteX3" fmla="*/ 0 w 12192000"/>
              <a:gd name="connsiteY3" fmla="*/ 4368800 h 4368800"/>
            </a:gdLst>
            <a:ahLst/>
            <a:cxnLst>
              <a:cxn ang="0">
                <a:pos x="connsiteX0" y="connsiteY0"/>
              </a:cxn>
              <a:cxn ang="0">
                <a:pos x="connsiteX1" y="connsiteY1"/>
              </a:cxn>
              <a:cxn ang="0">
                <a:pos x="connsiteX2" y="connsiteY2"/>
              </a:cxn>
              <a:cxn ang="0">
                <a:pos x="connsiteX3" y="connsiteY3"/>
              </a:cxn>
            </a:cxnLst>
            <a:rect l="l" t="t" r="r" b="b"/>
            <a:pathLst>
              <a:path w="12192000" h="4368800">
                <a:moveTo>
                  <a:pt x="0" y="0"/>
                </a:moveTo>
                <a:lnTo>
                  <a:pt x="12192000" y="0"/>
                </a:lnTo>
                <a:lnTo>
                  <a:pt x="12192000" y="4368800"/>
                </a:lnTo>
                <a:lnTo>
                  <a:pt x="0" y="4368800"/>
                </a:lnTo>
                <a:close/>
              </a:path>
            </a:pathLst>
          </a:custGeom>
          <a:solidFill>
            <a:schemeClr val="bg2"/>
          </a:solidFill>
        </p:spPr>
        <p:txBody>
          <a:bodyPr wrap="square">
            <a:noAutofit/>
          </a:bodyPr>
          <a:lstStyle/>
          <a:p>
            <a:endParaRPr lang="en-US"/>
          </a:p>
        </p:txBody>
      </p:sp>
      <p:sp>
        <p:nvSpPr>
          <p:cNvPr id="9" name="Title 1">
            <a:extLst>
              <a:ext uri="{FF2B5EF4-FFF2-40B4-BE49-F238E27FC236}">
                <a16:creationId xmlns:a16="http://schemas.microsoft.com/office/drawing/2014/main" id="{CFEB5E0C-7761-4639-AD61-4D3CF20FB7A5}"/>
              </a:ext>
            </a:extLst>
          </p:cNvPr>
          <p:cNvSpPr>
            <a:spLocks noGrp="1"/>
          </p:cNvSpPr>
          <p:nvPr>
            <p:ph type="title"/>
          </p:nvPr>
        </p:nvSpPr>
        <p:spPr>
          <a:xfrm>
            <a:off x="1677972" y="1758508"/>
            <a:ext cx="4770000" cy="1198800"/>
          </a:xfrm>
        </p:spPr>
        <p:txBody>
          <a:bodyPr anchor="t">
            <a:noAutofit/>
          </a:bodyPr>
          <a:lstStyle>
            <a:lvl1pPr algn="l">
              <a:defRPr sz="4000">
                <a:solidFill>
                  <a:schemeClr val="bg1"/>
                </a:solidFill>
              </a:defRPr>
            </a:lvl1pPr>
          </a:lstStyle>
          <a:p>
            <a:r>
              <a:rPr lang="en-US"/>
              <a:t>Click to edit Master title style</a:t>
            </a:r>
            <a:endParaRPr lang="en-ID"/>
          </a:p>
        </p:txBody>
      </p:sp>
      <p:sp>
        <p:nvSpPr>
          <p:cNvPr id="10" name="Text Placeholder 9">
            <a:extLst>
              <a:ext uri="{FF2B5EF4-FFF2-40B4-BE49-F238E27FC236}">
                <a16:creationId xmlns:a16="http://schemas.microsoft.com/office/drawing/2014/main" id="{AEA80CC3-096C-4DD0-ADD8-481C912BF716}"/>
              </a:ext>
            </a:extLst>
          </p:cNvPr>
          <p:cNvSpPr>
            <a:spLocks noGrp="1"/>
          </p:cNvSpPr>
          <p:nvPr>
            <p:ph type="body" sz="quarter" idx="22"/>
          </p:nvPr>
        </p:nvSpPr>
        <p:spPr>
          <a:xfrm>
            <a:off x="1677972" y="1409671"/>
            <a:ext cx="4770000" cy="309600"/>
          </a:xfrm>
        </p:spPr>
        <p:txBody>
          <a:bodyPr>
            <a:normAutofit/>
          </a:bodyPr>
          <a:lstStyle>
            <a:lvl1pPr>
              <a:defRPr sz="14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1" name="Text Placeholder 9">
            <a:extLst>
              <a:ext uri="{FF2B5EF4-FFF2-40B4-BE49-F238E27FC236}">
                <a16:creationId xmlns:a16="http://schemas.microsoft.com/office/drawing/2014/main" id="{67388514-C9D4-4F05-AE1D-DEB4E57B67B3}"/>
              </a:ext>
            </a:extLst>
          </p:cNvPr>
          <p:cNvSpPr>
            <a:spLocks noGrp="1"/>
          </p:cNvSpPr>
          <p:nvPr>
            <p:ph type="body" sz="quarter" idx="23"/>
          </p:nvPr>
        </p:nvSpPr>
        <p:spPr>
          <a:xfrm>
            <a:off x="3824287" y="5359727"/>
            <a:ext cx="4543200" cy="6480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2" name="Text Placeholder 9">
            <a:extLst>
              <a:ext uri="{FF2B5EF4-FFF2-40B4-BE49-F238E27FC236}">
                <a16:creationId xmlns:a16="http://schemas.microsoft.com/office/drawing/2014/main" id="{08831FEE-151D-452C-A2DE-333E362E51F7}"/>
              </a:ext>
            </a:extLst>
          </p:cNvPr>
          <p:cNvSpPr>
            <a:spLocks noGrp="1"/>
          </p:cNvSpPr>
          <p:nvPr>
            <p:ph type="body" sz="quarter" idx="24"/>
          </p:nvPr>
        </p:nvSpPr>
        <p:spPr>
          <a:xfrm>
            <a:off x="3824287" y="5084196"/>
            <a:ext cx="45432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915177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2"/>
          </a:solidFill>
        </p:spPr>
        <p:txBody>
          <a:bodyPr wrap="square">
            <a:noAutofit/>
          </a:bodyPr>
          <a:lstStyle/>
          <a:p>
            <a:endParaRPr lang="en-US"/>
          </a:p>
        </p:txBody>
      </p:sp>
      <p:sp>
        <p:nvSpPr>
          <p:cNvPr id="9" name="Title 1">
            <a:extLst>
              <a:ext uri="{FF2B5EF4-FFF2-40B4-BE49-F238E27FC236}">
                <a16:creationId xmlns:a16="http://schemas.microsoft.com/office/drawing/2014/main" id="{762B8416-55A9-4428-B906-2E4007131580}"/>
              </a:ext>
            </a:extLst>
          </p:cNvPr>
          <p:cNvSpPr>
            <a:spLocks noGrp="1"/>
          </p:cNvSpPr>
          <p:nvPr>
            <p:ph type="title"/>
          </p:nvPr>
        </p:nvSpPr>
        <p:spPr>
          <a:xfrm>
            <a:off x="7113588" y="1129658"/>
            <a:ext cx="4060800" cy="2862000"/>
          </a:xfrm>
        </p:spPr>
        <p:txBody>
          <a:bodyPr anchor="t">
            <a:noAutofit/>
          </a:bodyPr>
          <a:lstStyle>
            <a:lvl1pPr algn="l">
              <a:defRPr sz="4000">
                <a:solidFill>
                  <a:schemeClr val="accent1"/>
                </a:solidFill>
              </a:defRPr>
            </a:lvl1pPr>
          </a:lstStyle>
          <a:p>
            <a:r>
              <a:rPr lang="en-US"/>
              <a:t>Click to edit Master title style</a:t>
            </a:r>
            <a:endParaRPr lang="en-ID"/>
          </a:p>
        </p:txBody>
      </p:sp>
      <p:sp>
        <p:nvSpPr>
          <p:cNvPr id="10" name="Text Placeholder 9">
            <a:extLst>
              <a:ext uri="{FF2B5EF4-FFF2-40B4-BE49-F238E27FC236}">
                <a16:creationId xmlns:a16="http://schemas.microsoft.com/office/drawing/2014/main" id="{66257251-5889-492E-8223-6EFCEC89D9F3}"/>
              </a:ext>
            </a:extLst>
          </p:cNvPr>
          <p:cNvSpPr>
            <a:spLocks noGrp="1"/>
          </p:cNvSpPr>
          <p:nvPr>
            <p:ph type="body" sz="quarter" idx="23"/>
          </p:nvPr>
        </p:nvSpPr>
        <p:spPr>
          <a:xfrm>
            <a:off x="7113588" y="4285578"/>
            <a:ext cx="4060800" cy="144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3600255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019176" y="990600"/>
            <a:ext cx="3263469" cy="2438400"/>
          </a:xfrm>
          <a:custGeom>
            <a:avLst/>
            <a:gdLst>
              <a:gd name="connsiteX0" fmla="*/ 0 w 3263469"/>
              <a:gd name="connsiteY0" fmla="*/ 0 h 2438400"/>
              <a:gd name="connsiteX1" fmla="*/ 3263469 w 3263469"/>
              <a:gd name="connsiteY1" fmla="*/ 0 h 2438400"/>
              <a:gd name="connsiteX2" fmla="*/ 3263469 w 3263469"/>
              <a:gd name="connsiteY2" fmla="*/ 2438400 h 2438400"/>
              <a:gd name="connsiteX3" fmla="*/ 0 w 3263469"/>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3263469" h="2438400">
                <a:moveTo>
                  <a:pt x="0" y="0"/>
                </a:moveTo>
                <a:lnTo>
                  <a:pt x="3263469" y="0"/>
                </a:lnTo>
                <a:lnTo>
                  <a:pt x="3263469" y="2438400"/>
                </a:lnTo>
                <a:lnTo>
                  <a:pt x="0" y="2438400"/>
                </a:lnTo>
                <a:close/>
              </a:path>
            </a:pathLst>
          </a:custGeom>
          <a:solidFill>
            <a:schemeClr val="bg2"/>
          </a:solidFill>
        </p:spPr>
        <p:txBody>
          <a:bodyPr wrap="square">
            <a:noAutofit/>
          </a:bodyPr>
          <a:lstStyle/>
          <a:p>
            <a:endParaRPr lang="en-US"/>
          </a:p>
        </p:txBody>
      </p:sp>
      <p:sp>
        <p:nvSpPr>
          <p:cNvPr id="8" name="Picture Placeholder 7"/>
          <p:cNvSpPr>
            <a:spLocks noGrp="1"/>
          </p:cNvSpPr>
          <p:nvPr>
            <p:ph type="pic" sz="quarter" idx="11"/>
          </p:nvPr>
        </p:nvSpPr>
        <p:spPr>
          <a:xfrm>
            <a:off x="4465060" y="990600"/>
            <a:ext cx="3263469" cy="2438400"/>
          </a:xfrm>
          <a:custGeom>
            <a:avLst/>
            <a:gdLst>
              <a:gd name="connsiteX0" fmla="*/ 0 w 3263469"/>
              <a:gd name="connsiteY0" fmla="*/ 0 h 2438400"/>
              <a:gd name="connsiteX1" fmla="*/ 3263469 w 3263469"/>
              <a:gd name="connsiteY1" fmla="*/ 0 h 2438400"/>
              <a:gd name="connsiteX2" fmla="*/ 3263469 w 3263469"/>
              <a:gd name="connsiteY2" fmla="*/ 2438400 h 2438400"/>
              <a:gd name="connsiteX3" fmla="*/ 0 w 3263469"/>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3263469" h="2438400">
                <a:moveTo>
                  <a:pt x="0" y="0"/>
                </a:moveTo>
                <a:lnTo>
                  <a:pt x="3263469" y="0"/>
                </a:lnTo>
                <a:lnTo>
                  <a:pt x="3263469" y="2438400"/>
                </a:lnTo>
                <a:lnTo>
                  <a:pt x="0" y="2438400"/>
                </a:lnTo>
                <a:close/>
              </a:path>
            </a:pathLst>
          </a:custGeom>
          <a:solidFill>
            <a:schemeClr val="bg2"/>
          </a:solidFill>
        </p:spPr>
        <p:txBody>
          <a:bodyPr wrap="square">
            <a:noAutofit/>
          </a:bodyPr>
          <a:lstStyle/>
          <a:p>
            <a:endParaRPr lang="en-US"/>
          </a:p>
        </p:txBody>
      </p:sp>
      <p:sp>
        <p:nvSpPr>
          <p:cNvPr id="9" name="Picture Placeholder 8"/>
          <p:cNvSpPr>
            <a:spLocks noGrp="1"/>
          </p:cNvSpPr>
          <p:nvPr>
            <p:ph type="pic" sz="quarter" idx="12"/>
          </p:nvPr>
        </p:nvSpPr>
        <p:spPr>
          <a:xfrm>
            <a:off x="7910945" y="990600"/>
            <a:ext cx="3263469" cy="2438400"/>
          </a:xfrm>
          <a:custGeom>
            <a:avLst/>
            <a:gdLst>
              <a:gd name="connsiteX0" fmla="*/ 0 w 3263469"/>
              <a:gd name="connsiteY0" fmla="*/ 0 h 2438400"/>
              <a:gd name="connsiteX1" fmla="*/ 3263469 w 3263469"/>
              <a:gd name="connsiteY1" fmla="*/ 0 h 2438400"/>
              <a:gd name="connsiteX2" fmla="*/ 3263469 w 3263469"/>
              <a:gd name="connsiteY2" fmla="*/ 2438400 h 2438400"/>
              <a:gd name="connsiteX3" fmla="*/ 0 w 3263469"/>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3263469" h="2438400">
                <a:moveTo>
                  <a:pt x="0" y="0"/>
                </a:moveTo>
                <a:lnTo>
                  <a:pt x="3263469" y="0"/>
                </a:lnTo>
                <a:lnTo>
                  <a:pt x="3263469" y="2438400"/>
                </a:lnTo>
                <a:lnTo>
                  <a:pt x="0" y="2438400"/>
                </a:lnTo>
                <a:close/>
              </a:path>
            </a:pathLst>
          </a:custGeom>
          <a:solidFill>
            <a:schemeClr val="bg2"/>
          </a:solidFill>
        </p:spPr>
        <p:txBody>
          <a:bodyPr wrap="square">
            <a:noAutofit/>
          </a:bodyPr>
          <a:lstStyle/>
          <a:p>
            <a:endParaRPr lang="en-US"/>
          </a:p>
        </p:txBody>
      </p:sp>
      <p:sp>
        <p:nvSpPr>
          <p:cNvPr id="17" name="Text Placeholder 9">
            <a:extLst>
              <a:ext uri="{FF2B5EF4-FFF2-40B4-BE49-F238E27FC236}">
                <a16:creationId xmlns:a16="http://schemas.microsoft.com/office/drawing/2014/main" id="{60CE3E2E-CA42-42A6-8DEF-6DD0DE1A5549}"/>
              </a:ext>
            </a:extLst>
          </p:cNvPr>
          <p:cNvSpPr>
            <a:spLocks noGrp="1"/>
          </p:cNvSpPr>
          <p:nvPr>
            <p:ph type="body" sz="quarter" idx="23"/>
          </p:nvPr>
        </p:nvSpPr>
        <p:spPr>
          <a:xfrm>
            <a:off x="1087286" y="4285284"/>
            <a:ext cx="3128400" cy="442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8C01D538-F5D5-4C8E-AE01-65A139038B31}"/>
              </a:ext>
            </a:extLst>
          </p:cNvPr>
          <p:cNvSpPr>
            <a:spLocks noGrp="1"/>
          </p:cNvSpPr>
          <p:nvPr>
            <p:ph type="body" sz="quarter" idx="24"/>
          </p:nvPr>
        </p:nvSpPr>
        <p:spPr>
          <a:xfrm>
            <a:off x="1087286" y="3917469"/>
            <a:ext cx="31284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9" name="Text Placeholder 9">
            <a:extLst>
              <a:ext uri="{FF2B5EF4-FFF2-40B4-BE49-F238E27FC236}">
                <a16:creationId xmlns:a16="http://schemas.microsoft.com/office/drawing/2014/main" id="{0866FB27-277A-49B7-B56C-B110D3C690B1}"/>
              </a:ext>
            </a:extLst>
          </p:cNvPr>
          <p:cNvSpPr>
            <a:spLocks noGrp="1"/>
          </p:cNvSpPr>
          <p:nvPr>
            <p:ph type="body" sz="quarter" idx="25"/>
          </p:nvPr>
        </p:nvSpPr>
        <p:spPr>
          <a:xfrm>
            <a:off x="1087286" y="4818575"/>
            <a:ext cx="3128400" cy="889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0" name="Text Placeholder 9">
            <a:extLst>
              <a:ext uri="{FF2B5EF4-FFF2-40B4-BE49-F238E27FC236}">
                <a16:creationId xmlns:a16="http://schemas.microsoft.com/office/drawing/2014/main" id="{B5563171-FE35-43F7-B70A-1FE70B611934}"/>
              </a:ext>
            </a:extLst>
          </p:cNvPr>
          <p:cNvSpPr>
            <a:spLocks noGrp="1"/>
          </p:cNvSpPr>
          <p:nvPr>
            <p:ph type="body" sz="quarter" idx="26"/>
          </p:nvPr>
        </p:nvSpPr>
        <p:spPr>
          <a:xfrm>
            <a:off x="4533170" y="4285284"/>
            <a:ext cx="3128400" cy="442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1" name="Text Placeholder 9">
            <a:extLst>
              <a:ext uri="{FF2B5EF4-FFF2-40B4-BE49-F238E27FC236}">
                <a16:creationId xmlns:a16="http://schemas.microsoft.com/office/drawing/2014/main" id="{4C8369F3-7EC8-4E34-A0C0-EB69D7C1E57E}"/>
              </a:ext>
            </a:extLst>
          </p:cNvPr>
          <p:cNvSpPr>
            <a:spLocks noGrp="1"/>
          </p:cNvSpPr>
          <p:nvPr>
            <p:ph type="body" sz="quarter" idx="27"/>
          </p:nvPr>
        </p:nvSpPr>
        <p:spPr>
          <a:xfrm>
            <a:off x="4533170" y="3917469"/>
            <a:ext cx="31284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2" name="Text Placeholder 9">
            <a:extLst>
              <a:ext uri="{FF2B5EF4-FFF2-40B4-BE49-F238E27FC236}">
                <a16:creationId xmlns:a16="http://schemas.microsoft.com/office/drawing/2014/main" id="{CE01A448-3A56-4DAD-ACF4-EBAC8A94CA1F}"/>
              </a:ext>
            </a:extLst>
          </p:cNvPr>
          <p:cNvSpPr>
            <a:spLocks noGrp="1"/>
          </p:cNvSpPr>
          <p:nvPr>
            <p:ph type="body" sz="quarter" idx="28"/>
          </p:nvPr>
        </p:nvSpPr>
        <p:spPr>
          <a:xfrm>
            <a:off x="4533170" y="4818575"/>
            <a:ext cx="3128400" cy="889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3" name="Text Placeholder 9">
            <a:extLst>
              <a:ext uri="{FF2B5EF4-FFF2-40B4-BE49-F238E27FC236}">
                <a16:creationId xmlns:a16="http://schemas.microsoft.com/office/drawing/2014/main" id="{7CD61A3A-4816-4F85-82D8-D89EDEA4CE5C}"/>
              </a:ext>
            </a:extLst>
          </p:cNvPr>
          <p:cNvSpPr>
            <a:spLocks noGrp="1"/>
          </p:cNvSpPr>
          <p:nvPr>
            <p:ph type="body" sz="quarter" idx="29"/>
          </p:nvPr>
        </p:nvSpPr>
        <p:spPr>
          <a:xfrm>
            <a:off x="7979055" y="4285284"/>
            <a:ext cx="3128400" cy="442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4" name="Text Placeholder 9">
            <a:extLst>
              <a:ext uri="{FF2B5EF4-FFF2-40B4-BE49-F238E27FC236}">
                <a16:creationId xmlns:a16="http://schemas.microsoft.com/office/drawing/2014/main" id="{1606C0CE-CF14-4D06-9802-8F575F77FC00}"/>
              </a:ext>
            </a:extLst>
          </p:cNvPr>
          <p:cNvSpPr>
            <a:spLocks noGrp="1"/>
          </p:cNvSpPr>
          <p:nvPr>
            <p:ph type="body" sz="quarter" idx="30"/>
          </p:nvPr>
        </p:nvSpPr>
        <p:spPr>
          <a:xfrm>
            <a:off x="7979055" y="3917469"/>
            <a:ext cx="31284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5" name="Text Placeholder 9">
            <a:extLst>
              <a:ext uri="{FF2B5EF4-FFF2-40B4-BE49-F238E27FC236}">
                <a16:creationId xmlns:a16="http://schemas.microsoft.com/office/drawing/2014/main" id="{7E55FE86-3C61-4A86-B1B2-3AC5A7BC9FC6}"/>
              </a:ext>
            </a:extLst>
          </p:cNvPr>
          <p:cNvSpPr>
            <a:spLocks noGrp="1"/>
          </p:cNvSpPr>
          <p:nvPr>
            <p:ph type="body" sz="quarter" idx="31"/>
          </p:nvPr>
        </p:nvSpPr>
        <p:spPr>
          <a:xfrm>
            <a:off x="7979055" y="4818575"/>
            <a:ext cx="3128400" cy="889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945647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5081588" cy="6858000"/>
          </a:xfrm>
          <a:custGeom>
            <a:avLst/>
            <a:gdLst>
              <a:gd name="connsiteX0" fmla="*/ 0 w 5081588"/>
              <a:gd name="connsiteY0" fmla="*/ 0 h 6858000"/>
              <a:gd name="connsiteX1" fmla="*/ 5081588 w 5081588"/>
              <a:gd name="connsiteY1" fmla="*/ 0 h 6858000"/>
              <a:gd name="connsiteX2" fmla="*/ 5081588 w 5081588"/>
              <a:gd name="connsiteY2" fmla="*/ 6858000 h 6858000"/>
              <a:gd name="connsiteX3" fmla="*/ 0 w 50815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081588" h="6858000">
                <a:moveTo>
                  <a:pt x="0" y="0"/>
                </a:moveTo>
                <a:lnTo>
                  <a:pt x="5081588" y="0"/>
                </a:lnTo>
                <a:lnTo>
                  <a:pt x="5081588" y="6858000"/>
                </a:lnTo>
                <a:lnTo>
                  <a:pt x="0" y="6858000"/>
                </a:lnTo>
                <a:close/>
              </a:path>
            </a:pathLst>
          </a:custGeom>
          <a:solidFill>
            <a:schemeClr val="bg2"/>
          </a:solidFill>
        </p:spPr>
        <p:txBody>
          <a:bodyPr wrap="square">
            <a:noAutofit/>
          </a:bodyPr>
          <a:lstStyle/>
          <a:p>
            <a:endParaRPr lang="en-US"/>
          </a:p>
        </p:txBody>
      </p:sp>
      <p:sp>
        <p:nvSpPr>
          <p:cNvPr id="8" name="Title 1">
            <a:extLst>
              <a:ext uri="{FF2B5EF4-FFF2-40B4-BE49-F238E27FC236}">
                <a16:creationId xmlns:a16="http://schemas.microsoft.com/office/drawing/2014/main" id="{33A3C5B5-C7FA-44FB-956E-EF4C40B0AEDF}"/>
              </a:ext>
            </a:extLst>
          </p:cNvPr>
          <p:cNvSpPr>
            <a:spLocks noGrp="1"/>
          </p:cNvSpPr>
          <p:nvPr>
            <p:ph type="title"/>
          </p:nvPr>
        </p:nvSpPr>
        <p:spPr>
          <a:xfrm>
            <a:off x="6179283" y="1979936"/>
            <a:ext cx="4996800" cy="2307600"/>
          </a:xfrm>
        </p:spPr>
        <p:txBody>
          <a:bodyPr anchor="t">
            <a:noAutofit/>
          </a:bodyPr>
          <a:lstStyle>
            <a:lvl1pPr algn="l">
              <a:defRPr sz="4000">
                <a:solidFill>
                  <a:schemeClr val="accent1"/>
                </a:solidFill>
              </a:defRPr>
            </a:lvl1pPr>
          </a:lstStyle>
          <a:p>
            <a:r>
              <a:rPr lang="en-US"/>
              <a:t>Click to edit Master title style</a:t>
            </a:r>
            <a:endParaRPr lang="en-ID"/>
          </a:p>
        </p:txBody>
      </p:sp>
      <p:sp>
        <p:nvSpPr>
          <p:cNvPr id="9" name="Text Placeholder 9">
            <a:extLst>
              <a:ext uri="{FF2B5EF4-FFF2-40B4-BE49-F238E27FC236}">
                <a16:creationId xmlns:a16="http://schemas.microsoft.com/office/drawing/2014/main" id="{0AED8AA9-B200-45AB-B12F-AF6DD7691F36}"/>
              </a:ext>
            </a:extLst>
          </p:cNvPr>
          <p:cNvSpPr>
            <a:spLocks noGrp="1"/>
          </p:cNvSpPr>
          <p:nvPr>
            <p:ph type="body" sz="quarter" idx="23"/>
          </p:nvPr>
        </p:nvSpPr>
        <p:spPr>
          <a:xfrm>
            <a:off x="6179283" y="4577943"/>
            <a:ext cx="4996800" cy="6480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0" name="Text Placeholder 9">
            <a:extLst>
              <a:ext uri="{FF2B5EF4-FFF2-40B4-BE49-F238E27FC236}">
                <a16:creationId xmlns:a16="http://schemas.microsoft.com/office/drawing/2014/main" id="{E19695D4-653B-4D50-9B1E-950455FFEDEC}"/>
              </a:ext>
            </a:extLst>
          </p:cNvPr>
          <p:cNvSpPr>
            <a:spLocks noGrp="1"/>
          </p:cNvSpPr>
          <p:nvPr>
            <p:ph type="body" sz="quarter" idx="22"/>
          </p:nvPr>
        </p:nvSpPr>
        <p:spPr>
          <a:xfrm>
            <a:off x="6179283" y="1631904"/>
            <a:ext cx="4996800" cy="309600"/>
          </a:xfrm>
        </p:spPr>
        <p:txBody>
          <a:bodyPr>
            <a:normAutofit/>
          </a:bodyPr>
          <a:lstStyle>
            <a:lvl1pPr>
              <a:defRPr sz="14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1933572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6100764" y="994870"/>
            <a:ext cx="5073651" cy="3121630"/>
          </a:xfrm>
          <a:custGeom>
            <a:avLst/>
            <a:gdLst>
              <a:gd name="connsiteX0" fmla="*/ 0 w 5073651"/>
              <a:gd name="connsiteY0" fmla="*/ 0 h 3121630"/>
              <a:gd name="connsiteX1" fmla="*/ 5073651 w 5073651"/>
              <a:gd name="connsiteY1" fmla="*/ 0 h 3121630"/>
              <a:gd name="connsiteX2" fmla="*/ 5073651 w 5073651"/>
              <a:gd name="connsiteY2" fmla="*/ 3121630 h 3121630"/>
              <a:gd name="connsiteX3" fmla="*/ 0 w 5073651"/>
              <a:gd name="connsiteY3" fmla="*/ 3121630 h 3121630"/>
            </a:gdLst>
            <a:ahLst/>
            <a:cxnLst>
              <a:cxn ang="0">
                <a:pos x="connsiteX0" y="connsiteY0"/>
              </a:cxn>
              <a:cxn ang="0">
                <a:pos x="connsiteX1" y="connsiteY1"/>
              </a:cxn>
              <a:cxn ang="0">
                <a:pos x="connsiteX2" y="connsiteY2"/>
              </a:cxn>
              <a:cxn ang="0">
                <a:pos x="connsiteX3" y="connsiteY3"/>
              </a:cxn>
            </a:cxnLst>
            <a:rect l="l" t="t" r="r" b="b"/>
            <a:pathLst>
              <a:path w="5073651" h="3121630">
                <a:moveTo>
                  <a:pt x="0" y="0"/>
                </a:moveTo>
                <a:lnTo>
                  <a:pt x="5073651" y="0"/>
                </a:lnTo>
                <a:lnTo>
                  <a:pt x="5073651" y="3121630"/>
                </a:lnTo>
                <a:lnTo>
                  <a:pt x="0" y="3121630"/>
                </a:lnTo>
                <a:close/>
              </a:path>
            </a:pathLst>
          </a:custGeom>
          <a:solidFill>
            <a:schemeClr val="bg2"/>
          </a:solidFill>
        </p:spPr>
        <p:txBody>
          <a:bodyPr wrap="square">
            <a:noAutofit/>
          </a:bodyPr>
          <a:lstStyle/>
          <a:p>
            <a:endParaRPr lang="en-US"/>
          </a:p>
        </p:txBody>
      </p:sp>
      <p:sp>
        <p:nvSpPr>
          <p:cNvPr id="5" name="Picture Placeholder 4"/>
          <p:cNvSpPr>
            <a:spLocks noGrp="1"/>
          </p:cNvSpPr>
          <p:nvPr>
            <p:ph type="pic" sz="quarter" idx="10"/>
          </p:nvPr>
        </p:nvSpPr>
        <p:spPr>
          <a:xfrm>
            <a:off x="1019177" y="4521201"/>
            <a:ext cx="4062413" cy="2336799"/>
          </a:xfrm>
          <a:custGeom>
            <a:avLst/>
            <a:gdLst>
              <a:gd name="connsiteX0" fmla="*/ 0 w 4062413"/>
              <a:gd name="connsiteY0" fmla="*/ 0 h 2336799"/>
              <a:gd name="connsiteX1" fmla="*/ 4062413 w 4062413"/>
              <a:gd name="connsiteY1" fmla="*/ 0 h 2336799"/>
              <a:gd name="connsiteX2" fmla="*/ 4062413 w 4062413"/>
              <a:gd name="connsiteY2" fmla="*/ 2336799 h 2336799"/>
              <a:gd name="connsiteX3" fmla="*/ 0 w 4062413"/>
              <a:gd name="connsiteY3" fmla="*/ 2336799 h 2336799"/>
            </a:gdLst>
            <a:ahLst/>
            <a:cxnLst>
              <a:cxn ang="0">
                <a:pos x="connsiteX0" y="connsiteY0"/>
              </a:cxn>
              <a:cxn ang="0">
                <a:pos x="connsiteX1" y="connsiteY1"/>
              </a:cxn>
              <a:cxn ang="0">
                <a:pos x="connsiteX2" y="connsiteY2"/>
              </a:cxn>
              <a:cxn ang="0">
                <a:pos x="connsiteX3" y="connsiteY3"/>
              </a:cxn>
            </a:cxnLst>
            <a:rect l="l" t="t" r="r" b="b"/>
            <a:pathLst>
              <a:path w="4062413" h="2336799">
                <a:moveTo>
                  <a:pt x="0" y="0"/>
                </a:moveTo>
                <a:lnTo>
                  <a:pt x="4062413" y="0"/>
                </a:lnTo>
                <a:lnTo>
                  <a:pt x="4062413" y="2336799"/>
                </a:lnTo>
                <a:lnTo>
                  <a:pt x="0" y="2336799"/>
                </a:lnTo>
                <a:close/>
              </a:path>
            </a:pathLst>
          </a:custGeom>
          <a:solidFill>
            <a:schemeClr val="bg2"/>
          </a:solidFill>
        </p:spPr>
        <p:txBody>
          <a:bodyPr wrap="square">
            <a:noAutofit/>
          </a:bodyPr>
          <a:lstStyle/>
          <a:p>
            <a:endParaRPr lang="en-US"/>
          </a:p>
        </p:txBody>
      </p:sp>
      <p:sp>
        <p:nvSpPr>
          <p:cNvPr id="12" name="Text Placeholder 9">
            <a:extLst>
              <a:ext uri="{FF2B5EF4-FFF2-40B4-BE49-F238E27FC236}">
                <a16:creationId xmlns:a16="http://schemas.microsoft.com/office/drawing/2014/main" id="{02CF64F3-351A-4555-A854-D617FA945102}"/>
              </a:ext>
            </a:extLst>
          </p:cNvPr>
          <p:cNvSpPr>
            <a:spLocks noGrp="1"/>
          </p:cNvSpPr>
          <p:nvPr>
            <p:ph type="body" sz="quarter" idx="23"/>
          </p:nvPr>
        </p:nvSpPr>
        <p:spPr>
          <a:xfrm>
            <a:off x="6095999" y="4832466"/>
            <a:ext cx="50796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C91504C4-6CC1-44FF-A65E-77B0A119FFD4}"/>
              </a:ext>
            </a:extLst>
          </p:cNvPr>
          <p:cNvSpPr>
            <a:spLocks noGrp="1"/>
          </p:cNvSpPr>
          <p:nvPr>
            <p:ph type="body" sz="quarter" idx="24"/>
          </p:nvPr>
        </p:nvSpPr>
        <p:spPr>
          <a:xfrm>
            <a:off x="6095999" y="4521000"/>
            <a:ext cx="50796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itle 1">
            <a:extLst>
              <a:ext uri="{FF2B5EF4-FFF2-40B4-BE49-F238E27FC236}">
                <a16:creationId xmlns:a16="http://schemas.microsoft.com/office/drawing/2014/main" id="{0DC94241-2891-4560-88BD-B0CB07C3F904}"/>
              </a:ext>
            </a:extLst>
          </p:cNvPr>
          <p:cNvSpPr>
            <a:spLocks noGrp="1"/>
          </p:cNvSpPr>
          <p:nvPr>
            <p:ph type="title"/>
          </p:nvPr>
        </p:nvSpPr>
        <p:spPr>
          <a:xfrm>
            <a:off x="1019177" y="1191346"/>
            <a:ext cx="4060800" cy="1753200"/>
          </a:xfrm>
        </p:spPr>
        <p:txBody>
          <a:bodyPr anchor="t">
            <a:noAutofit/>
          </a:bodyPr>
          <a:lstStyle>
            <a:lvl1pPr algn="l">
              <a:defRPr sz="4000">
                <a:solidFill>
                  <a:schemeClr val="accent1"/>
                </a:solidFill>
              </a:defRPr>
            </a:lvl1pPr>
          </a:lstStyle>
          <a:p>
            <a:r>
              <a:rPr lang="en-US"/>
              <a:t>Click to edit Master title style</a:t>
            </a:r>
            <a:endParaRPr lang="en-ID"/>
          </a:p>
        </p:txBody>
      </p:sp>
      <p:sp>
        <p:nvSpPr>
          <p:cNvPr id="15" name="Text Placeholder 9">
            <a:extLst>
              <a:ext uri="{FF2B5EF4-FFF2-40B4-BE49-F238E27FC236}">
                <a16:creationId xmlns:a16="http://schemas.microsoft.com/office/drawing/2014/main" id="{D5F6B1AB-9F23-45BC-AD39-AB7E8C018137}"/>
              </a:ext>
            </a:extLst>
          </p:cNvPr>
          <p:cNvSpPr>
            <a:spLocks noGrp="1"/>
          </p:cNvSpPr>
          <p:nvPr>
            <p:ph type="body" sz="quarter" idx="25"/>
          </p:nvPr>
        </p:nvSpPr>
        <p:spPr>
          <a:xfrm>
            <a:off x="1019177" y="3109005"/>
            <a:ext cx="4060800" cy="81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6" name="Text Placeholder 9">
            <a:extLst>
              <a:ext uri="{FF2B5EF4-FFF2-40B4-BE49-F238E27FC236}">
                <a16:creationId xmlns:a16="http://schemas.microsoft.com/office/drawing/2014/main" id="{FAE9830D-78D9-4DA4-8D88-89E47A778796}"/>
              </a:ext>
            </a:extLst>
          </p:cNvPr>
          <p:cNvSpPr>
            <a:spLocks noGrp="1"/>
          </p:cNvSpPr>
          <p:nvPr>
            <p:ph type="body" sz="quarter" idx="26"/>
          </p:nvPr>
        </p:nvSpPr>
        <p:spPr>
          <a:xfrm>
            <a:off x="6095999" y="5511682"/>
            <a:ext cx="25596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0CEB4FCE-EDC9-454C-B8E2-435B14BF7E46}"/>
              </a:ext>
            </a:extLst>
          </p:cNvPr>
          <p:cNvSpPr>
            <a:spLocks noGrp="1"/>
          </p:cNvSpPr>
          <p:nvPr>
            <p:ph type="body" sz="quarter" idx="27"/>
          </p:nvPr>
        </p:nvSpPr>
        <p:spPr>
          <a:xfrm>
            <a:off x="8616605" y="5511682"/>
            <a:ext cx="25596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4118006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9">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588" y="0"/>
            <a:ext cx="12190412" cy="4330700"/>
          </a:xfrm>
          <a:custGeom>
            <a:avLst/>
            <a:gdLst>
              <a:gd name="connsiteX0" fmla="*/ 0 w 12190412"/>
              <a:gd name="connsiteY0" fmla="*/ 0 h 4330700"/>
              <a:gd name="connsiteX1" fmla="*/ 12190412 w 12190412"/>
              <a:gd name="connsiteY1" fmla="*/ 0 h 4330700"/>
              <a:gd name="connsiteX2" fmla="*/ 12190412 w 12190412"/>
              <a:gd name="connsiteY2" fmla="*/ 4330700 h 4330700"/>
              <a:gd name="connsiteX3" fmla="*/ 0 w 12190412"/>
              <a:gd name="connsiteY3" fmla="*/ 4330700 h 4330700"/>
            </a:gdLst>
            <a:ahLst/>
            <a:cxnLst>
              <a:cxn ang="0">
                <a:pos x="connsiteX0" y="connsiteY0"/>
              </a:cxn>
              <a:cxn ang="0">
                <a:pos x="connsiteX1" y="connsiteY1"/>
              </a:cxn>
              <a:cxn ang="0">
                <a:pos x="connsiteX2" y="connsiteY2"/>
              </a:cxn>
              <a:cxn ang="0">
                <a:pos x="connsiteX3" y="connsiteY3"/>
              </a:cxn>
            </a:cxnLst>
            <a:rect l="l" t="t" r="r" b="b"/>
            <a:pathLst>
              <a:path w="12190412" h="4330700">
                <a:moveTo>
                  <a:pt x="0" y="0"/>
                </a:moveTo>
                <a:lnTo>
                  <a:pt x="12190412" y="0"/>
                </a:lnTo>
                <a:lnTo>
                  <a:pt x="12190412" y="4330700"/>
                </a:lnTo>
                <a:lnTo>
                  <a:pt x="0" y="4330700"/>
                </a:lnTo>
                <a:close/>
              </a:path>
            </a:pathLst>
          </a:custGeom>
          <a:solidFill>
            <a:schemeClr val="bg2"/>
          </a:solidFill>
        </p:spPr>
        <p:txBody>
          <a:bodyPr wrap="square">
            <a:noAutofit/>
          </a:bodyPr>
          <a:lstStyle/>
          <a:p>
            <a:endParaRPr lang="en-US"/>
          </a:p>
        </p:txBody>
      </p:sp>
      <p:sp>
        <p:nvSpPr>
          <p:cNvPr id="12" name="Text Placeholder 9">
            <a:extLst>
              <a:ext uri="{FF2B5EF4-FFF2-40B4-BE49-F238E27FC236}">
                <a16:creationId xmlns:a16="http://schemas.microsoft.com/office/drawing/2014/main" id="{B7A4EC83-2124-43A8-A1C3-3AB25DD93157}"/>
              </a:ext>
            </a:extLst>
          </p:cNvPr>
          <p:cNvSpPr>
            <a:spLocks noGrp="1"/>
          </p:cNvSpPr>
          <p:nvPr>
            <p:ph type="body" sz="quarter" idx="23"/>
          </p:nvPr>
        </p:nvSpPr>
        <p:spPr>
          <a:xfrm>
            <a:off x="1086492" y="5128078"/>
            <a:ext cx="31284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FF99EC1C-7FAC-4499-B335-0B8E1AA85F91}"/>
              </a:ext>
            </a:extLst>
          </p:cNvPr>
          <p:cNvSpPr>
            <a:spLocks noGrp="1"/>
          </p:cNvSpPr>
          <p:nvPr>
            <p:ph type="body" sz="quarter" idx="24"/>
          </p:nvPr>
        </p:nvSpPr>
        <p:spPr>
          <a:xfrm>
            <a:off x="1086492" y="4759399"/>
            <a:ext cx="31284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itle 1">
            <a:extLst>
              <a:ext uri="{FF2B5EF4-FFF2-40B4-BE49-F238E27FC236}">
                <a16:creationId xmlns:a16="http://schemas.microsoft.com/office/drawing/2014/main" id="{89B246A1-82FC-470C-BCED-55CA8BE388A9}"/>
              </a:ext>
            </a:extLst>
          </p:cNvPr>
          <p:cNvSpPr>
            <a:spLocks noGrp="1"/>
          </p:cNvSpPr>
          <p:nvPr>
            <p:ph type="title"/>
          </p:nvPr>
        </p:nvSpPr>
        <p:spPr>
          <a:xfrm>
            <a:off x="1086492" y="1289313"/>
            <a:ext cx="4906800" cy="1753200"/>
          </a:xfrm>
        </p:spPr>
        <p:txBody>
          <a:bodyPr anchor="t">
            <a:noAutofit/>
          </a:bodyPr>
          <a:lstStyle>
            <a:lvl1pPr algn="l">
              <a:defRPr sz="4000">
                <a:solidFill>
                  <a:schemeClr val="bg1"/>
                </a:solidFill>
              </a:defRPr>
            </a:lvl1pPr>
          </a:lstStyle>
          <a:p>
            <a:r>
              <a:rPr lang="en-US"/>
              <a:t>Click to edit Master title style</a:t>
            </a:r>
            <a:endParaRPr lang="en-ID"/>
          </a:p>
        </p:txBody>
      </p:sp>
      <p:sp>
        <p:nvSpPr>
          <p:cNvPr id="15" name="Text Placeholder 9">
            <a:extLst>
              <a:ext uri="{FF2B5EF4-FFF2-40B4-BE49-F238E27FC236}">
                <a16:creationId xmlns:a16="http://schemas.microsoft.com/office/drawing/2014/main" id="{548CAC9F-3318-43D6-8595-714F092FCD6D}"/>
              </a:ext>
            </a:extLst>
          </p:cNvPr>
          <p:cNvSpPr>
            <a:spLocks noGrp="1"/>
          </p:cNvSpPr>
          <p:nvPr>
            <p:ph type="body" sz="quarter" idx="25"/>
          </p:nvPr>
        </p:nvSpPr>
        <p:spPr>
          <a:xfrm>
            <a:off x="4532376" y="5128078"/>
            <a:ext cx="31284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6" name="Text Placeholder 9">
            <a:extLst>
              <a:ext uri="{FF2B5EF4-FFF2-40B4-BE49-F238E27FC236}">
                <a16:creationId xmlns:a16="http://schemas.microsoft.com/office/drawing/2014/main" id="{000FF594-3169-45DC-80D7-99D610637627}"/>
              </a:ext>
            </a:extLst>
          </p:cNvPr>
          <p:cNvSpPr>
            <a:spLocks noGrp="1"/>
          </p:cNvSpPr>
          <p:nvPr>
            <p:ph type="body" sz="quarter" idx="26"/>
          </p:nvPr>
        </p:nvSpPr>
        <p:spPr>
          <a:xfrm>
            <a:off x="4532376" y="4759399"/>
            <a:ext cx="31284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7" name="Text Placeholder 9">
            <a:extLst>
              <a:ext uri="{FF2B5EF4-FFF2-40B4-BE49-F238E27FC236}">
                <a16:creationId xmlns:a16="http://schemas.microsoft.com/office/drawing/2014/main" id="{8F4C867F-F0BB-4A0E-9F90-F36554855858}"/>
              </a:ext>
            </a:extLst>
          </p:cNvPr>
          <p:cNvSpPr>
            <a:spLocks noGrp="1"/>
          </p:cNvSpPr>
          <p:nvPr>
            <p:ph type="body" sz="quarter" idx="27"/>
          </p:nvPr>
        </p:nvSpPr>
        <p:spPr>
          <a:xfrm>
            <a:off x="7978261" y="5128078"/>
            <a:ext cx="31284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75E05518-E2EF-44CA-9D84-A34B729E4A5D}"/>
              </a:ext>
            </a:extLst>
          </p:cNvPr>
          <p:cNvSpPr>
            <a:spLocks noGrp="1"/>
          </p:cNvSpPr>
          <p:nvPr>
            <p:ph type="body" sz="quarter" idx="28"/>
          </p:nvPr>
        </p:nvSpPr>
        <p:spPr>
          <a:xfrm>
            <a:off x="7978261" y="4759399"/>
            <a:ext cx="31284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803440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6096002" y="990601"/>
            <a:ext cx="5078412" cy="2443547"/>
          </a:xfrm>
          <a:custGeom>
            <a:avLst/>
            <a:gdLst>
              <a:gd name="connsiteX0" fmla="*/ 0 w 5078412"/>
              <a:gd name="connsiteY0" fmla="*/ 0 h 2443547"/>
              <a:gd name="connsiteX1" fmla="*/ 5078412 w 5078412"/>
              <a:gd name="connsiteY1" fmla="*/ 0 h 2443547"/>
              <a:gd name="connsiteX2" fmla="*/ 5078412 w 5078412"/>
              <a:gd name="connsiteY2" fmla="*/ 2443547 h 2443547"/>
              <a:gd name="connsiteX3" fmla="*/ 0 w 5078412"/>
              <a:gd name="connsiteY3" fmla="*/ 2443547 h 2443547"/>
            </a:gdLst>
            <a:ahLst/>
            <a:cxnLst>
              <a:cxn ang="0">
                <a:pos x="connsiteX0" y="connsiteY0"/>
              </a:cxn>
              <a:cxn ang="0">
                <a:pos x="connsiteX1" y="connsiteY1"/>
              </a:cxn>
              <a:cxn ang="0">
                <a:pos x="connsiteX2" y="connsiteY2"/>
              </a:cxn>
              <a:cxn ang="0">
                <a:pos x="connsiteX3" y="connsiteY3"/>
              </a:cxn>
            </a:cxnLst>
            <a:rect l="l" t="t" r="r" b="b"/>
            <a:pathLst>
              <a:path w="5078412" h="2443547">
                <a:moveTo>
                  <a:pt x="0" y="0"/>
                </a:moveTo>
                <a:lnTo>
                  <a:pt x="5078412" y="0"/>
                </a:lnTo>
                <a:lnTo>
                  <a:pt x="5078412" y="2443547"/>
                </a:lnTo>
                <a:lnTo>
                  <a:pt x="0" y="2443547"/>
                </a:lnTo>
                <a:close/>
              </a:path>
            </a:pathLst>
          </a:custGeom>
          <a:solidFill>
            <a:schemeClr val="bg2"/>
          </a:solidFill>
        </p:spPr>
        <p:txBody>
          <a:bodyPr wrap="square">
            <a:noAutofit/>
          </a:bodyPr>
          <a:lstStyle/>
          <a:p>
            <a:endParaRPr lang="en-US"/>
          </a:p>
        </p:txBody>
      </p:sp>
      <p:sp>
        <p:nvSpPr>
          <p:cNvPr id="19" name="Text Placeholder 9">
            <a:extLst>
              <a:ext uri="{FF2B5EF4-FFF2-40B4-BE49-F238E27FC236}">
                <a16:creationId xmlns:a16="http://schemas.microsoft.com/office/drawing/2014/main" id="{4573D577-A935-4461-9F03-09A6EA126303}"/>
              </a:ext>
            </a:extLst>
          </p:cNvPr>
          <p:cNvSpPr>
            <a:spLocks noGrp="1"/>
          </p:cNvSpPr>
          <p:nvPr>
            <p:ph type="body" sz="quarter" idx="25"/>
          </p:nvPr>
        </p:nvSpPr>
        <p:spPr>
          <a:xfrm>
            <a:off x="1050087" y="4277024"/>
            <a:ext cx="4726800" cy="997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0" name="Text Placeholder 9">
            <a:extLst>
              <a:ext uri="{FF2B5EF4-FFF2-40B4-BE49-F238E27FC236}">
                <a16:creationId xmlns:a16="http://schemas.microsoft.com/office/drawing/2014/main" id="{15E3FE00-31DA-43D5-88EE-811E055D4073}"/>
              </a:ext>
            </a:extLst>
          </p:cNvPr>
          <p:cNvSpPr>
            <a:spLocks noGrp="1"/>
          </p:cNvSpPr>
          <p:nvPr>
            <p:ph type="body" sz="quarter" idx="26"/>
          </p:nvPr>
        </p:nvSpPr>
        <p:spPr>
          <a:xfrm>
            <a:off x="1050087" y="3967026"/>
            <a:ext cx="4726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1" name="Title 1">
            <a:extLst>
              <a:ext uri="{FF2B5EF4-FFF2-40B4-BE49-F238E27FC236}">
                <a16:creationId xmlns:a16="http://schemas.microsoft.com/office/drawing/2014/main" id="{C2157F83-9FD9-49E3-BE9A-26289EFDDF70}"/>
              </a:ext>
            </a:extLst>
          </p:cNvPr>
          <p:cNvSpPr>
            <a:spLocks noGrp="1"/>
          </p:cNvSpPr>
          <p:nvPr>
            <p:ph type="title"/>
          </p:nvPr>
        </p:nvSpPr>
        <p:spPr>
          <a:xfrm>
            <a:off x="1050087" y="991325"/>
            <a:ext cx="4730400" cy="2307600"/>
          </a:xfrm>
        </p:spPr>
        <p:txBody>
          <a:bodyPr anchor="t">
            <a:noAutofit/>
          </a:bodyPr>
          <a:lstStyle>
            <a:lvl1pPr algn="l">
              <a:defRPr sz="4000">
                <a:solidFill>
                  <a:schemeClr val="accent1"/>
                </a:solidFill>
              </a:defRPr>
            </a:lvl1pPr>
          </a:lstStyle>
          <a:p>
            <a:r>
              <a:rPr lang="en-US"/>
              <a:t>Click to edit Master title style</a:t>
            </a:r>
            <a:endParaRPr lang="en-ID"/>
          </a:p>
        </p:txBody>
      </p:sp>
      <p:sp>
        <p:nvSpPr>
          <p:cNvPr id="22" name="Text Placeholder 9">
            <a:extLst>
              <a:ext uri="{FF2B5EF4-FFF2-40B4-BE49-F238E27FC236}">
                <a16:creationId xmlns:a16="http://schemas.microsoft.com/office/drawing/2014/main" id="{C65D501A-90D4-4A5D-88D6-3F7BBFD6D4BB}"/>
              </a:ext>
            </a:extLst>
          </p:cNvPr>
          <p:cNvSpPr>
            <a:spLocks noGrp="1"/>
          </p:cNvSpPr>
          <p:nvPr>
            <p:ph type="body" sz="quarter" idx="27"/>
          </p:nvPr>
        </p:nvSpPr>
        <p:spPr>
          <a:xfrm>
            <a:off x="6271484" y="4277024"/>
            <a:ext cx="4726800" cy="997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3" name="Text Placeholder 9">
            <a:extLst>
              <a:ext uri="{FF2B5EF4-FFF2-40B4-BE49-F238E27FC236}">
                <a16:creationId xmlns:a16="http://schemas.microsoft.com/office/drawing/2014/main" id="{8CD3A254-88D8-4477-B8EF-081AC86A62F9}"/>
              </a:ext>
            </a:extLst>
          </p:cNvPr>
          <p:cNvSpPr>
            <a:spLocks noGrp="1"/>
          </p:cNvSpPr>
          <p:nvPr>
            <p:ph type="body" sz="quarter" idx="28"/>
          </p:nvPr>
        </p:nvSpPr>
        <p:spPr>
          <a:xfrm>
            <a:off x="6271484" y="3967026"/>
            <a:ext cx="4726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1995520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E097BEBC-AFB3-464F-9935-F8AA9DFDFC0A}"/>
              </a:ext>
            </a:extLst>
          </p:cNvPr>
          <p:cNvSpPr>
            <a:spLocks noGrp="1"/>
          </p:cNvSpPr>
          <p:nvPr userDrawn="1">
            <p:ph type="body" sz="quarter" idx="22"/>
          </p:nvPr>
        </p:nvSpPr>
        <p:spPr>
          <a:xfrm>
            <a:off x="8138605" y="1214329"/>
            <a:ext cx="3031200" cy="309600"/>
          </a:xfrm>
        </p:spPr>
        <p:txBody>
          <a:bodyPr>
            <a:normAutofit/>
          </a:bodyPr>
          <a:lstStyle>
            <a:lvl1pPr>
              <a:defRPr sz="14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7" name="Text Placeholder 9">
            <a:extLst>
              <a:ext uri="{FF2B5EF4-FFF2-40B4-BE49-F238E27FC236}">
                <a16:creationId xmlns:a16="http://schemas.microsoft.com/office/drawing/2014/main" id="{364058A1-E3FE-4375-B2CB-A4D0D824AC0A}"/>
              </a:ext>
            </a:extLst>
          </p:cNvPr>
          <p:cNvSpPr>
            <a:spLocks noGrp="1"/>
          </p:cNvSpPr>
          <p:nvPr userDrawn="1">
            <p:ph type="body" sz="quarter" idx="25"/>
          </p:nvPr>
        </p:nvSpPr>
        <p:spPr>
          <a:xfrm>
            <a:off x="8138605" y="2453755"/>
            <a:ext cx="3034800" cy="4428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DE6C4A6F-E1C9-42E8-A597-FD490B26961A}"/>
              </a:ext>
            </a:extLst>
          </p:cNvPr>
          <p:cNvSpPr>
            <a:spLocks noGrp="1"/>
          </p:cNvSpPr>
          <p:nvPr userDrawn="1">
            <p:ph type="body" sz="quarter" idx="26" hasCustomPrompt="1"/>
          </p:nvPr>
        </p:nvSpPr>
        <p:spPr>
          <a:xfrm>
            <a:off x="8138605" y="1807424"/>
            <a:ext cx="1310400" cy="648000"/>
          </a:xfrm>
        </p:spPr>
        <p:txBody>
          <a:bodyPr>
            <a:noAutofit/>
          </a:bodyPr>
          <a:lstStyle>
            <a:lvl1pPr>
              <a:defRPr sz="40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19" name="Text Placeholder 9">
            <a:extLst>
              <a:ext uri="{FF2B5EF4-FFF2-40B4-BE49-F238E27FC236}">
                <a16:creationId xmlns:a16="http://schemas.microsoft.com/office/drawing/2014/main" id="{7450B49C-D42D-4C89-A72E-23F6040E82E8}"/>
              </a:ext>
            </a:extLst>
          </p:cNvPr>
          <p:cNvSpPr>
            <a:spLocks noGrp="1"/>
          </p:cNvSpPr>
          <p:nvPr>
            <p:ph type="body" sz="quarter" idx="27"/>
          </p:nvPr>
        </p:nvSpPr>
        <p:spPr>
          <a:xfrm>
            <a:off x="8138605" y="3826409"/>
            <a:ext cx="3034800" cy="4428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0" name="Text Placeholder 9">
            <a:extLst>
              <a:ext uri="{FF2B5EF4-FFF2-40B4-BE49-F238E27FC236}">
                <a16:creationId xmlns:a16="http://schemas.microsoft.com/office/drawing/2014/main" id="{DEA439B7-0F75-4D83-8F42-53853C706D27}"/>
              </a:ext>
            </a:extLst>
          </p:cNvPr>
          <p:cNvSpPr>
            <a:spLocks noGrp="1"/>
          </p:cNvSpPr>
          <p:nvPr>
            <p:ph type="body" sz="quarter" idx="28" hasCustomPrompt="1"/>
          </p:nvPr>
        </p:nvSpPr>
        <p:spPr>
          <a:xfrm>
            <a:off x="8138605" y="3180078"/>
            <a:ext cx="1310400" cy="648000"/>
          </a:xfrm>
        </p:spPr>
        <p:txBody>
          <a:bodyPr>
            <a:noAutofit/>
          </a:bodyPr>
          <a:lstStyle>
            <a:lvl1pPr>
              <a:defRPr sz="40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21" name="Text Placeholder 9">
            <a:extLst>
              <a:ext uri="{FF2B5EF4-FFF2-40B4-BE49-F238E27FC236}">
                <a16:creationId xmlns:a16="http://schemas.microsoft.com/office/drawing/2014/main" id="{26C812D8-18E6-438F-AF61-EF79B242C44C}"/>
              </a:ext>
            </a:extLst>
          </p:cNvPr>
          <p:cNvSpPr>
            <a:spLocks noGrp="1"/>
          </p:cNvSpPr>
          <p:nvPr>
            <p:ph type="body" sz="quarter" idx="29"/>
          </p:nvPr>
        </p:nvSpPr>
        <p:spPr>
          <a:xfrm>
            <a:off x="8138605" y="5199048"/>
            <a:ext cx="3034800" cy="4428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2" name="Text Placeholder 9">
            <a:extLst>
              <a:ext uri="{FF2B5EF4-FFF2-40B4-BE49-F238E27FC236}">
                <a16:creationId xmlns:a16="http://schemas.microsoft.com/office/drawing/2014/main" id="{3672F657-7E09-46E4-AA20-5F82EF548B72}"/>
              </a:ext>
            </a:extLst>
          </p:cNvPr>
          <p:cNvSpPr>
            <a:spLocks noGrp="1"/>
          </p:cNvSpPr>
          <p:nvPr>
            <p:ph type="body" sz="quarter" idx="30" hasCustomPrompt="1"/>
          </p:nvPr>
        </p:nvSpPr>
        <p:spPr>
          <a:xfrm>
            <a:off x="8138605" y="4551034"/>
            <a:ext cx="1310400" cy="648000"/>
          </a:xfrm>
        </p:spPr>
        <p:txBody>
          <a:bodyPr>
            <a:noAutofit/>
          </a:bodyPr>
          <a:lstStyle>
            <a:lvl1pPr>
              <a:defRPr sz="40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Tree>
    <p:extLst>
      <p:ext uri="{BB962C8B-B14F-4D97-AF65-F5344CB8AC3E}">
        <p14:creationId xmlns:p14="http://schemas.microsoft.com/office/powerpoint/2010/main" val="1230608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017E4A3-76F2-4F7C-B79F-F2B24E06C8ED}"/>
              </a:ext>
            </a:extLst>
          </p:cNvPr>
          <p:cNvSpPr>
            <a:spLocks noGrp="1"/>
          </p:cNvSpPr>
          <p:nvPr>
            <p:ph type="title"/>
          </p:nvPr>
        </p:nvSpPr>
        <p:spPr>
          <a:xfrm>
            <a:off x="1012031" y="1805769"/>
            <a:ext cx="3042000" cy="2307600"/>
          </a:xfrm>
        </p:spPr>
        <p:txBody>
          <a:bodyPr anchor="t">
            <a:noAutofit/>
          </a:bodyPr>
          <a:lstStyle>
            <a:lvl1pPr algn="l">
              <a:defRPr sz="4000">
                <a:solidFill>
                  <a:schemeClr val="bg1"/>
                </a:solidFill>
              </a:defRPr>
            </a:lvl1pPr>
          </a:lstStyle>
          <a:p>
            <a:r>
              <a:rPr lang="en-US"/>
              <a:t>Click to edit Master title style</a:t>
            </a:r>
            <a:endParaRPr lang="en-ID"/>
          </a:p>
        </p:txBody>
      </p:sp>
      <p:sp>
        <p:nvSpPr>
          <p:cNvPr id="14" name="Text Placeholder 9">
            <a:extLst>
              <a:ext uri="{FF2B5EF4-FFF2-40B4-BE49-F238E27FC236}">
                <a16:creationId xmlns:a16="http://schemas.microsoft.com/office/drawing/2014/main" id="{C0585805-3775-4EAB-8E11-27E2A117E797}"/>
              </a:ext>
            </a:extLst>
          </p:cNvPr>
          <p:cNvSpPr>
            <a:spLocks noGrp="1"/>
          </p:cNvSpPr>
          <p:nvPr>
            <p:ph type="body" sz="quarter" idx="23"/>
          </p:nvPr>
        </p:nvSpPr>
        <p:spPr>
          <a:xfrm>
            <a:off x="1012031" y="4401241"/>
            <a:ext cx="3042000" cy="9972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7943D568-4AC6-461A-8EF9-0F30784F349F}"/>
              </a:ext>
            </a:extLst>
          </p:cNvPr>
          <p:cNvSpPr>
            <a:spLocks noGrp="1"/>
          </p:cNvSpPr>
          <p:nvPr>
            <p:ph type="body" sz="quarter" idx="22"/>
          </p:nvPr>
        </p:nvSpPr>
        <p:spPr>
          <a:xfrm>
            <a:off x="1012031" y="1457737"/>
            <a:ext cx="3042000" cy="309600"/>
          </a:xfrm>
        </p:spPr>
        <p:txBody>
          <a:bodyPr>
            <a:normAutofit/>
          </a:bodyPr>
          <a:lstStyle>
            <a:lvl1pPr>
              <a:defRPr sz="14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93756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9337982" y="-423646"/>
            <a:ext cx="3041833" cy="6473295"/>
          </a:xfrm>
          <a:custGeom>
            <a:avLst/>
            <a:gdLst>
              <a:gd name="connsiteX0" fmla="*/ 0 w 3041833"/>
              <a:gd name="connsiteY0" fmla="*/ 0 h 6473295"/>
              <a:gd name="connsiteX1" fmla="*/ 3041833 w 3041833"/>
              <a:gd name="connsiteY1" fmla="*/ 0 h 6473295"/>
              <a:gd name="connsiteX2" fmla="*/ 3041833 w 3041833"/>
              <a:gd name="connsiteY2" fmla="*/ 6473295 h 6473295"/>
              <a:gd name="connsiteX3" fmla="*/ 0 w 3041833"/>
              <a:gd name="connsiteY3" fmla="*/ 6473295 h 6473295"/>
            </a:gdLst>
            <a:ahLst/>
            <a:cxnLst>
              <a:cxn ang="0">
                <a:pos x="connsiteX0" y="connsiteY0"/>
              </a:cxn>
              <a:cxn ang="0">
                <a:pos x="connsiteX1" y="connsiteY1"/>
              </a:cxn>
              <a:cxn ang="0">
                <a:pos x="connsiteX2" y="connsiteY2"/>
              </a:cxn>
              <a:cxn ang="0">
                <a:pos x="connsiteX3" y="connsiteY3"/>
              </a:cxn>
            </a:cxnLst>
            <a:rect l="l" t="t" r="r" b="b"/>
            <a:pathLst>
              <a:path w="3041833" h="6473295">
                <a:moveTo>
                  <a:pt x="0" y="0"/>
                </a:moveTo>
                <a:lnTo>
                  <a:pt x="3041833" y="0"/>
                </a:lnTo>
                <a:lnTo>
                  <a:pt x="3041833" y="6473295"/>
                </a:lnTo>
                <a:lnTo>
                  <a:pt x="0" y="6473295"/>
                </a:lnTo>
                <a:close/>
              </a:path>
            </a:pathLst>
          </a:custGeom>
          <a:solidFill>
            <a:schemeClr val="bg2"/>
          </a:solidFill>
        </p:spPr>
        <p:txBody>
          <a:bodyPr wrap="square">
            <a:noAutofit/>
          </a:bodyPr>
          <a:lstStyle/>
          <a:p>
            <a:endParaRPr lang="en-US"/>
          </a:p>
        </p:txBody>
      </p:sp>
      <p:sp>
        <p:nvSpPr>
          <p:cNvPr id="7" name="Picture Placeholder 6"/>
          <p:cNvSpPr>
            <a:spLocks noGrp="1"/>
          </p:cNvSpPr>
          <p:nvPr>
            <p:ph type="pic" sz="quarter" idx="12"/>
          </p:nvPr>
        </p:nvSpPr>
        <p:spPr>
          <a:xfrm>
            <a:off x="6472492" y="1138492"/>
            <a:ext cx="3041833" cy="6473295"/>
          </a:xfrm>
          <a:custGeom>
            <a:avLst/>
            <a:gdLst>
              <a:gd name="connsiteX0" fmla="*/ 0 w 3041833"/>
              <a:gd name="connsiteY0" fmla="*/ 0 h 6473295"/>
              <a:gd name="connsiteX1" fmla="*/ 3041833 w 3041833"/>
              <a:gd name="connsiteY1" fmla="*/ 0 h 6473295"/>
              <a:gd name="connsiteX2" fmla="*/ 3041833 w 3041833"/>
              <a:gd name="connsiteY2" fmla="*/ 6473295 h 6473295"/>
              <a:gd name="connsiteX3" fmla="*/ 0 w 3041833"/>
              <a:gd name="connsiteY3" fmla="*/ 6473295 h 6473295"/>
            </a:gdLst>
            <a:ahLst/>
            <a:cxnLst>
              <a:cxn ang="0">
                <a:pos x="connsiteX0" y="connsiteY0"/>
              </a:cxn>
              <a:cxn ang="0">
                <a:pos x="connsiteX1" y="connsiteY1"/>
              </a:cxn>
              <a:cxn ang="0">
                <a:pos x="connsiteX2" y="connsiteY2"/>
              </a:cxn>
              <a:cxn ang="0">
                <a:pos x="connsiteX3" y="connsiteY3"/>
              </a:cxn>
            </a:cxnLst>
            <a:rect l="l" t="t" r="r" b="b"/>
            <a:pathLst>
              <a:path w="3041833" h="6473295">
                <a:moveTo>
                  <a:pt x="0" y="0"/>
                </a:moveTo>
                <a:lnTo>
                  <a:pt x="3041833" y="0"/>
                </a:lnTo>
                <a:lnTo>
                  <a:pt x="3041833" y="6473295"/>
                </a:lnTo>
                <a:lnTo>
                  <a:pt x="0" y="6473295"/>
                </a:lnTo>
                <a:close/>
              </a:path>
            </a:pathLst>
          </a:custGeom>
          <a:solidFill>
            <a:schemeClr val="bg2">
              <a:lumMod val="90000"/>
            </a:schemeClr>
          </a:solidFill>
        </p:spPr>
        <p:txBody>
          <a:bodyPr wrap="square">
            <a:noAutofit/>
          </a:bodyPr>
          <a:lstStyle/>
          <a:p>
            <a:endParaRPr lang="en-US"/>
          </a:p>
        </p:txBody>
      </p:sp>
      <p:sp>
        <p:nvSpPr>
          <p:cNvPr id="9" name="Text Placeholder 9">
            <a:extLst>
              <a:ext uri="{FF2B5EF4-FFF2-40B4-BE49-F238E27FC236}">
                <a16:creationId xmlns:a16="http://schemas.microsoft.com/office/drawing/2014/main" id="{0E9A631C-7631-47A3-9B1D-BC0212F7882A}"/>
              </a:ext>
            </a:extLst>
          </p:cNvPr>
          <p:cNvSpPr>
            <a:spLocks noGrp="1"/>
          </p:cNvSpPr>
          <p:nvPr>
            <p:ph type="body" sz="quarter" idx="25"/>
          </p:nvPr>
        </p:nvSpPr>
        <p:spPr>
          <a:xfrm>
            <a:off x="1342672" y="4285065"/>
            <a:ext cx="4060800" cy="144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0" name="Title 1">
            <a:extLst>
              <a:ext uri="{FF2B5EF4-FFF2-40B4-BE49-F238E27FC236}">
                <a16:creationId xmlns:a16="http://schemas.microsoft.com/office/drawing/2014/main" id="{E115A284-84EB-4614-81AC-D9B153E5E447}"/>
              </a:ext>
            </a:extLst>
          </p:cNvPr>
          <p:cNvSpPr>
            <a:spLocks noGrp="1"/>
          </p:cNvSpPr>
          <p:nvPr>
            <p:ph type="title"/>
          </p:nvPr>
        </p:nvSpPr>
        <p:spPr>
          <a:xfrm>
            <a:off x="1342672" y="1129658"/>
            <a:ext cx="4060800" cy="2862000"/>
          </a:xfrm>
        </p:spPr>
        <p:txBody>
          <a:bodyPr anchor="t">
            <a:noAutofit/>
          </a:bodyPr>
          <a:lstStyle>
            <a:lvl1pPr algn="l">
              <a:defRPr sz="4000">
                <a:solidFill>
                  <a:schemeClr val="accent1"/>
                </a:solidFill>
              </a:defRPr>
            </a:lvl1pPr>
          </a:lstStyle>
          <a:p>
            <a:r>
              <a:rPr lang="en-US"/>
              <a:t>Click to edit Master title style</a:t>
            </a:r>
            <a:endParaRPr lang="en-ID"/>
          </a:p>
        </p:txBody>
      </p:sp>
    </p:spTree>
    <p:extLst>
      <p:ext uri="{BB962C8B-B14F-4D97-AF65-F5344CB8AC3E}">
        <p14:creationId xmlns:p14="http://schemas.microsoft.com/office/powerpoint/2010/main" val="3211147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351159" y="1376784"/>
            <a:ext cx="6828249" cy="4271156"/>
          </a:xfrm>
          <a:custGeom>
            <a:avLst/>
            <a:gdLst>
              <a:gd name="connsiteX0" fmla="*/ 0 w 6828249"/>
              <a:gd name="connsiteY0" fmla="*/ 0 h 4271156"/>
              <a:gd name="connsiteX1" fmla="*/ 6828249 w 6828249"/>
              <a:gd name="connsiteY1" fmla="*/ 0 h 4271156"/>
              <a:gd name="connsiteX2" fmla="*/ 6828249 w 6828249"/>
              <a:gd name="connsiteY2" fmla="*/ 4271156 h 4271156"/>
              <a:gd name="connsiteX3" fmla="*/ 0 w 6828249"/>
              <a:gd name="connsiteY3" fmla="*/ 4271156 h 4271156"/>
            </a:gdLst>
            <a:ahLst/>
            <a:cxnLst>
              <a:cxn ang="0">
                <a:pos x="connsiteX0" y="connsiteY0"/>
              </a:cxn>
              <a:cxn ang="0">
                <a:pos x="connsiteX1" y="connsiteY1"/>
              </a:cxn>
              <a:cxn ang="0">
                <a:pos x="connsiteX2" y="connsiteY2"/>
              </a:cxn>
              <a:cxn ang="0">
                <a:pos x="connsiteX3" y="connsiteY3"/>
              </a:cxn>
            </a:cxnLst>
            <a:rect l="l" t="t" r="r" b="b"/>
            <a:pathLst>
              <a:path w="6828249" h="4271156">
                <a:moveTo>
                  <a:pt x="0" y="0"/>
                </a:moveTo>
                <a:lnTo>
                  <a:pt x="6828249" y="0"/>
                </a:lnTo>
                <a:lnTo>
                  <a:pt x="6828249" y="4271156"/>
                </a:lnTo>
                <a:lnTo>
                  <a:pt x="0" y="4271156"/>
                </a:lnTo>
                <a:close/>
              </a:path>
            </a:pathLst>
          </a:custGeom>
          <a:solidFill>
            <a:schemeClr val="bg2"/>
          </a:solidFill>
        </p:spPr>
        <p:txBody>
          <a:bodyPr wrap="square">
            <a:noAutofit/>
          </a:bodyPr>
          <a:lstStyle/>
          <a:p>
            <a:endParaRPr lang="en-US"/>
          </a:p>
        </p:txBody>
      </p:sp>
      <p:sp>
        <p:nvSpPr>
          <p:cNvPr id="11" name="Text Placeholder 9">
            <a:extLst>
              <a:ext uri="{FF2B5EF4-FFF2-40B4-BE49-F238E27FC236}">
                <a16:creationId xmlns:a16="http://schemas.microsoft.com/office/drawing/2014/main" id="{16892CAD-AABB-4B6D-A010-0FF6884D370E}"/>
              </a:ext>
            </a:extLst>
          </p:cNvPr>
          <p:cNvSpPr>
            <a:spLocks noGrp="1"/>
          </p:cNvSpPr>
          <p:nvPr userDrawn="1">
            <p:ph type="body" sz="quarter" idx="25"/>
          </p:nvPr>
        </p:nvSpPr>
        <p:spPr>
          <a:xfrm>
            <a:off x="8138605" y="3264309"/>
            <a:ext cx="3034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2" name="Text Placeholder 9">
            <a:extLst>
              <a:ext uri="{FF2B5EF4-FFF2-40B4-BE49-F238E27FC236}">
                <a16:creationId xmlns:a16="http://schemas.microsoft.com/office/drawing/2014/main" id="{8575DD9C-C063-4C1F-B1D3-9F930401BC86}"/>
              </a:ext>
            </a:extLst>
          </p:cNvPr>
          <p:cNvSpPr>
            <a:spLocks noGrp="1"/>
          </p:cNvSpPr>
          <p:nvPr userDrawn="1">
            <p:ph type="body" sz="quarter" idx="26" hasCustomPrompt="1"/>
          </p:nvPr>
        </p:nvSpPr>
        <p:spPr>
          <a:xfrm>
            <a:off x="8138605" y="2615230"/>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13" name="Text Placeholder 9">
            <a:extLst>
              <a:ext uri="{FF2B5EF4-FFF2-40B4-BE49-F238E27FC236}">
                <a16:creationId xmlns:a16="http://schemas.microsoft.com/office/drawing/2014/main" id="{1F7D3E4E-ADC8-452C-95F9-7C0AC9EFC6B1}"/>
              </a:ext>
            </a:extLst>
          </p:cNvPr>
          <p:cNvSpPr>
            <a:spLocks noGrp="1"/>
          </p:cNvSpPr>
          <p:nvPr>
            <p:ph type="body" sz="quarter" idx="27"/>
          </p:nvPr>
        </p:nvSpPr>
        <p:spPr>
          <a:xfrm>
            <a:off x="8138605" y="5021540"/>
            <a:ext cx="3034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9F397821-FB25-44C2-AF74-69ACC8728EBC}"/>
              </a:ext>
            </a:extLst>
          </p:cNvPr>
          <p:cNvSpPr>
            <a:spLocks noGrp="1"/>
          </p:cNvSpPr>
          <p:nvPr>
            <p:ph type="body" sz="quarter" idx="28" hasCustomPrompt="1"/>
          </p:nvPr>
        </p:nvSpPr>
        <p:spPr>
          <a:xfrm>
            <a:off x="8138605" y="4372461"/>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Tree>
    <p:extLst>
      <p:ext uri="{BB962C8B-B14F-4D97-AF65-F5344CB8AC3E}">
        <p14:creationId xmlns:p14="http://schemas.microsoft.com/office/powerpoint/2010/main" val="1335387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3545947" y="952842"/>
            <a:ext cx="5101927" cy="3191319"/>
          </a:xfrm>
          <a:custGeom>
            <a:avLst/>
            <a:gdLst>
              <a:gd name="connsiteX0" fmla="*/ 0 w 5101927"/>
              <a:gd name="connsiteY0" fmla="*/ 0 h 3191319"/>
              <a:gd name="connsiteX1" fmla="*/ 5101927 w 5101927"/>
              <a:gd name="connsiteY1" fmla="*/ 0 h 3191319"/>
              <a:gd name="connsiteX2" fmla="*/ 5101927 w 5101927"/>
              <a:gd name="connsiteY2" fmla="*/ 3191319 h 3191319"/>
              <a:gd name="connsiteX3" fmla="*/ 0 w 5101927"/>
              <a:gd name="connsiteY3" fmla="*/ 3191319 h 3191319"/>
            </a:gdLst>
            <a:ahLst/>
            <a:cxnLst>
              <a:cxn ang="0">
                <a:pos x="connsiteX0" y="connsiteY0"/>
              </a:cxn>
              <a:cxn ang="0">
                <a:pos x="connsiteX1" y="connsiteY1"/>
              </a:cxn>
              <a:cxn ang="0">
                <a:pos x="connsiteX2" y="connsiteY2"/>
              </a:cxn>
              <a:cxn ang="0">
                <a:pos x="connsiteX3" y="connsiteY3"/>
              </a:cxn>
            </a:cxnLst>
            <a:rect l="l" t="t" r="r" b="b"/>
            <a:pathLst>
              <a:path w="5101927" h="3191319">
                <a:moveTo>
                  <a:pt x="0" y="0"/>
                </a:moveTo>
                <a:lnTo>
                  <a:pt x="5101927" y="0"/>
                </a:lnTo>
                <a:lnTo>
                  <a:pt x="5101927" y="3191319"/>
                </a:lnTo>
                <a:lnTo>
                  <a:pt x="0" y="3191319"/>
                </a:lnTo>
                <a:close/>
              </a:path>
            </a:pathLst>
          </a:custGeom>
          <a:solidFill>
            <a:schemeClr val="bg2"/>
          </a:solidFill>
        </p:spPr>
        <p:txBody>
          <a:bodyPr wrap="square">
            <a:noAutofit/>
          </a:bodyPr>
          <a:lstStyle/>
          <a:p>
            <a:endParaRPr lang="en-US"/>
          </a:p>
        </p:txBody>
      </p:sp>
      <p:sp>
        <p:nvSpPr>
          <p:cNvPr id="11" name="Text Placeholder 9">
            <a:extLst>
              <a:ext uri="{FF2B5EF4-FFF2-40B4-BE49-F238E27FC236}">
                <a16:creationId xmlns:a16="http://schemas.microsoft.com/office/drawing/2014/main" id="{9E26EDE7-2602-46CE-8EA6-ECB2C695CFCA}"/>
              </a:ext>
            </a:extLst>
          </p:cNvPr>
          <p:cNvSpPr>
            <a:spLocks noGrp="1"/>
          </p:cNvSpPr>
          <p:nvPr>
            <p:ph type="body" sz="quarter" idx="23"/>
          </p:nvPr>
        </p:nvSpPr>
        <p:spPr>
          <a:xfrm>
            <a:off x="1087286" y="5231565"/>
            <a:ext cx="3128400" cy="8892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2" name="Text Placeholder 9">
            <a:extLst>
              <a:ext uri="{FF2B5EF4-FFF2-40B4-BE49-F238E27FC236}">
                <a16:creationId xmlns:a16="http://schemas.microsoft.com/office/drawing/2014/main" id="{D44ECF29-FDCC-4A81-A90D-5A452E459A14}"/>
              </a:ext>
            </a:extLst>
          </p:cNvPr>
          <p:cNvSpPr>
            <a:spLocks noGrp="1"/>
          </p:cNvSpPr>
          <p:nvPr>
            <p:ph type="body" sz="quarter" idx="24"/>
          </p:nvPr>
        </p:nvSpPr>
        <p:spPr>
          <a:xfrm>
            <a:off x="1087286" y="4881192"/>
            <a:ext cx="3128400" cy="277200"/>
          </a:xfrm>
        </p:spPr>
        <p:txBody>
          <a:bodyPr>
            <a:normAutofit/>
          </a:bodyPr>
          <a:lstStyle>
            <a:lvl1pPr>
              <a:defRPr sz="12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2060A1B3-FF03-4D09-8262-89F16CE1AF35}"/>
              </a:ext>
            </a:extLst>
          </p:cNvPr>
          <p:cNvSpPr>
            <a:spLocks noGrp="1"/>
          </p:cNvSpPr>
          <p:nvPr>
            <p:ph type="body" sz="quarter" idx="25"/>
          </p:nvPr>
        </p:nvSpPr>
        <p:spPr>
          <a:xfrm>
            <a:off x="4533170" y="5231565"/>
            <a:ext cx="3128400" cy="8892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F740BB5B-11AA-4538-83A0-4FD015BA8F88}"/>
              </a:ext>
            </a:extLst>
          </p:cNvPr>
          <p:cNvSpPr>
            <a:spLocks noGrp="1"/>
          </p:cNvSpPr>
          <p:nvPr>
            <p:ph type="body" sz="quarter" idx="26"/>
          </p:nvPr>
        </p:nvSpPr>
        <p:spPr>
          <a:xfrm>
            <a:off x="4533170" y="4881192"/>
            <a:ext cx="3128400" cy="277200"/>
          </a:xfrm>
        </p:spPr>
        <p:txBody>
          <a:bodyPr>
            <a:normAutofit/>
          </a:bodyPr>
          <a:lstStyle>
            <a:lvl1pPr>
              <a:defRPr sz="12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FB8FFDE0-51E1-445D-BEDD-6508D0EA332A}"/>
              </a:ext>
            </a:extLst>
          </p:cNvPr>
          <p:cNvSpPr>
            <a:spLocks noGrp="1"/>
          </p:cNvSpPr>
          <p:nvPr>
            <p:ph type="body" sz="quarter" idx="27"/>
          </p:nvPr>
        </p:nvSpPr>
        <p:spPr>
          <a:xfrm>
            <a:off x="7979055" y="5231565"/>
            <a:ext cx="3128400" cy="8892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6" name="Text Placeholder 9">
            <a:extLst>
              <a:ext uri="{FF2B5EF4-FFF2-40B4-BE49-F238E27FC236}">
                <a16:creationId xmlns:a16="http://schemas.microsoft.com/office/drawing/2014/main" id="{88730832-A65C-41D4-87C4-97116112B10D}"/>
              </a:ext>
            </a:extLst>
          </p:cNvPr>
          <p:cNvSpPr>
            <a:spLocks noGrp="1"/>
          </p:cNvSpPr>
          <p:nvPr>
            <p:ph type="body" sz="quarter" idx="28"/>
          </p:nvPr>
        </p:nvSpPr>
        <p:spPr>
          <a:xfrm>
            <a:off x="7979055" y="4881192"/>
            <a:ext cx="3128400" cy="277200"/>
          </a:xfrm>
        </p:spPr>
        <p:txBody>
          <a:bodyPr>
            <a:normAutofit/>
          </a:bodyPr>
          <a:lstStyle>
            <a:lvl1pPr>
              <a:defRPr sz="12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370573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783DC1D7-6DBE-4EA1-A892-28057067B8B6}"/>
              </a:ext>
            </a:extLst>
          </p:cNvPr>
          <p:cNvSpPr>
            <a:spLocks noGrp="1"/>
          </p:cNvSpPr>
          <p:nvPr>
            <p:ph type="pic" sz="quarter" idx="10"/>
          </p:nvPr>
        </p:nvSpPr>
        <p:spPr>
          <a:xfrm>
            <a:off x="0" y="0"/>
            <a:ext cx="12192000" cy="6858000"/>
          </a:xfrm>
          <a:solidFill>
            <a:schemeClr val="bg2"/>
          </a:solidFill>
        </p:spPr>
        <p:txBody>
          <a:bodyPr/>
          <a:lstStyle/>
          <a:p>
            <a:endParaRPr lang="en-US"/>
          </a:p>
        </p:txBody>
      </p:sp>
      <p:sp>
        <p:nvSpPr>
          <p:cNvPr id="10" name="Title 1">
            <a:extLst>
              <a:ext uri="{FF2B5EF4-FFF2-40B4-BE49-F238E27FC236}">
                <a16:creationId xmlns:a16="http://schemas.microsoft.com/office/drawing/2014/main" id="{EB9B658E-5CDE-4218-B4FC-CC95342C1859}"/>
              </a:ext>
            </a:extLst>
          </p:cNvPr>
          <p:cNvSpPr>
            <a:spLocks noGrp="1"/>
          </p:cNvSpPr>
          <p:nvPr>
            <p:ph type="title"/>
          </p:nvPr>
        </p:nvSpPr>
        <p:spPr>
          <a:xfrm>
            <a:off x="3048794" y="2266462"/>
            <a:ext cx="6094800" cy="2750400"/>
          </a:xfrm>
        </p:spPr>
        <p:txBody>
          <a:bodyPr anchor="t">
            <a:noAutofit/>
          </a:bodyPr>
          <a:lstStyle>
            <a:lvl1pPr algn="ctr">
              <a:defRPr sz="4800">
                <a:solidFill>
                  <a:schemeClr val="bg1"/>
                </a:solidFill>
              </a:defRPr>
            </a:lvl1pPr>
          </a:lstStyle>
          <a:p>
            <a:r>
              <a:rPr lang="en-US"/>
              <a:t>Click to edit Master title style</a:t>
            </a:r>
            <a:endParaRPr lang="en-ID"/>
          </a:p>
        </p:txBody>
      </p:sp>
      <p:sp>
        <p:nvSpPr>
          <p:cNvPr id="11" name="Text Placeholder 9">
            <a:extLst>
              <a:ext uri="{FF2B5EF4-FFF2-40B4-BE49-F238E27FC236}">
                <a16:creationId xmlns:a16="http://schemas.microsoft.com/office/drawing/2014/main" id="{B58B66B5-166B-4999-A9C6-D16FF119CB6D}"/>
              </a:ext>
            </a:extLst>
          </p:cNvPr>
          <p:cNvSpPr>
            <a:spLocks noGrp="1"/>
          </p:cNvSpPr>
          <p:nvPr>
            <p:ph type="body" sz="quarter" idx="22"/>
          </p:nvPr>
        </p:nvSpPr>
        <p:spPr>
          <a:xfrm>
            <a:off x="3048794" y="1840017"/>
            <a:ext cx="6094800" cy="309600"/>
          </a:xfrm>
        </p:spPr>
        <p:txBody>
          <a:bodyPr>
            <a:normAutofit/>
          </a:bodyPr>
          <a:lstStyle>
            <a:lvl1pPr algn="ctr">
              <a:defRPr sz="14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4094074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3429001"/>
            <a:ext cx="6096000" cy="3428999"/>
          </a:xfrm>
          <a:custGeom>
            <a:avLst/>
            <a:gdLst>
              <a:gd name="connsiteX0" fmla="*/ 0 w 6096000"/>
              <a:gd name="connsiteY0" fmla="*/ 0 h 3428999"/>
              <a:gd name="connsiteX1" fmla="*/ 6096000 w 6096000"/>
              <a:gd name="connsiteY1" fmla="*/ 0 h 3428999"/>
              <a:gd name="connsiteX2" fmla="*/ 6096000 w 6096000"/>
              <a:gd name="connsiteY2" fmla="*/ 3428999 h 3428999"/>
              <a:gd name="connsiteX3" fmla="*/ 0 w 6096000"/>
              <a:gd name="connsiteY3" fmla="*/ 3428999 h 3428999"/>
            </a:gdLst>
            <a:ahLst/>
            <a:cxnLst>
              <a:cxn ang="0">
                <a:pos x="connsiteX0" y="connsiteY0"/>
              </a:cxn>
              <a:cxn ang="0">
                <a:pos x="connsiteX1" y="connsiteY1"/>
              </a:cxn>
              <a:cxn ang="0">
                <a:pos x="connsiteX2" y="connsiteY2"/>
              </a:cxn>
              <a:cxn ang="0">
                <a:pos x="connsiteX3" y="connsiteY3"/>
              </a:cxn>
            </a:cxnLst>
            <a:rect l="l" t="t" r="r" b="b"/>
            <a:pathLst>
              <a:path w="6096000" h="3428999">
                <a:moveTo>
                  <a:pt x="0" y="0"/>
                </a:moveTo>
                <a:lnTo>
                  <a:pt x="6096000" y="0"/>
                </a:lnTo>
                <a:lnTo>
                  <a:pt x="6096000" y="3428999"/>
                </a:lnTo>
                <a:lnTo>
                  <a:pt x="0" y="3428999"/>
                </a:lnTo>
                <a:close/>
              </a:path>
            </a:pathLst>
          </a:custGeom>
          <a:solidFill>
            <a:schemeClr val="bg2">
              <a:lumMod val="75000"/>
            </a:schemeClr>
          </a:solidFill>
        </p:spPr>
        <p:txBody>
          <a:bodyPr wrap="square">
            <a:noAutofit/>
          </a:bodyPr>
          <a:lstStyle/>
          <a:p>
            <a:endParaRPr lang="en-US"/>
          </a:p>
        </p:txBody>
      </p:sp>
      <p:sp>
        <p:nvSpPr>
          <p:cNvPr id="9" name="Picture Placeholder 8"/>
          <p:cNvSpPr>
            <a:spLocks noGrp="1"/>
          </p:cNvSpPr>
          <p:nvPr>
            <p:ph type="pic" sz="quarter" idx="12"/>
          </p:nvPr>
        </p:nvSpPr>
        <p:spPr>
          <a:xfrm>
            <a:off x="0" y="1"/>
            <a:ext cx="6096000" cy="3428999"/>
          </a:xfrm>
          <a:custGeom>
            <a:avLst/>
            <a:gdLst>
              <a:gd name="connsiteX0" fmla="*/ 0 w 6096000"/>
              <a:gd name="connsiteY0" fmla="*/ 0 h 3428999"/>
              <a:gd name="connsiteX1" fmla="*/ 6096000 w 6096000"/>
              <a:gd name="connsiteY1" fmla="*/ 0 h 3428999"/>
              <a:gd name="connsiteX2" fmla="*/ 6096000 w 6096000"/>
              <a:gd name="connsiteY2" fmla="*/ 3428999 h 3428999"/>
              <a:gd name="connsiteX3" fmla="*/ 0 w 6096000"/>
              <a:gd name="connsiteY3" fmla="*/ 3428999 h 3428999"/>
            </a:gdLst>
            <a:ahLst/>
            <a:cxnLst>
              <a:cxn ang="0">
                <a:pos x="connsiteX0" y="connsiteY0"/>
              </a:cxn>
              <a:cxn ang="0">
                <a:pos x="connsiteX1" y="connsiteY1"/>
              </a:cxn>
              <a:cxn ang="0">
                <a:pos x="connsiteX2" y="connsiteY2"/>
              </a:cxn>
              <a:cxn ang="0">
                <a:pos x="connsiteX3" y="connsiteY3"/>
              </a:cxn>
            </a:cxnLst>
            <a:rect l="l" t="t" r="r" b="b"/>
            <a:pathLst>
              <a:path w="6096000" h="3428999">
                <a:moveTo>
                  <a:pt x="0" y="0"/>
                </a:moveTo>
                <a:lnTo>
                  <a:pt x="6096000" y="0"/>
                </a:lnTo>
                <a:lnTo>
                  <a:pt x="6096000" y="3428999"/>
                </a:lnTo>
                <a:lnTo>
                  <a:pt x="0" y="3428999"/>
                </a:lnTo>
                <a:close/>
              </a:path>
            </a:pathLst>
          </a:custGeom>
          <a:solidFill>
            <a:schemeClr val="bg2">
              <a:lumMod val="90000"/>
            </a:schemeClr>
          </a:solidFill>
        </p:spPr>
        <p:txBody>
          <a:bodyPr wrap="square">
            <a:noAutofit/>
          </a:bodyPr>
          <a:lstStyle/>
          <a:p>
            <a:endParaRPr lang="en-US"/>
          </a:p>
        </p:txBody>
      </p:sp>
      <p:sp>
        <p:nvSpPr>
          <p:cNvPr id="7" name="Picture Placeholder 6"/>
          <p:cNvSpPr>
            <a:spLocks noGrp="1"/>
          </p:cNvSpPr>
          <p:nvPr>
            <p:ph type="pic" sz="quarter" idx="11"/>
          </p:nvPr>
        </p:nvSpPr>
        <p:spPr>
          <a:xfrm>
            <a:off x="6096000" y="1"/>
            <a:ext cx="6096000"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6096000" h="6857999">
                <a:moveTo>
                  <a:pt x="0" y="0"/>
                </a:moveTo>
                <a:lnTo>
                  <a:pt x="6096000" y="0"/>
                </a:lnTo>
                <a:lnTo>
                  <a:pt x="6096000" y="6857999"/>
                </a:lnTo>
                <a:lnTo>
                  <a:pt x="0" y="6857999"/>
                </a:lnTo>
                <a:close/>
              </a:path>
            </a:pathLst>
          </a:custGeom>
          <a:solidFill>
            <a:schemeClr val="bg2"/>
          </a:solidFill>
        </p:spPr>
        <p:txBody>
          <a:bodyPr wrap="square">
            <a:noAutofit/>
          </a:bodyPr>
          <a:lstStyle/>
          <a:p>
            <a:endParaRPr lang="en-US"/>
          </a:p>
        </p:txBody>
      </p:sp>
      <p:sp>
        <p:nvSpPr>
          <p:cNvPr id="13" name="Text Placeholder 9">
            <a:extLst>
              <a:ext uri="{FF2B5EF4-FFF2-40B4-BE49-F238E27FC236}">
                <a16:creationId xmlns:a16="http://schemas.microsoft.com/office/drawing/2014/main" id="{A19F0EAE-0875-46F3-8909-125FA48BAA70}"/>
              </a:ext>
            </a:extLst>
          </p:cNvPr>
          <p:cNvSpPr>
            <a:spLocks noGrp="1"/>
          </p:cNvSpPr>
          <p:nvPr>
            <p:ph type="body" sz="quarter" idx="23"/>
          </p:nvPr>
        </p:nvSpPr>
        <p:spPr>
          <a:xfrm>
            <a:off x="6604794" y="4645785"/>
            <a:ext cx="5079600" cy="6264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F0C95380-B791-4389-94A5-13DC52DD830F}"/>
              </a:ext>
            </a:extLst>
          </p:cNvPr>
          <p:cNvSpPr>
            <a:spLocks noGrp="1"/>
          </p:cNvSpPr>
          <p:nvPr>
            <p:ph type="body" sz="quarter" idx="24"/>
          </p:nvPr>
        </p:nvSpPr>
        <p:spPr>
          <a:xfrm>
            <a:off x="6604794" y="4334319"/>
            <a:ext cx="5079600" cy="277200"/>
          </a:xfrm>
        </p:spPr>
        <p:txBody>
          <a:bodyPr>
            <a:normAutofit/>
          </a:bodyPr>
          <a:lstStyle>
            <a:lvl1pPr>
              <a:defRPr sz="12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1EB8BCE8-0B4D-4050-A57A-42BF57E3CF6C}"/>
              </a:ext>
            </a:extLst>
          </p:cNvPr>
          <p:cNvSpPr>
            <a:spLocks noGrp="1"/>
          </p:cNvSpPr>
          <p:nvPr>
            <p:ph type="body" sz="quarter" idx="25"/>
          </p:nvPr>
        </p:nvSpPr>
        <p:spPr>
          <a:xfrm>
            <a:off x="9123607" y="5325001"/>
            <a:ext cx="2559600" cy="6264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7" name="Text Placeholder 9">
            <a:extLst>
              <a:ext uri="{FF2B5EF4-FFF2-40B4-BE49-F238E27FC236}">
                <a16:creationId xmlns:a16="http://schemas.microsoft.com/office/drawing/2014/main" id="{26B23ED2-6D82-467A-9A20-4FF5D4BA8617}"/>
              </a:ext>
            </a:extLst>
          </p:cNvPr>
          <p:cNvSpPr>
            <a:spLocks noGrp="1"/>
          </p:cNvSpPr>
          <p:nvPr>
            <p:ph type="body" sz="quarter" idx="26"/>
          </p:nvPr>
        </p:nvSpPr>
        <p:spPr>
          <a:xfrm>
            <a:off x="6604794" y="5325001"/>
            <a:ext cx="2559600" cy="6264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4143467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6096001" y="3659675"/>
            <a:ext cx="5078413" cy="2508896"/>
          </a:xfrm>
          <a:custGeom>
            <a:avLst/>
            <a:gdLst>
              <a:gd name="connsiteX0" fmla="*/ 0 w 5078413"/>
              <a:gd name="connsiteY0" fmla="*/ 0 h 2508896"/>
              <a:gd name="connsiteX1" fmla="*/ 5078413 w 5078413"/>
              <a:gd name="connsiteY1" fmla="*/ 0 h 2508896"/>
              <a:gd name="connsiteX2" fmla="*/ 5078413 w 5078413"/>
              <a:gd name="connsiteY2" fmla="*/ 2508896 h 2508896"/>
              <a:gd name="connsiteX3" fmla="*/ 0 w 5078413"/>
              <a:gd name="connsiteY3" fmla="*/ 2508896 h 2508896"/>
            </a:gdLst>
            <a:ahLst/>
            <a:cxnLst>
              <a:cxn ang="0">
                <a:pos x="connsiteX0" y="connsiteY0"/>
              </a:cxn>
              <a:cxn ang="0">
                <a:pos x="connsiteX1" y="connsiteY1"/>
              </a:cxn>
              <a:cxn ang="0">
                <a:pos x="connsiteX2" y="connsiteY2"/>
              </a:cxn>
              <a:cxn ang="0">
                <a:pos x="connsiteX3" y="connsiteY3"/>
              </a:cxn>
            </a:cxnLst>
            <a:rect l="l" t="t" r="r" b="b"/>
            <a:pathLst>
              <a:path w="5078413" h="2508896">
                <a:moveTo>
                  <a:pt x="0" y="0"/>
                </a:moveTo>
                <a:lnTo>
                  <a:pt x="5078413" y="0"/>
                </a:lnTo>
                <a:lnTo>
                  <a:pt x="5078413" y="2508896"/>
                </a:lnTo>
                <a:lnTo>
                  <a:pt x="0" y="2508896"/>
                </a:lnTo>
                <a:close/>
              </a:path>
            </a:pathLst>
          </a:custGeom>
          <a:solidFill>
            <a:schemeClr val="bg2"/>
          </a:solidFill>
        </p:spPr>
        <p:txBody>
          <a:bodyPr wrap="square">
            <a:noAutofit/>
          </a:bodyPr>
          <a:lstStyle/>
          <a:p>
            <a:endParaRPr lang="en-US"/>
          </a:p>
        </p:txBody>
      </p:sp>
      <p:sp>
        <p:nvSpPr>
          <p:cNvPr id="8" name="Picture Placeholder 7"/>
          <p:cNvSpPr>
            <a:spLocks noGrp="1"/>
          </p:cNvSpPr>
          <p:nvPr>
            <p:ph type="pic" sz="quarter" idx="12"/>
          </p:nvPr>
        </p:nvSpPr>
        <p:spPr>
          <a:xfrm>
            <a:off x="6096001" y="990600"/>
            <a:ext cx="5078413" cy="2508896"/>
          </a:xfrm>
          <a:custGeom>
            <a:avLst/>
            <a:gdLst>
              <a:gd name="connsiteX0" fmla="*/ 0 w 5078413"/>
              <a:gd name="connsiteY0" fmla="*/ 0 h 2508896"/>
              <a:gd name="connsiteX1" fmla="*/ 5078413 w 5078413"/>
              <a:gd name="connsiteY1" fmla="*/ 0 h 2508896"/>
              <a:gd name="connsiteX2" fmla="*/ 5078413 w 5078413"/>
              <a:gd name="connsiteY2" fmla="*/ 2508896 h 2508896"/>
              <a:gd name="connsiteX3" fmla="*/ 0 w 5078413"/>
              <a:gd name="connsiteY3" fmla="*/ 2508896 h 2508896"/>
            </a:gdLst>
            <a:ahLst/>
            <a:cxnLst>
              <a:cxn ang="0">
                <a:pos x="connsiteX0" y="connsiteY0"/>
              </a:cxn>
              <a:cxn ang="0">
                <a:pos x="connsiteX1" y="connsiteY1"/>
              </a:cxn>
              <a:cxn ang="0">
                <a:pos x="connsiteX2" y="connsiteY2"/>
              </a:cxn>
              <a:cxn ang="0">
                <a:pos x="connsiteX3" y="connsiteY3"/>
              </a:cxn>
            </a:cxnLst>
            <a:rect l="l" t="t" r="r" b="b"/>
            <a:pathLst>
              <a:path w="5078413" h="2508896">
                <a:moveTo>
                  <a:pt x="0" y="0"/>
                </a:moveTo>
                <a:lnTo>
                  <a:pt x="5078413" y="0"/>
                </a:lnTo>
                <a:lnTo>
                  <a:pt x="5078413" y="2508896"/>
                </a:lnTo>
                <a:lnTo>
                  <a:pt x="0" y="2508896"/>
                </a:lnTo>
                <a:close/>
              </a:path>
            </a:pathLst>
          </a:custGeom>
          <a:solidFill>
            <a:schemeClr val="bg2"/>
          </a:solidFill>
        </p:spPr>
        <p:txBody>
          <a:bodyPr wrap="square">
            <a:noAutofit/>
          </a:bodyPr>
          <a:lstStyle/>
          <a:p>
            <a:endParaRPr lang="en-US"/>
          </a:p>
        </p:txBody>
      </p:sp>
      <p:sp>
        <p:nvSpPr>
          <p:cNvPr id="12" name="Text Placeholder 9">
            <a:extLst>
              <a:ext uri="{FF2B5EF4-FFF2-40B4-BE49-F238E27FC236}">
                <a16:creationId xmlns:a16="http://schemas.microsoft.com/office/drawing/2014/main" id="{8498673A-F37F-40DF-B3E5-E4C7F03AC87A}"/>
              </a:ext>
            </a:extLst>
          </p:cNvPr>
          <p:cNvSpPr>
            <a:spLocks noGrp="1"/>
          </p:cNvSpPr>
          <p:nvPr>
            <p:ph type="body" sz="quarter" idx="25"/>
          </p:nvPr>
        </p:nvSpPr>
        <p:spPr>
          <a:xfrm>
            <a:off x="2030413" y="1500396"/>
            <a:ext cx="3052800" cy="1810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5F7A9CA4-7C0C-4FAD-A4FD-703612AEB316}"/>
              </a:ext>
            </a:extLst>
          </p:cNvPr>
          <p:cNvSpPr>
            <a:spLocks noGrp="1"/>
          </p:cNvSpPr>
          <p:nvPr>
            <p:ph type="body" sz="quarter" idx="26"/>
          </p:nvPr>
        </p:nvSpPr>
        <p:spPr>
          <a:xfrm>
            <a:off x="2030413" y="1178699"/>
            <a:ext cx="3052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F5DF1BF2-4046-4B0D-97D3-69E11E7EB1E8}"/>
              </a:ext>
            </a:extLst>
          </p:cNvPr>
          <p:cNvSpPr>
            <a:spLocks noGrp="1"/>
          </p:cNvSpPr>
          <p:nvPr>
            <p:ph type="body" sz="quarter" idx="27"/>
          </p:nvPr>
        </p:nvSpPr>
        <p:spPr>
          <a:xfrm>
            <a:off x="2030413" y="4169471"/>
            <a:ext cx="3052800" cy="1810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4CF7365E-3CC7-4362-A16C-7D16AD779708}"/>
              </a:ext>
            </a:extLst>
          </p:cNvPr>
          <p:cNvSpPr>
            <a:spLocks noGrp="1"/>
          </p:cNvSpPr>
          <p:nvPr>
            <p:ph type="body" sz="quarter" idx="28"/>
          </p:nvPr>
        </p:nvSpPr>
        <p:spPr>
          <a:xfrm>
            <a:off x="2030413" y="3847774"/>
            <a:ext cx="3052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4599385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4"/>
          <p:cNvSpPr>
            <a:spLocks noGrp="1"/>
          </p:cNvSpPr>
          <p:nvPr>
            <p:ph type="pic" sz="quarter" idx="12"/>
          </p:nvPr>
        </p:nvSpPr>
        <p:spPr>
          <a:xfrm>
            <a:off x="0" y="0"/>
            <a:ext cx="7113588" cy="6858000"/>
          </a:xfrm>
          <a:custGeom>
            <a:avLst/>
            <a:gdLst>
              <a:gd name="connsiteX0" fmla="*/ 0 w 7113588"/>
              <a:gd name="connsiteY0" fmla="*/ 0 h 6858000"/>
              <a:gd name="connsiteX1" fmla="*/ 7113588 w 7113588"/>
              <a:gd name="connsiteY1" fmla="*/ 0 h 6858000"/>
              <a:gd name="connsiteX2" fmla="*/ 7113588 w 7113588"/>
              <a:gd name="connsiteY2" fmla="*/ 6858000 h 6858000"/>
              <a:gd name="connsiteX3" fmla="*/ 0 w 71135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13588" h="6858000">
                <a:moveTo>
                  <a:pt x="0" y="0"/>
                </a:moveTo>
                <a:lnTo>
                  <a:pt x="7113588" y="0"/>
                </a:lnTo>
                <a:lnTo>
                  <a:pt x="7113588" y="6858000"/>
                </a:lnTo>
                <a:lnTo>
                  <a:pt x="0" y="6858000"/>
                </a:lnTo>
                <a:close/>
              </a:path>
            </a:pathLst>
          </a:custGeom>
          <a:solidFill>
            <a:schemeClr val="bg2"/>
          </a:solidFill>
        </p:spPr>
        <p:txBody>
          <a:bodyPr wrap="square">
            <a:noAutofit/>
          </a:bodyPr>
          <a:lstStyle/>
          <a:p>
            <a:endParaRPr lang="en-US"/>
          </a:p>
        </p:txBody>
      </p:sp>
      <p:sp>
        <p:nvSpPr>
          <p:cNvPr id="10" name="Title 1">
            <a:extLst>
              <a:ext uri="{FF2B5EF4-FFF2-40B4-BE49-F238E27FC236}">
                <a16:creationId xmlns:a16="http://schemas.microsoft.com/office/drawing/2014/main" id="{B42917AB-691E-4E58-BE3D-FD1FD76F5C0C}"/>
              </a:ext>
            </a:extLst>
          </p:cNvPr>
          <p:cNvSpPr>
            <a:spLocks noGrp="1"/>
          </p:cNvSpPr>
          <p:nvPr>
            <p:ph type="title"/>
          </p:nvPr>
        </p:nvSpPr>
        <p:spPr>
          <a:xfrm>
            <a:off x="1172355" y="3003106"/>
            <a:ext cx="4770000" cy="1198800"/>
          </a:xfrm>
        </p:spPr>
        <p:txBody>
          <a:bodyPr anchor="t">
            <a:noAutofit/>
          </a:bodyPr>
          <a:lstStyle>
            <a:lvl1pPr algn="l">
              <a:defRPr sz="4000">
                <a:solidFill>
                  <a:schemeClr val="bg1"/>
                </a:solidFill>
              </a:defRPr>
            </a:lvl1pPr>
          </a:lstStyle>
          <a:p>
            <a:r>
              <a:rPr lang="en-US"/>
              <a:t>Click to edit Master title style</a:t>
            </a:r>
            <a:endParaRPr lang="en-ID"/>
          </a:p>
        </p:txBody>
      </p:sp>
      <p:sp>
        <p:nvSpPr>
          <p:cNvPr id="11" name="Text Placeholder 9">
            <a:extLst>
              <a:ext uri="{FF2B5EF4-FFF2-40B4-BE49-F238E27FC236}">
                <a16:creationId xmlns:a16="http://schemas.microsoft.com/office/drawing/2014/main" id="{C7EBBABC-8D5F-4BAF-94E5-BE0EBF3CD67E}"/>
              </a:ext>
            </a:extLst>
          </p:cNvPr>
          <p:cNvSpPr>
            <a:spLocks noGrp="1"/>
          </p:cNvSpPr>
          <p:nvPr>
            <p:ph type="body" sz="quarter" idx="22"/>
          </p:nvPr>
        </p:nvSpPr>
        <p:spPr>
          <a:xfrm>
            <a:off x="1172355" y="2654269"/>
            <a:ext cx="3042000" cy="309600"/>
          </a:xfrm>
        </p:spPr>
        <p:txBody>
          <a:bodyPr>
            <a:normAutofit/>
          </a:bodyPr>
          <a:lstStyle>
            <a:lvl1pPr>
              <a:defRPr sz="14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D5D61231-C0CD-4D39-870E-4DC1A645E7D4}"/>
              </a:ext>
            </a:extLst>
          </p:cNvPr>
          <p:cNvSpPr>
            <a:spLocks noGrp="1"/>
          </p:cNvSpPr>
          <p:nvPr>
            <p:ph type="body" sz="quarter" idx="25"/>
          </p:nvPr>
        </p:nvSpPr>
        <p:spPr>
          <a:xfrm>
            <a:off x="8138605" y="2815421"/>
            <a:ext cx="3034800" cy="18900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884B2B3C-99E2-44C7-A0A8-4B29B2ED78B3}"/>
              </a:ext>
            </a:extLst>
          </p:cNvPr>
          <p:cNvSpPr>
            <a:spLocks noGrp="1"/>
          </p:cNvSpPr>
          <p:nvPr>
            <p:ph type="body" sz="quarter" idx="26" hasCustomPrompt="1"/>
          </p:nvPr>
        </p:nvSpPr>
        <p:spPr>
          <a:xfrm>
            <a:off x="8138605" y="2150909"/>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Tree>
    <p:extLst>
      <p:ext uri="{BB962C8B-B14F-4D97-AF65-F5344CB8AC3E}">
        <p14:creationId xmlns:p14="http://schemas.microsoft.com/office/powerpoint/2010/main" val="49833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8156FE80-F941-47CC-8BA8-FCA9A0986FD6}"/>
              </a:ext>
            </a:extLst>
          </p:cNvPr>
          <p:cNvSpPr>
            <a:spLocks noGrp="1"/>
          </p:cNvSpPr>
          <p:nvPr>
            <p:ph type="pic" sz="quarter" idx="12"/>
          </p:nvPr>
        </p:nvSpPr>
        <p:spPr>
          <a:xfrm>
            <a:off x="0" y="0"/>
            <a:ext cx="12192000" cy="6858000"/>
          </a:xfrm>
          <a:custGeom>
            <a:avLst/>
            <a:gdLst>
              <a:gd name="connsiteX0" fmla="*/ 0 w 7113588"/>
              <a:gd name="connsiteY0" fmla="*/ 0 h 6858000"/>
              <a:gd name="connsiteX1" fmla="*/ 7113588 w 7113588"/>
              <a:gd name="connsiteY1" fmla="*/ 0 h 6858000"/>
              <a:gd name="connsiteX2" fmla="*/ 7113588 w 7113588"/>
              <a:gd name="connsiteY2" fmla="*/ 6858000 h 6858000"/>
              <a:gd name="connsiteX3" fmla="*/ 0 w 71135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13588" h="6858000">
                <a:moveTo>
                  <a:pt x="0" y="0"/>
                </a:moveTo>
                <a:lnTo>
                  <a:pt x="7113588" y="0"/>
                </a:lnTo>
                <a:lnTo>
                  <a:pt x="7113588" y="6858000"/>
                </a:lnTo>
                <a:lnTo>
                  <a:pt x="0" y="6858000"/>
                </a:lnTo>
                <a:close/>
              </a:path>
            </a:pathLst>
          </a:custGeom>
          <a:solidFill>
            <a:schemeClr val="bg2"/>
          </a:solidFill>
        </p:spPr>
        <p:txBody>
          <a:bodyPr wrap="square">
            <a:noAutofit/>
          </a:bodyPr>
          <a:lstStyle/>
          <a:p>
            <a:endParaRPr lang="en-US"/>
          </a:p>
        </p:txBody>
      </p:sp>
      <p:sp>
        <p:nvSpPr>
          <p:cNvPr id="9" name="Text Placeholder 9">
            <a:extLst>
              <a:ext uri="{FF2B5EF4-FFF2-40B4-BE49-F238E27FC236}">
                <a16:creationId xmlns:a16="http://schemas.microsoft.com/office/drawing/2014/main" id="{25422259-8ED8-4ED9-8FEC-AB2FC5A32475}"/>
              </a:ext>
            </a:extLst>
          </p:cNvPr>
          <p:cNvSpPr>
            <a:spLocks noGrp="1"/>
          </p:cNvSpPr>
          <p:nvPr>
            <p:ph type="body" sz="quarter" idx="27"/>
          </p:nvPr>
        </p:nvSpPr>
        <p:spPr>
          <a:xfrm>
            <a:off x="1019175" y="3433180"/>
            <a:ext cx="5076000" cy="997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0" name="Text Placeholder 9">
            <a:extLst>
              <a:ext uri="{FF2B5EF4-FFF2-40B4-BE49-F238E27FC236}">
                <a16:creationId xmlns:a16="http://schemas.microsoft.com/office/drawing/2014/main" id="{F04C8B1A-1A8B-40FC-B280-8E22BB7ABDBD}"/>
              </a:ext>
            </a:extLst>
          </p:cNvPr>
          <p:cNvSpPr>
            <a:spLocks noGrp="1"/>
          </p:cNvSpPr>
          <p:nvPr>
            <p:ph type="body" sz="quarter" idx="28"/>
          </p:nvPr>
        </p:nvSpPr>
        <p:spPr>
          <a:xfrm>
            <a:off x="1019175" y="3072367"/>
            <a:ext cx="5076000" cy="277200"/>
          </a:xfrm>
        </p:spPr>
        <p:txBody>
          <a:bodyPr>
            <a:normAutofit/>
          </a:bodyPr>
          <a:lstStyle>
            <a:lvl1pPr>
              <a:defRPr sz="1200">
                <a:solidFill>
                  <a:schemeClr val="tx2"/>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484285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7" name="Picture Placeholder 6"/>
          <p:cNvSpPr>
            <a:spLocks noGrp="1"/>
          </p:cNvSpPr>
          <p:nvPr>
            <p:ph type="pic" sz="quarter" idx="12"/>
          </p:nvPr>
        </p:nvSpPr>
        <p:spPr>
          <a:xfrm>
            <a:off x="4464664" y="990600"/>
            <a:ext cx="3263469" cy="2438400"/>
          </a:xfrm>
          <a:custGeom>
            <a:avLst/>
            <a:gdLst>
              <a:gd name="connsiteX0" fmla="*/ 0 w 3263469"/>
              <a:gd name="connsiteY0" fmla="*/ 0 h 2438400"/>
              <a:gd name="connsiteX1" fmla="*/ 3263469 w 3263469"/>
              <a:gd name="connsiteY1" fmla="*/ 0 h 2438400"/>
              <a:gd name="connsiteX2" fmla="*/ 3263469 w 3263469"/>
              <a:gd name="connsiteY2" fmla="*/ 2438400 h 2438400"/>
              <a:gd name="connsiteX3" fmla="*/ 0 w 3263469"/>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3263469" h="2438400">
                <a:moveTo>
                  <a:pt x="0" y="0"/>
                </a:moveTo>
                <a:lnTo>
                  <a:pt x="3263469" y="0"/>
                </a:lnTo>
                <a:lnTo>
                  <a:pt x="3263469" y="2438400"/>
                </a:lnTo>
                <a:lnTo>
                  <a:pt x="0" y="2438400"/>
                </a:lnTo>
                <a:close/>
              </a:path>
            </a:pathLst>
          </a:custGeom>
          <a:solidFill>
            <a:schemeClr val="bg2"/>
          </a:solidFill>
        </p:spPr>
        <p:txBody>
          <a:bodyPr wrap="square">
            <a:noAutofit/>
          </a:bodyPr>
          <a:lstStyle/>
          <a:p>
            <a:endParaRPr lang="en-US"/>
          </a:p>
        </p:txBody>
      </p:sp>
      <p:sp>
        <p:nvSpPr>
          <p:cNvPr id="8" name="Picture Placeholder 7"/>
          <p:cNvSpPr>
            <a:spLocks noGrp="1"/>
          </p:cNvSpPr>
          <p:nvPr>
            <p:ph type="pic" sz="quarter" idx="13"/>
          </p:nvPr>
        </p:nvSpPr>
        <p:spPr>
          <a:xfrm>
            <a:off x="7910945" y="990600"/>
            <a:ext cx="3263469" cy="2438400"/>
          </a:xfrm>
          <a:custGeom>
            <a:avLst/>
            <a:gdLst>
              <a:gd name="connsiteX0" fmla="*/ 0 w 3263469"/>
              <a:gd name="connsiteY0" fmla="*/ 0 h 2438400"/>
              <a:gd name="connsiteX1" fmla="*/ 3263469 w 3263469"/>
              <a:gd name="connsiteY1" fmla="*/ 0 h 2438400"/>
              <a:gd name="connsiteX2" fmla="*/ 3263469 w 3263469"/>
              <a:gd name="connsiteY2" fmla="*/ 2438400 h 2438400"/>
              <a:gd name="connsiteX3" fmla="*/ 0 w 3263469"/>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3263469" h="2438400">
                <a:moveTo>
                  <a:pt x="0" y="0"/>
                </a:moveTo>
                <a:lnTo>
                  <a:pt x="3263469" y="0"/>
                </a:lnTo>
                <a:lnTo>
                  <a:pt x="3263469" y="2438400"/>
                </a:lnTo>
                <a:lnTo>
                  <a:pt x="0" y="2438400"/>
                </a:lnTo>
                <a:close/>
              </a:path>
            </a:pathLst>
          </a:custGeom>
          <a:solidFill>
            <a:schemeClr val="bg2"/>
          </a:solidFill>
        </p:spPr>
        <p:txBody>
          <a:bodyPr wrap="square">
            <a:noAutofit/>
          </a:bodyPr>
          <a:lstStyle/>
          <a:p>
            <a:endParaRPr lang="en-US"/>
          </a:p>
        </p:txBody>
      </p:sp>
      <p:sp>
        <p:nvSpPr>
          <p:cNvPr id="9" name="Picture Placeholder 8"/>
          <p:cNvSpPr>
            <a:spLocks noGrp="1"/>
          </p:cNvSpPr>
          <p:nvPr>
            <p:ph type="pic" sz="quarter" idx="14"/>
          </p:nvPr>
        </p:nvSpPr>
        <p:spPr>
          <a:xfrm>
            <a:off x="7910945" y="3616591"/>
            <a:ext cx="3263469" cy="2438400"/>
          </a:xfrm>
          <a:custGeom>
            <a:avLst/>
            <a:gdLst>
              <a:gd name="connsiteX0" fmla="*/ 0 w 3263469"/>
              <a:gd name="connsiteY0" fmla="*/ 0 h 2438400"/>
              <a:gd name="connsiteX1" fmla="*/ 3263469 w 3263469"/>
              <a:gd name="connsiteY1" fmla="*/ 0 h 2438400"/>
              <a:gd name="connsiteX2" fmla="*/ 3263469 w 3263469"/>
              <a:gd name="connsiteY2" fmla="*/ 2438400 h 2438400"/>
              <a:gd name="connsiteX3" fmla="*/ 0 w 3263469"/>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3263469" h="2438400">
                <a:moveTo>
                  <a:pt x="0" y="0"/>
                </a:moveTo>
                <a:lnTo>
                  <a:pt x="3263469" y="0"/>
                </a:lnTo>
                <a:lnTo>
                  <a:pt x="3263469" y="2438400"/>
                </a:lnTo>
                <a:lnTo>
                  <a:pt x="0" y="2438400"/>
                </a:lnTo>
                <a:close/>
              </a:path>
            </a:pathLst>
          </a:custGeom>
          <a:solidFill>
            <a:schemeClr val="bg2"/>
          </a:solidFill>
        </p:spPr>
        <p:txBody>
          <a:bodyPr wrap="square">
            <a:noAutofit/>
          </a:bodyPr>
          <a:lstStyle/>
          <a:p>
            <a:endParaRPr lang="en-US"/>
          </a:p>
        </p:txBody>
      </p:sp>
      <p:sp>
        <p:nvSpPr>
          <p:cNvPr id="17" name="Text Placeholder 9">
            <a:extLst>
              <a:ext uri="{FF2B5EF4-FFF2-40B4-BE49-F238E27FC236}">
                <a16:creationId xmlns:a16="http://schemas.microsoft.com/office/drawing/2014/main" id="{699DE82B-E592-45E6-AFFB-D447978C0CCD}"/>
              </a:ext>
            </a:extLst>
          </p:cNvPr>
          <p:cNvSpPr>
            <a:spLocks noGrp="1"/>
          </p:cNvSpPr>
          <p:nvPr>
            <p:ph type="body" sz="quarter" idx="27"/>
          </p:nvPr>
        </p:nvSpPr>
        <p:spPr>
          <a:xfrm>
            <a:off x="1331589" y="4612064"/>
            <a:ext cx="2494800" cy="81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4A1ADB4C-2DAF-488C-A5D5-CA1DF4C9B208}"/>
              </a:ext>
            </a:extLst>
          </p:cNvPr>
          <p:cNvSpPr>
            <a:spLocks noGrp="1"/>
          </p:cNvSpPr>
          <p:nvPr>
            <p:ph type="body" sz="quarter" idx="28"/>
          </p:nvPr>
        </p:nvSpPr>
        <p:spPr>
          <a:xfrm>
            <a:off x="1331589" y="4245718"/>
            <a:ext cx="2494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9" name="Text Placeholder 9">
            <a:extLst>
              <a:ext uri="{FF2B5EF4-FFF2-40B4-BE49-F238E27FC236}">
                <a16:creationId xmlns:a16="http://schemas.microsoft.com/office/drawing/2014/main" id="{24AA7AB8-B265-4505-888B-1AEB01F9F6F4}"/>
              </a:ext>
            </a:extLst>
          </p:cNvPr>
          <p:cNvSpPr>
            <a:spLocks noGrp="1"/>
          </p:cNvSpPr>
          <p:nvPr>
            <p:ph type="body" sz="quarter" idx="29"/>
          </p:nvPr>
        </p:nvSpPr>
        <p:spPr>
          <a:xfrm>
            <a:off x="1331589" y="1986073"/>
            <a:ext cx="2494800" cy="81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0" name="Text Placeholder 9">
            <a:extLst>
              <a:ext uri="{FF2B5EF4-FFF2-40B4-BE49-F238E27FC236}">
                <a16:creationId xmlns:a16="http://schemas.microsoft.com/office/drawing/2014/main" id="{C28E1EA1-2C52-4E04-A365-CCFFF9A1C2B4}"/>
              </a:ext>
            </a:extLst>
          </p:cNvPr>
          <p:cNvSpPr>
            <a:spLocks noGrp="1"/>
          </p:cNvSpPr>
          <p:nvPr>
            <p:ph type="body" sz="quarter" idx="30"/>
          </p:nvPr>
        </p:nvSpPr>
        <p:spPr>
          <a:xfrm>
            <a:off x="1331589" y="1619727"/>
            <a:ext cx="2494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1" name="Text Placeholder 9">
            <a:extLst>
              <a:ext uri="{FF2B5EF4-FFF2-40B4-BE49-F238E27FC236}">
                <a16:creationId xmlns:a16="http://schemas.microsoft.com/office/drawing/2014/main" id="{F24EC800-34A1-41A7-ABCE-FD75D6A28C6A}"/>
              </a:ext>
            </a:extLst>
          </p:cNvPr>
          <p:cNvSpPr>
            <a:spLocks noGrp="1"/>
          </p:cNvSpPr>
          <p:nvPr>
            <p:ph type="body" sz="quarter" idx="31"/>
          </p:nvPr>
        </p:nvSpPr>
        <p:spPr>
          <a:xfrm>
            <a:off x="4848242" y="4612064"/>
            <a:ext cx="2494800" cy="81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2" name="Text Placeholder 9">
            <a:extLst>
              <a:ext uri="{FF2B5EF4-FFF2-40B4-BE49-F238E27FC236}">
                <a16:creationId xmlns:a16="http://schemas.microsoft.com/office/drawing/2014/main" id="{28594DD0-BA3A-4870-90B6-8EDA3CE96055}"/>
              </a:ext>
            </a:extLst>
          </p:cNvPr>
          <p:cNvSpPr>
            <a:spLocks noGrp="1"/>
          </p:cNvSpPr>
          <p:nvPr>
            <p:ph type="body" sz="quarter" idx="32"/>
          </p:nvPr>
        </p:nvSpPr>
        <p:spPr>
          <a:xfrm>
            <a:off x="4848242" y="4245718"/>
            <a:ext cx="2494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342393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6108253" y="0"/>
            <a:ext cx="5081588" cy="6183086"/>
          </a:xfrm>
          <a:custGeom>
            <a:avLst/>
            <a:gdLst>
              <a:gd name="connsiteX0" fmla="*/ 0 w 5081588"/>
              <a:gd name="connsiteY0" fmla="*/ 0 h 6183086"/>
              <a:gd name="connsiteX1" fmla="*/ 5081588 w 5081588"/>
              <a:gd name="connsiteY1" fmla="*/ 0 h 6183086"/>
              <a:gd name="connsiteX2" fmla="*/ 5081588 w 5081588"/>
              <a:gd name="connsiteY2" fmla="*/ 6183086 h 6183086"/>
              <a:gd name="connsiteX3" fmla="*/ 0 w 5081588"/>
              <a:gd name="connsiteY3" fmla="*/ 6183086 h 6183086"/>
            </a:gdLst>
            <a:ahLst/>
            <a:cxnLst>
              <a:cxn ang="0">
                <a:pos x="connsiteX0" y="connsiteY0"/>
              </a:cxn>
              <a:cxn ang="0">
                <a:pos x="connsiteX1" y="connsiteY1"/>
              </a:cxn>
              <a:cxn ang="0">
                <a:pos x="connsiteX2" y="connsiteY2"/>
              </a:cxn>
              <a:cxn ang="0">
                <a:pos x="connsiteX3" y="connsiteY3"/>
              </a:cxn>
            </a:cxnLst>
            <a:rect l="l" t="t" r="r" b="b"/>
            <a:pathLst>
              <a:path w="5081588" h="6183086">
                <a:moveTo>
                  <a:pt x="0" y="0"/>
                </a:moveTo>
                <a:lnTo>
                  <a:pt x="5081588" y="0"/>
                </a:lnTo>
                <a:lnTo>
                  <a:pt x="5081588" y="6183086"/>
                </a:lnTo>
                <a:lnTo>
                  <a:pt x="0" y="6183086"/>
                </a:lnTo>
                <a:close/>
              </a:path>
            </a:pathLst>
          </a:custGeom>
          <a:solidFill>
            <a:schemeClr val="bg2"/>
          </a:solidFill>
        </p:spPr>
        <p:txBody>
          <a:bodyPr wrap="square">
            <a:noAutofit/>
          </a:bodyPr>
          <a:lstStyle/>
          <a:p>
            <a:endParaRPr lang="en-US"/>
          </a:p>
        </p:txBody>
      </p:sp>
      <p:sp>
        <p:nvSpPr>
          <p:cNvPr id="12" name="Text Placeholder 9">
            <a:extLst>
              <a:ext uri="{FF2B5EF4-FFF2-40B4-BE49-F238E27FC236}">
                <a16:creationId xmlns:a16="http://schemas.microsoft.com/office/drawing/2014/main" id="{7B7412AD-E83F-413C-BC39-34B3F00A85B1}"/>
              </a:ext>
            </a:extLst>
          </p:cNvPr>
          <p:cNvSpPr>
            <a:spLocks noGrp="1"/>
          </p:cNvSpPr>
          <p:nvPr>
            <p:ph type="body" sz="quarter" idx="31"/>
          </p:nvPr>
        </p:nvSpPr>
        <p:spPr>
          <a:xfrm>
            <a:off x="1019175" y="3186688"/>
            <a:ext cx="4060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1B41D6D9-2300-4093-B9B4-E99A537E45A6}"/>
              </a:ext>
            </a:extLst>
          </p:cNvPr>
          <p:cNvSpPr>
            <a:spLocks noGrp="1"/>
          </p:cNvSpPr>
          <p:nvPr>
            <p:ph type="body" sz="quarter" idx="32"/>
          </p:nvPr>
        </p:nvSpPr>
        <p:spPr>
          <a:xfrm>
            <a:off x="1019175" y="2865531"/>
            <a:ext cx="4060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A6588613-8F6E-4296-98C2-8530D80F281E}"/>
              </a:ext>
            </a:extLst>
          </p:cNvPr>
          <p:cNvSpPr>
            <a:spLocks noGrp="1"/>
          </p:cNvSpPr>
          <p:nvPr>
            <p:ph type="body" sz="quarter" idx="33"/>
          </p:nvPr>
        </p:nvSpPr>
        <p:spPr>
          <a:xfrm>
            <a:off x="1019175" y="1097943"/>
            <a:ext cx="4060800" cy="144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A9CE8767-ECA2-435F-A842-1AEDFABA69FF}"/>
              </a:ext>
            </a:extLst>
          </p:cNvPr>
          <p:cNvSpPr>
            <a:spLocks noGrp="1"/>
          </p:cNvSpPr>
          <p:nvPr>
            <p:ph type="body" sz="quarter" idx="34"/>
          </p:nvPr>
        </p:nvSpPr>
        <p:spPr>
          <a:xfrm>
            <a:off x="1019175" y="4458233"/>
            <a:ext cx="4060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6" name="Text Placeholder 9">
            <a:extLst>
              <a:ext uri="{FF2B5EF4-FFF2-40B4-BE49-F238E27FC236}">
                <a16:creationId xmlns:a16="http://schemas.microsoft.com/office/drawing/2014/main" id="{4440876F-7AE3-43A5-82B1-2136AF14C619}"/>
              </a:ext>
            </a:extLst>
          </p:cNvPr>
          <p:cNvSpPr>
            <a:spLocks noGrp="1"/>
          </p:cNvSpPr>
          <p:nvPr>
            <p:ph type="body" sz="quarter" idx="35"/>
          </p:nvPr>
        </p:nvSpPr>
        <p:spPr>
          <a:xfrm>
            <a:off x="1019175" y="4137076"/>
            <a:ext cx="4060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172430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7915852" y="3079477"/>
            <a:ext cx="3258562" cy="2004873"/>
          </a:xfrm>
          <a:custGeom>
            <a:avLst/>
            <a:gdLst>
              <a:gd name="connsiteX0" fmla="*/ 0 w 3258562"/>
              <a:gd name="connsiteY0" fmla="*/ 0 h 2004873"/>
              <a:gd name="connsiteX1" fmla="*/ 3258562 w 3258562"/>
              <a:gd name="connsiteY1" fmla="*/ 0 h 2004873"/>
              <a:gd name="connsiteX2" fmla="*/ 3258562 w 3258562"/>
              <a:gd name="connsiteY2" fmla="*/ 2004873 h 2004873"/>
              <a:gd name="connsiteX3" fmla="*/ 0 w 3258562"/>
              <a:gd name="connsiteY3" fmla="*/ 2004873 h 2004873"/>
            </a:gdLst>
            <a:ahLst/>
            <a:cxnLst>
              <a:cxn ang="0">
                <a:pos x="connsiteX0" y="connsiteY0"/>
              </a:cxn>
              <a:cxn ang="0">
                <a:pos x="connsiteX1" y="connsiteY1"/>
              </a:cxn>
              <a:cxn ang="0">
                <a:pos x="connsiteX2" y="connsiteY2"/>
              </a:cxn>
              <a:cxn ang="0">
                <a:pos x="connsiteX3" y="connsiteY3"/>
              </a:cxn>
            </a:cxnLst>
            <a:rect l="l" t="t" r="r" b="b"/>
            <a:pathLst>
              <a:path w="3258562" h="2004873">
                <a:moveTo>
                  <a:pt x="0" y="0"/>
                </a:moveTo>
                <a:lnTo>
                  <a:pt x="3258562" y="0"/>
                </a:lnTo>
                <a:lnTo>
                  <a:pt x="3258562" y="2004873"/>
                </a:lnTo>
                <a:lnTo>
                  <a:pt x="0" y="2004873"/>
                </a:lnTo>
                <a:close/>
              </a:path>
            </a:pathLst>
          </a:custGeom>
          <a:solidFill>
            <a:schemeClr val="bg2"/>
          </a:solidFill>
        </p:spPr>
        <p:txBody>
          <a:bodyPr wrap="square">
            <a:noAutofit/>
          </a:bodyPr>
          <a:lstStyle/>
          <a:p>
            <a:endParaRPr lang="en-US"/>
          </a:p>
        </p:txBody>
      </p:sp>
      <p:sp>
        <p:nvSpPr>
          <p:cNvPr id="8" name="Picture Placeholder 7"/>
          <p:cNvSpPr>
            <a:spLocks noGrp="1"/>
          </p:cNvSpPr>
          <p:nvPr>
            <p:ph type="pic" sz="quarter" idx="15"/>
          </p:nvPr>
        </p:nvSpPr>
        <p:spPr>
          <a:xfrm>
            <a:off x="4470689" y="3079477"/>
            <a:ext cx="3258562" cy="2004873"/>
          </a:xfrm>
          <a:custGeom>
            <a:avLst/>
            <a:gdLst>
              <a:gd name="connsiteX0" fmla="*/ 0 w 3258562"/>
              <a:gd name="connsiteY0" fmla="*/ 0 h 2004873"/>
              <a:gd name="connsiteX1" fmla="*/ 3258562 w 3258562"/>
              <a:gd name="connsiteY1" fmla="*/ 0 h 2004873"/>
              <a:gd name="connsiteX2" fmla="*/ 3258562 w 3258562"/>
              <a:gd name="connsiteY2" fmla="*/ 2004873 h 2004873"/>
              <a:gd name="connsiteX3" fmla="*/ 0 w 3258562"/>
              <a:gd name="connsiteY3" fmla="*/ 2004873 h 2004873"/>
            </a:gdLst>
            <a:ahLst/>
            <a:cxnLst>
              <a:cxn ang="0">
                <a:pos x="connsiteX0" y="connsiteY0"/>
              </a:cxn>
              <a:cxn ang="0">
                <a:pos x="connsiteX1" y="connsiteY1"/>
              </a:cxn>
              <a:cxn ang="0">
                <a:pos x="connsiteX2" y="connsiteY2"/>
              </a:cxn>
              <a:cxn ang="0">
                <a:pos x="connsiteX3" y="connsiteY3"/>
              </a:cxn>
            </a:cxnLst>
            <a:rect l="l" t="t" r="r" b="b"/>
            <a:pathLst>
              <a:path w="3258562" h="2004873">
                <a:moveTo>
                  <a:pt x="0" y="0"/>
                </a:moveTo>
                <a:lnTo>
                  <a:pt x="3258562" y="0"/>
                </a:lnTo>
                <a:lnTo>
                  <a:pt x="3258562" y="2004873"/>
                </a:lnTo>
                <a:lnTo>
                  <a:pt x="0" y="2004873"/>
                </a:lnTo>
                <a:close/>
              </a:path>
            </a:pathLst>
          </a:custGeom>
          <a:solidFill>
            <a:schemeClr val="bg2"/>
          </a:solidFill>
        </p:spPr>
        <p:txBody>
          <a:bodyPr wrap="square">
            <a:noAutofit/>
          </a:bodyPr>
          <a:lstStyle/>
          <a:p>
            <a:endParaRPr lang="en-US"/>
          </a:p>
        </p:txBody>
      </p:sp>
      <p:sp>
        <p:nvSpPr>
          <p:cNvPr id="9" name="Picture Placeholder 8"/>
          <p:cNvSpPr>
            <a:spLocks noGrp="1"/>
          </p:cNvSpPr>
          <p:nvPr>
            <p:ph type="pic" sz="quarter" idx="16"/>
          </p:nvPr>
        </p:nvSpPr>
        <p:spPr>
          <a:xfrm>
            <a:off x="1025526" y="3079477"/>
            <a:ext cx="3258562" cy="2004873"/>
          </a:xfrm>
          <a:custGeom>
            <a:avLst/>
            <a:gdLst>
              <a:gd name="connsiteX0" fmla="*/ 0 w 3258562"/>
              <a:gd name="connsiteY0" fmla="*/ 0 h 2004873"/>
              <a:gd name="connsiteX1" fmla="*/ 3258562 w 3258562"/>
              <a:gd name="connsiteY1" fmla="*/ 0 h 2004873"/>
              <a:gd name="connsiteX2" fmla="*/ 3258562 w 3258562"/>
              <a:gd name="connsiteY2" fmla="*/ 2004873 h 2004873"/>
              <a:gd name="connsiteX3" fmla="*/ 0 w 3258562"/>
              <a:gd name="connsiteY3" fmla="*/ 2004873 h 2004873"/>
            </a:gdLst>
            <a:ahLst/>
            <a:cxnLst>
              <a:cxn ang="0">
                <a:pos x="connsiteX0" y="connsiteY0"/>
              </a:cxn>
              <a:cxn ang="0">
                <a:pos x="connsiteX1" y="connsiteY1"/>
              </a:cxn>
              <a:cxn ang="0">
                <a:pos x="connsiteX2" y="connsiteY2"/>
              </a:cxn>
              <a:cxn ang="0">
                <a:pos x="connsiteX3" y="connsiteY3"/>
              </a:cxn>
            </a:cxnLst>
            <a:rect l="l" t="t" r="r" b="b"/>
            <a:pathLst>
              <a:path w="3258562" h="2004873">
                <a:moveTo>
                  <a:pt x="0" y="0"/>
                </a:moveTo>
                <a:lnTo>
                  <a:pt x="3258562" y="0"/>
                </a:lnTo>
                <a:lnTo>
                  <a:pt x="3258562" y="2004873"/>
                </a:lnTo>
                <a:lnTo>
                  <a:pt x="0" y="2004873"/>
                </a:lnTo>
                <a:close/>
              </a:path>
            </a:pathLst>
          </a:custGeom>
          <a:solidFill>
            <a:schemeClr val="bg2"/>
          </a:solidFill>
        </p:spPr>
        <p:txBody>
          <a:bodyPr wrap="square">
            <a:noAutofit/>
          </a:bodyPr>
          <a:lstStyle/>
          <a:p>
            <a:endParaRPr lang="en-US"/>
          </a:p>
        </p:txBody>
      </p:sp>
      <p:sp>
        <p:nvSpPr>
          <p:cNvPr id="15" name="Text Placeholder 9">
            <a:extLst>
              <a:ext uri="{FF2B5EF4-FFF2-40B4-BE49-F238E27FC236}">
                <a16:creationId xmlns:a16="http://schemas.microsoft.com/office/drawing/2014/main" id="{EED9069B-9E28-40C5-9805-10F5653CBC7C}"/>
              </a:ext>
            </a:extLst>
          </p:cNvPr>
          <p:cNvSpPr>
            <a:spLocks noGrp="1"/>
          </p:cNvSpPr>
          <p:nvPr>
            <p:ph type="body" sz="quarter" idx="25"/>
          </p:nvPr>
        </p:nvSpPr>
        <p:spPr>
          <a:xfrm>
            <a:off x="1091183" y="5231565"/>
            <a:ext cx="3128400" cy="889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6" name="Title 1">
            <a:extLst>
              <a:ext uri="{FF2B5EF4-FFF2-40B4-BE49-F238E27FC236}">
                <a16:creationId xmlns:a16="http://schemas.microsoft.com/office/drawing/2014/main" id="{7491A7BB-C0AB-4B89-BA47-46F27862364C}"/>
              </a:ext>
            </a:extLst>
          </p:cNvPr>
          <p:cNvSpPr>
            <a:spLocks noGrp="1"/>
          </p:cNvSpPr>
          <p:nvPr>
            <p:ph type="title"/>
          </p:nvPr>
        </p:nvSpPr>
        <p:spPr>
          <a:xfrm>
            <a:off x="1019177" y="648243"/>
            <a:ext cx="4060800" cy="1753200"/>
          </a:xfrm>
        </p:spPr>
        <p:txBody>
          <a:bodyPr anchor="t">
            <a:noAutofit/>
          </a:bodyPr>
          <a:lstStyle>
            <a:lvl1pPr algn="l">
              <a:defRPr sz="4000">
                <a:solidFill>
                  <a:schemeClr val="accent1"/>
                </a:solidFill>
              </a:defRPr>
            </a:lvl1pPr>
          </a:lstStyle>
          <a:p>
            <a:r>
              <a:rPr lang="en-US"/>
              <a:t>Click to edit Master title style</a:t>
            </a:r>
            <a:endParaRPr lang="en-ID"/>
          </a:p>
        </p:txBody>
      </p:sp>
      <p:sp>
        <p:nvSpPr>
          <p:cNvPr id="17" name="Text Placeholder 9">
            <a:extLst>
              <a:ext uri="{FF2B5EF4-FFF2-40B4-BE49-F238E27FC236}">
                <a16:creationId xmlns:a16="http://schemas.microsoft.com/office/drawing/2014/main" id="{19CA0BA2-FAB9-4B5B-886B-0A73F8CC9C85}"/>
              </a:ext>
            </a:extLst>
          </p:cNvPr>
          <p:cNvSpPr>
            <a:spLocks noGrp="1"/>
          </p:cNvSpPr>
          <p:nvPr>
            <p:ph type="body" sz="quarter" idx="23"/>
          </p:nvPr>
        </p:nvSpPr>
        <p:spPr>
          <a:xfrm>
            <a:off x="6953137" y="1211620"/>
            <a:ext cx="4060800" cy="6264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816B97F4-C251-457D-9E93-E4EC5FCDDAE3}"/>
              </a:ext>
            </a:extLst>
          </p:cNvPr>
          <p:cNvSpPr>
            <a:spLocks noGrp="1"/>
          </p:cNvSpPr>
          <p:nvPr>
            <p:ph type="body" sz="quarter" idx="24"/>
          </p:nvPr>
        </p:nvSpPr>
        <p:spPr>
          <a:xfrm>
            <a:off x="6953137" y="890463"/>
            <a:ext cx="4060800" cy="277200"/>
          </a:xfrm>
        </p:spPr>
        <p:txBody>
          <a:bodyPr>
            <a:normAutofit/>
          </a:bodyPr>
          <a:lstStyle>
            <a:lvl1pPr>
              <a:defRPr sz="12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9" name="Text Placeholder 9">
            <a:extLst>
              <a:ext uri="{FF2B5EF4-FFF2-40B4-BE49-F238E27FC236}">
                <a16:creationId xmlns:a16="http://schemas.microsoft.com/office/drawing/2014/main" id="{AFC53E67-860A-4534-A360-1940B3394514}"/>
              </a:ext>
            </a:extLst>
          </p:cNvPr>
          <p:cNvSpPr>
            <a:spLocks noGrp="1"/>
          </p:cNvSpPr>
          <p:nvPr>
            <p:ph type="body" sz="quarter" idx="26"/>
          </p:nvPr>
        </p:nvSpPr>
        <p:spPr>
          <a:xfrm>
            <a:off x="4536346" y="5231565"/>
            <a:ext cx="3128400" cy="889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0" name="Text Placeholder 9">
            <a:extLst>
              <a:ext uri="{FF2B5EF4-FFF2-40B4-BE49-F238E27FC236}">
                <a16:creationId xmlns:a16="http://schemas.microsoft.com/office/drawing/2014/main" id="{0C59C57A-A22F-41F3-87C0-31237FAA50EC}"/>
              </a:ext>
            </a:extLst>
          </p:cNvPr>
          <p:cNvSpPr>
            <a:spLocks noGrp="1"/>
          </p:cNvSpPr>
          <p:nvPr>
            <p:ph type="body" sz="quarter" idx="27"/>
          </p:nvPr>
        </p:nvSpPr>
        <p:spPr>
          <a:xfrm>
            <a:off x="7981509" y="5231565"/>
            <a:ext cx="3128400" cy="889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4176228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4">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0" y="0"/>
            <a:ext cx="5081588" cy="6858000"/>
          </a:xfrm>
          <a:custGeom>
            <a:avLst/>
            <a:gdLst>
              <a:gd name="connsiteX0" fmla="*/ 0 w 5081588"/>
              <a:gd name="connsiteY0" fmla="*/ 0 h 6858000"/>
              <a:gd name="connsiteX1" fmla="*/ 5081588 w 5081588"/>
              <a:gd name="connsiteY1" fmla="*/ 0 h 6858000"/>
              <a:gd name="connsiteX2" fmla="*/ 5081588 w 5081588"/>
              <a:gd name="connsiteY2" fmla="*/ 6858000 h 6858000"/>
              <a:gd name="connsiteX3" fmla="*/ 0 w 50815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081588" h="6858000">
                <a:moveTo>
                  <a:pt x="0" y="0"/>
                </a:moveTo>
                <a:lnTo>
                  <a:pt x="5081588" y="0"/>
                </a:lnTo>
                <a:lnTo>
                  <a:pt x="5081588" y="6858000"/>
                </a:lnTo>
                <a:lnTo>
                  <a:pt x="0" y="6858000"/>
                </a:lnTo>
                <a:close/>
              </a:path>
            </a:pathLst>
          </a:custGeom>
          <a:solidFill>
            <a:schemeClr val="bg2"/>
          </a:solidFill>
        </p:spPr>
        <p:txBody>
          <a:bodyPr wrap="square">
            <a:noAutofit/>
          </a:bodyPr>
          <a:lstStyle/>
          <a:p>
            <a:endParaRPr lang="en-US"/>
          </a:p>
        </p:txBody>
      </p:sp>
      <p:sp>
        <p:nvSpPr>
          <p:cNvPr id="13" name="Text Placeholder 9">
            <a:extLst>
              <a:ext uri="{FF2B5EF4-FFF2-40B4-BE49-F238E27FC236}">
                <a16:creationId xmlns:a16="http://schemas.microsoft.com/office/drawing/2014/main" id="{B876F69F-3E03-46E6-B54A-E2BDEA3C8F75}"/>
              </a:ext>
            </a:extLst>
          </p:cNvPr>
          <p:cNvSpPr>
            <a:spLocks noGrp="1"/>
          </p:cNvSpPr>
          <p:nvPr>
            <p:ph type="body" sz="quarter" idx="34"/>
          </p:nvPr>
        </p:nvSpPr>
        <p:spPr>
          <a:xfrm>
            <a:off x="6095999" y="1394693"/>
            <a:ext cx="5079600" cy="997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63EB1C48-48A9-4ACB-8267-E191EA93AB92}"/>
              </a:ext>
            </a:extLst>
          </p:cNvPr>
          <p:cNvSpPr>
            <a:spLocks noGrp="1"/>
          </p:cNvSpPr>
          <p:nvPr>
            <p:ph type="body" sz="quarter" idx="35"/>
          </p:nvPr>
        </p:nvSpPr>
        <p:spPr>
          <a:xfrm>
            <a:off x="6095999" y="1075004"/>
            <a:ext cx="50796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7141611E-FC47-4C4A-BA01-B934F4CA14FA}"/>
              </a:ext>
            </a:extLst>
          </p:cNvPr>
          <p:cNvSpPr>
            <a:spLocks noGrp="1"/>
          </p:cNvSpPr>
          <p:nvPr>
            <p:ph type="body" sz="quarter" idx="36"/>
          </p:nvPr>
        </p:nvSpPr>
        <p:spPr>
          <a:xfrm>
            <a:off x="6095999" y="3076004"/>
            <a:ext cx="5079600" cy="997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6" name="Text Placeholder 9">
            <a:extLst>
              <a:ext uri="{FF2B5EF4-FFF2-40B4-BE49-F238E27FC236}">
                <a16:creationId xmlns:a16="http://schemas.microsoft.com/office/drawing/2014/main" id="{85F2A303-B2AF-4FB9-9659-51F70A8E3E11}"/>
              </a:ext>
            </a:extLst>
          </p:cNvPr>
          <p:cNvSpPr>
            <a:spLocks noGrp="1"/>
          </p:cNvSpPr>
          <p:nvPr>
            <p:ph type="body" sz="quarter" idx="37"/>
          </p:nvPr>
        </p:nvSpPr>
        <p:spPr>
          <a:xfrm>
            <a:off x="6095999" y="2756315"/>
            <a:ext cx="50796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7" name="Text Placeholder 9">
            <a:extLst>
              <a:ext uri="{FF2B5EF4-FFF2-40B4-BE49-F238E27FC236}">
                <a16:creationId xmlns:a16="http://schemas.microsoft.com/office/drawing/2014/main" id="{9BB14EF9-7C8F-41D4-94C3-DB22495D45F5}"/>
              </a:ext>
            </a:extLst>
          </p:cNvPr>
          <p:cNvSpPr>
            <a:spLocks noGrp="1"/>
          </p:cNvSpPr>
          <p:nvPr>
            <p:ph type="body" sz="quarter" idx="38"/>
          </p:nvPr>
        </p:nvSpPr>
        <p:spPr>
          <a:xfrm>
            <a:off x="6095999" y="4757315"/>
            <a:ext cx="5079600" cy="997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C2949A8E-E821-495B-A4F5-8DBD6110B195}"/>
              </a:ext>
            </a:extLst>
          </p:cNvPr>
          <p:cNvSpPr>
            <a:spLocks noGrp="1"/>
          </p:cNvSpPr>
          <p:nvPr>
            <p:ph type="body" sz="quarter" idx="39"/>
          </p:nvPr>
        </p:nvSpPr>
        <p:spPr>
          <a:xfrm>
            <a:off x="6095999" y="4437626"/>
            <a:ext cx="50796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404076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5">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1020765" y="3708961"/>
            <a:ext cx="4570414" cy="2443547"/>
          </a:xfrm>
          <a:custGeom>
            <a:avLst/>
            <a:gdLst>
              <a:gd name="connsiteX0" fmla="*/ 0 w 4570414"/>
              <a:gd name="connsiteY0" fmla="*/ 0 h 2443547"/>
              <a:gd name="connsiteX1" fmla="*/ 4570414 w 4570414"/>
              <a:gd name="connsiteY1" fmla="*/ 0 h 2443547"/>
              <a:gd name="connsiteX2" fmla="*/ 4570414 w 4570414"/>
              <a:gd name="connsiteY2" fmla="*/ 2443547 h 2443547"/>
              <a:gd name="connsiteX3" fmla="*/ 0 w 4570414"/>
              <a:gd name="connsiteY3" fmla="*/ 2443547 h 2443547"/>
            </a:gdLst>
            <a:ahLst/>
            <a:cxnLst>
              <a:cxn ang="0">
                <a:pos x="connsiteX0" y="connsiteY0"/>
              </a:cxn>
              <a:cxn ang="0">
                <a:pos x="connsiteX1" y="connsiteY1"/>
              </a:cxn>
              <a:cxn ang="0">
                <a:pos x="connsiteX2" y="connsiteY2"/>
              </a:cxn>
              <a:cxn ang="0">
                <a:pos x="connsiteX3" y="connsiteY3"/>
              </a:cxn>
            </a:cxnLst>
            <a:rect l="l" t="t" r="r" b="b"/>
            <a:pathLst>
              <a:path w="4570414" h="2443547">
                <a:moveTo>
                  <a:pt x="0" y="0"/>
                </a:moveTo>
                <a:lnTo>
                  <a:pt x="4570414" y="0"/>
                </a:lnTo>
                <a:lnTo>
                  <a:pt x="4570414" y="2443547"/>
                </a:lnTo>
                <a:lnTo>
                  <a:pt x="0" y="2443547"/>
                </a:lnTo>
                <a:close/>
              </a:path>
            </a:pathLst>
          </a:custGeom>
          <a:solidFill>
            <a:schemeClr val="bg2"/>
          </a:solidFill>
        </p:spPr>
        <p:txBody>
          <a:bodyPr wrap="square">
            <a:noAutofit/>
          </a:bodyPr>
          <a:lstStyle/>
          <a:p>
            <a:endParaRPr lang="en-US"/>
          </a:p>
        </p:txBody>
      </p:sp>
      <p:sp>
        <p:nvSpPr>
          <p:cNvPr id="7" name="Picture Placeholder 6"/>
          <p:cNvSpPr>
            <a:spLocks noGrp="1"/>
          </p:cNvSpPr>
          <p:nvPr>
            <p:ph type="pic" sz="quarter" idx="17"/>
          </p:nvPr>
        </p:nvSpPr>
        <p:spPr>
          <a:xfrm>
            <a:off x="6604000" y="990601"/>
            <a:ext cx="4570414" cy="2443547"/>
          </a:xfrm>
          <a:custGeom>
            <a:avLst/>
            <a:gdLst>
              <a:gd name="connsiteX0" fmla="*/ 0 w 4570414"/>
              <a:gd name="connsiteY0" fmla="*/ 0 h 2443547"/>
              <a:gd name="connsiteX1" fmla="*/ 4570414 w 4570414"/>
              <a:gd name="connsiteY1" fmla="*/ 0 h 2443547"/>
              <a:gd name="connsiteX2" fmla="*/ 4570414 w 4570414"/>
              <a:gd name="connsiteY2" fmla="*/ 2443547 h 2443547"/>
              <a:gd name="connsiteX3" fmla="*/ 0 w 4570414"/>
              <a:gd name="connsiteY3" fmla="*/ 2443547 h 2443547"/>
            </a:gdLst>
            <a:ahLst/>
            <a:cxnLst>
              <a:cxn ang="0">
                <a:pos x="connsiteX0" y="connsiteY0"/>
              </a:cxn>
              <a:cxn ang="0">
                <a:pos x="connsiteX1" y="connsiteY1"/>
              </a:cxn>
              <a:cxn ang="0">
                <a:pos x="connsiteX2" y="connsiteY2"/>
              </a:cxn>
              <a:cxn ang="0">
                <a:pos x="connsiteX3" y="connsiteY3"/>
              </a:cxn>
            </a:cxnLst>
            <a:rect l="l" t="t" r="r" b="b"/>
            <a:pathLst>
              <a:path w="4570414" h="2443547">
                <a:moveTo>
                  <a:pt x="0" y="0"/>
                </a:moveTo>
                <a:lnTo>
                  <a:pt x="4570414" y="0"/>
                </a:lnTo>
                <a:lnTo>
                  <a:pt x="4570414" y="2443547"/>
                </a:lnTo>
                <a:lnTo>
                  <a:pt x="0" y="2443547"/>
                </a:lnTo>
                <a:close/>
              </a:path>
            </a:pathLst>
          </a:custGeom>
          <a:solidFill>
            <a:schemeClr val="bg2"/>
          </a:solidFill>
        </p:spPr>
        <p:txBody>
          <a:bodyPr wrap="square">
            <a:noAutofit/>
          </a:bodyPr>
          <a:lstStyle/>
          <a:p>
            <a:endParaRPr lang="en-US"/>
          </a:p>
        </p:txBody>
      </p:sp>
      <p:sp>
        <p:nvSpPr>
          <p:cNvPr id="12" name="Text Placeholder 9">
            <a:extLst>
              <a:ext uri="{FF2B5EF4-FFF2-40B4-BE49-F238E27FC236}">
                <a16:creationId xmlns:a16="http://schemas.microsoft.com/office/drawing/2014/main" id="{F18E4920-0144-437D-97D7-34067A61D120}"/>
              </a:ext>
            </a:extLst>
          </p:cNvPr>
          <p:cNvSpPr>
            <a:spLocks noGrp="1"/>
          </p:cNvSpPr>
          <p:nvPr>
            <p:ph type="body" sz="quarter" idx="38"/>
          </p:nvPr>
        </p:nvSpPr>
        <p:spPr>
          <a:xfrm>
            <a:off x="1020765" y="1782251"/>
            <a:ext cx="4572000" cy="1180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3" name="Text Placeholder 9">
            <a:extLst>
              <a:ext uri="{FF2B5EF4-FFF2-40B4-BE49-F238E27FC236}">
                <a16:creationId xmlns:a16="http://schemas.microsoft.com/office/drawing/2014/main" id="{E95B3627-6A01-4DF7-8F9B-F00C4833E120}"/>
              </a:ext>
            </a:extLst>
          </p:cNvPr>
          <p:cNvSpPr>
            <a:spLocks noGrp="1"/>
          </p:cNvSpPr>
          <p:nvPr>
            <p:ph type="body" sz="quarter" idx="39"/>
          </p:nvPr>
        </p:nvSpPr>
        <p:spPr>
          <a:xfrm>
            <a:off x="1020765" y="1461496"/>
            <a:ext cx="45720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4" name="Text Placeholder 9">
            <a:extLst>
              <a:ext uri="{FF2B5EF4-FFF2-40B4-BE49-F238E27FC236}">
                <a16:creationId xmlns:a16="http://schemas.microsoft.com/office/drawing/2014/main" id="{31AAF55E-7177-4530-AE15-F84B32B4A918}"/>
              </a:ext>
            </a:extLst>
          </p:cNvPr>
          <p:cNvSpPr>
            <a:spLocks noGrp="1"/>
          </p:cNvSpPr>
          <p:nvPr>
            <p:ph type="body" sz="quarter" idx="40"/>
          </p:nvPr>
        </p:nvSpPr>
        <p:spPr>
          <a:xfrm>
            <a:off x="6603998" y="4500611"/>
            <a:ext cx="4572000" cy="11808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5" name="Text Placeholder 9">
            <a:extLst>
              <a:ext uri="{FF2B5EF4-FFF2-40B4-BE49-F238E27FC236}">
                <a16:creationId xmlns:a16="http://schemas.microsoft.com/office/drawing/2014/main" id="{2D0348A5-6140-4076-B5F6-F65CB99D5BB1}"/>
              </a:ext>
            </a:extLst>
          </p:cNvPr>
          <p:cNvSpPr>
            <a:spLocks noGrp="1"/>
          </p:cNvSpPr>
          <p:nvPr>
            <p:ph type="body" sz="quarter" idx="41"/>
          </p:nvPr>
        </p:nvSpPr>
        <p:spPr>
          <a:xfrm>
            <a:off x="6603998" y="4179856"/>
            <a:ext cx="45720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777512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19" name="Text Placeholder 9">
            <a:extLst>
              <a:ext uri="{FF2B5EF4-FFF2-40B4-BE49-F238E27FC236}">
                <a16:creationId xmlns:a16="http://schemas.microsoft.com/office/drawing/2014/main" id="{AFE4A346-5612-43BF-BE28-DE4BCE1B135F}"/>
              </a:ext>
            </a:extLst>
          </p:cNvPr>
          <p:cNvSpPr>
            <a:spLocks noGrp="1"/>
          </p:cNvSpPr>
          <p:nvPr>
            <p:ph type="body" sz="quarter" idx="25"/>
          </p:nvPr>
        </p:nvSpPr>
        <p:spPr>
          <a:xfrm>
            <a:off x="8516757" y="991678"/>
            <a:ext cx="2656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0" name="Text Placeholder 9">
            <a:extLst>
              <a:ext uri="{FF2B5EF4-FFF2-40B4-BE49-F238E27FC236}">
                <a16:creationId xmlns:a16="http://schemas.microsoft.com/office/drawing/2014/main" id="{A3DCB48B-71C5-4252-AC51-25E16425F2AC}"/>
              </a:ext>
            </a:extLst>
          </p:cNvPr>
          <p:cNvSpPr>
            <a:spLocks noGrp="1"/>
          </p:cNvSpPr>
          <p:nvPr>
            <p:ph type="body" sz="quarter" idx="26" hasCustomPrompt="1"/>
          </p:nvPr>
        </p:nvSpPr>
        <p:spPr>
          <a:xfrm>
            <a:off x="7205351" y="988930"/>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21" name="Text Placeholder 9">
            <a:extLst>
              <a:ext uri="{FF2B5EF4-FFF2-40B4-BE49-F238E27FC236}">
                <a16:creationId xmlns:a16="http://schemas.microsoft.com/office/drawing/2014/main" id="{333DBA4D-57AE-4AD0-9AB1-4BAEB0593EED}"/>
              </a:ext>
            </a:extLst>
          </p:cNvPr>
          <p:cNvSpPr>
            <a:spLocks noGrp="1"/>
          </p:cNvSpPr>
          <p:nvPr>
            <p:ph type="body" sz="quarter" idx="27"/>
          </p:nvPr>
        </p:nvSpPr>
        <p:spPr>
          <a:xfrm>
            <a:off x="8516757" y="2053514"/>
            <a:ext cx="2656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2" name="Text Placeholder 9">
            <a:extLst>
              <a:ext uri="{FF2B5EF4-FFF2-40B4-BE49-F238E27FC236}">
                <a16:creationId xmlns:a16="http://schemas.microsoft.com/office/drawing/2014/main" id="{D8F6ADE6-FE8C-405D-B390-8B6467232892}"/>
              </a:ext>
            </a:extLst>
          </p:cNvPr>
          <p:cNvSpPr>
            <a:spLocks noGrp="1"/>
          </p:cNvSpPr>
          <p:nvPr>
            <p:ph type="body" sz="quarter" idx="28" hasCustomPrompt="1"/>
          </p:nvPr>
        </p:nvSpPr>
        <p:spPr>
          <a:xfrm>
            <a:off x="7205351" y="2050766"/>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23" name="Text Placeholder 9">
            <a:extLst>
              <a:ext uri="{FF2B5EF4-FFF2-40B4-BE49-F238E27FC236}">
                <a16:creationId xmlns:a16="http://schemas.microsoft.com/office/drawing/2014/main" id="{DB1EC34B-E0F1-4F61-9FC6-EF9A82489F7A}"/>
              </a:ext>
            </a:extLst>
          </p:cNvPr>
          <p:cNvSpPr>
            <a:spLocks noGrp="1"/>
          </p:cNvSpPr>
          <p:nvPr>
            <p:ph type="body" sz="quarter" idx="29"/>
          </p:nvPr>
        </p:nvSpPr>
        <p:spPr>
          <a:xfrm>
            <a:off x="8516757" y="3115350"/>
            <a:ext cx="2656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4" name="Text Placeholder 9">
            <a:extLst>
              <a:ext uri="{FF2B5EF4-FFF2-40B4-BE49-F238E27FC236}">
                <a16:creationId xmlns:a16="http://schemas.microsoft.com/office/drawing/2014/main" id="{FDB3E543-63CD-47B6-A431-3DA487EA4EEB}"/>
              </a:ext>
            </a:extLst>
          </p:cNvPr>
          <p:cNvSpPr>
            <a:spLocks noGrp="1"/>
          </p:cNvSpPr>
          <p:nvPr>
            <p:ph type="body" sz="quarter" idx="30" hasCustomPrompt="1"/>
          </p:nvPr>
        </p:nvSpPr>
        <p:spPr>
          <a:xfrm>
            <a:off x="7205351" y="3112602"/>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25" name="Text Placeholder 9">
            <a:extLst>
              <a:ext uri="{FF2B5EF4-FFF2-40B4-BE49-F238E27FC236}">
                <a16:creationId xmlns:a16="http://schemas.microsoft.com/office/drawing/2014/main" id="{3AC46113-FF25-402D-9098-92B708BD3FE3}"/>
              </a:ext>
            </a:extLst>
          </p:cNvPr>
          <p:cNvSpPr>
            <a:spLocks noGrp="1"/>
          </p:cNvSpPr>
          <p:nvPr>
            <p:ph type="body" sz="quarter" idx="31"/>
          </p:nvPr>
        </p:nvSpPr>
        <p:spPr>
          <a:xfrm>
            <a:off x="8516757" y="4177187"/>
            <a:ext cx="2656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6" name="Text Placeholder 9">
            <a:extLst>
              <a:ext uri="{FF2B5EF4-FFF2-40B4-BE49-F238E27FC236}">
                <a16:creationId xmlns:a16="http://schemas.microsoft.com/office/drawing/2014/main" id="{79A85F94-0227-4CB8-9D57-CCA8464747D9}"/>
              </a:ext>
            </a:extLst>
          </p:cNvPr>
          <p:cNvSpPr>
            <a:spLocks noGrp="1"/>
          </p:cNvSpPr>
          <p:nvPr>
            <p:ph type="body" sz="quarter" idx="32" hasCustomPrompt="1"/>
          </p:nvPr>
        </p:nvSpPr>
        <p:spPr>
          <a:xfrm>
            <a:off x="7205351" y="4174439"/>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27" name="Text Placeholder 9">
            <a:extLst>
              <a:ext uri="{FF2B5EF4-FFF2-40B4-BE49-F238E27FC236}">
                <a16:creationId xmlns:a16="http://schemas.microsoft.com/office/drawing/2014/main" id="{13345F0A-34D8-4D1F-9657-F7D79C3326C0}"/>
              </a:ext>
            </a:extLst>
          </p:cNvPr>
          <p:cNvSpPr>
            <a:spLocks noGrp="1"/>
          </p:cNvSpPr>
          <p:nvPr>
            <p:ph type="body" sz="quarter" idx="33"/>
          </p:nvPr>
        </p:nvSpPr>
        <p:spPr>
          <a:xfrm>
            <a:off x="7113587" y="5308271"/>
            <a:ext cx="4060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930890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3203E0A5-768A-4B3F-88B0-C7BAE1C7A3F3}"/>
              </a:ext>
            </a:extLst>
          </p:cNvPr>
          <p:cNvSpPr>
            <a:spLocks noGrp="1"/>
          </p:cNvSpPr>
          <p:nvPr>
            <p:ph type="body" sz="quarter" idx="25"/>
          </p:nvPr>
        </p:nvSpPr>
        <p:spPr>
          <a:xfrm>
            <a:off x="1342672" y="4285578"/>
            <a:ext cx="4060800" cy="144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9" name="Title 1">
            <a:extLst>
              <a:ext uri="{FF2B5EF4-FFF2-40B4-BE49-F238E27FC236}">
                <a16:creationId xmlns:a16="http://schemas.microsoft.com/office/drawing/2014/main" id="{6BD69585-6DD2-4193-8A8C-FB1922EBE330}"/>
              </a:ext>
            </a:extLst>
          </p:cNvPr>
          <p:cNvSpPr>
            <a:spLocks noGrp="1"/>
          </p:cNvSpPr>
          <p:nvPr>
            <p:ph type="title"/>
          </p:nvPr>
        </p:nvSpPr>
        <p:spPr>
          <a:xfrm>
            <a:off x="1342672" y="1129658"/>
            <a:ext cx="4060800" cy="2862000"/>
          </a:xfrm>
        </p:spPr>
        <p:txBody>
          <a:bodyPr anchor="t">
            <a:noAutofit/>
          </a:bodyPr>
          <a:lstStyle>
            <a:lvl1pPr algn="l">
              <a:defRPr sz="4000">
                <a:solidFill>
                  <a:schemeClr val="accent1"/>
                </a:solidFill>
              </a:defRPr>
            </a:lvl1pPr>
          </a:lstStyle>
          <a:p>
            <a:r>
              <a:rPr lang="en-US"/>
              <a:t>Click to edit Master title style</a:t>
            </a:r>
            <a:endParaRPr lang="en-ID"/>
          </a:p>
        </p:txBody>
      </p:sp>
    </p:spTree>
    <p:extLst>
      <p:ext uri="{BB962C8B-B14F-4D97-AF65-F5344CB8AC3E}">
        <p14:creationId xmlns:p14="http://schemas.microsoft.com/office/powerpoint/2010/main" val="22142126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5579445" y="1157404"/>
            <a:ext cx="2134870" cy="4543195"/>
          </a:xfrm>
          <a:custGeom>
            <a:avLst/>
            <a:gdLst>
              <a:gd name="connsiteX0" fmla="*/ 0 w 2134870"/>
              <a:gd name="connsiteY0" fmla="*/ 0 h 4543195"/>
              <a:gd name="connsiteX1" fmla="*/ 2134870 w 2134870"/>
              <a:gd name="connsiteY1" fmla="*/ 0 h 4543195"/>
              <a:gd name="connsiteX2" fmla="*/ 2134870 w 2134870"/>
              <a:gd name="connsiteY2" fmla="*/ 4543195 h 4543195"/>
              <a:gd name="connsiteX3" fmla="*/ 0 w 2134870"/>
              <a:gd name="connsiteY3" fmla="*/ 4543195 h 4543195"/>
            </a:gdLst>
            <a:ahLst/>
            <a:cxnLst>
              <a:cxn ang="0">
                <a:pos x="connsiteX0" y="connsiteY0"/>
              </a:cxn>
              <a:cxn ang="0">
                <a:pos x="connsiteX1" y="connsiteY1"/>
              </a:cxn>
              <a:cxn ang="0">
                <a:pos x="connsiteX2" y="connsiteY2"/>
              </a:cxn>
              <a:cxn ang="0">
                <a:pos x="connsiteX3" y="connsiteY3"/>
              </a:cxn>
            </a:cxnLst>
            <a:rect l="l" t="t" r="r" b="b"/>
            <a:pathLst>
              <a:path w="2134870" h="4543195">
                <a:moveTo>
                  <a:pt x="0" y="0"/>
                </a:moveTo>
                <a:lnTo>
                  <a:pt x="2134870" y="0"/>
                </a:lnTo>
                <a:lnTo>
                  <a:pt x="2134870" y="4543195"/>
                </a:lnTo>
                <a:lnTo>
                  <a:pt x="0" y="4543195"/>
                </a:lnTo>
                <a:close/>
              </a:path>
            </a:pathLst>
          </a:custGeom>
          <a:solidFill>
            <a:schemeClr val="bg2"/>
          </a:solidFill>
        </p:spPr>
        <p:txBody>
          <a:bodyPr wrap="square">
            <a:noAutofit/>
          </a:bodyPr>
          <a:lstStyle/>
          <a:p>
            <a:endParaRPr lang="en-US"/>
          </a:p>
        </p:txBody>
      </p:sp>
      <p:sp>
        <p:nvSpPr>
          <p:cNvPr id="20" name="Text Placeholder 9">
            <a:extLst>
              <a:ext uri="{FF2B5EF4-FFF2-40B4-BE49-F238E27FC236}">
                <a16:creationId xmlns:a16="http://schemas.microsoft.com/office/drawing/2014/main" id="{44523738-EB91-4168-B93E-CD05DE34265F}"/>
              </a:ext>
            </a:extLst>
          </p:cNvPr>
          <p:cNvSpPr>
            <a:spLocks noGrp="1"/>
          </p:cNvSpPr>
          <p:nvPr>
            <p:ph type="body" sz="quarter" idx="31"/>
          </p:nvPr>
        </p:nvSpPr>
        <p:spPr>
          <a:xfrm>
            <a:off x="2609666" y="3651486"/>
            <a:ext cx="17136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1" name="Text Placeholder 9">
            <a:extLst>
              <a:ext uri="{FF2B5EF4-FFF2-40B4-BE49-F238E27FC236}">
                <a16:creationId xmlns:a16="http://schemas.microsoft.com/office/drawing/2014/main" id="{93508C59-51ED-4182-9B79-3A5FA9ACBAC2}"/>
              </a:ext>
            </a:extLst>
          </p:cNvPr>
          <p:cNvSpPr>
            <a:spLocks noGrp="1"/>
          </p:cNvSpPr>
          <p:nvPr>
            <p:ph type="body" sz="quarter" idx="32" hasCustomPrompt="1"/>
          </p:nvPr>
        </p:nvSpPr>
        <p:spPr>
          <a:xfrm>
            <a:off x="1288394" y="3648738"/>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22" name="Text Placeholder 9">
            <a:extLst>
              <a:ext uri="{FF2B5EF4-FFF2-40B4-BE49-F238E27FC236}">
                <a16:creationId xmlns:a16="http://schemas.microsoft.com/office/drawing/2014/main" id="{E4AD96FB-1E2F-42AA-A667-083EC929AC45}"/>
              </a:ext>
            </a:extLst>
          </p:cNvPr>
          <p:cNvSpPr>
            <a:spLocks noGrp="1"/>
          </p:cNvSpPr>
          <p:nvPr>
            <p:ph type="body" sz="quarter" idx="33"/>
          </p:nvPr>
        </p:nvSpPr>
        <p:spPr>
          <a:xfrm>
            <a:off x="2609666" y="4560916"/>
            <a:ext cx="17136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3" name="Text Placeholder 9">
            <a:extLst>
              <a:ext uri="{FF2B5EF4-FFF2-40B4-BE49-F238E27FC236}">
                <a16:creationId xmlns:a16="http://schemas.microsoft.com/office/drawing/2014/main" id="{E328DF2E-0FA8-4F71-90CB-107AF75BAAE5}"/>
              </a:ext>
            </a:extLst>
          </p:cNvPr>
          <p:cNvSpPr>
            <a:spLocks noGrp="1"/>
          </p:cNvSpPr>
          <p:nvPr>
            <p:ph type="body" sz="quarter" idx="34" hasCustomPrompt="1"/>
          </p:nvPr>
        </p:nvSpPr>
        <p:spPr>
          <a:xfrm>
            <a:off x="1288394" y="4558168"/>
            <a:ext cx="1310400" cy="648000"/>
          </a:xfrm>
        </p:spPr>
        <p:txBody>
          <a:bodyPr>
            <a:noAutofit/>
          </a:bodyPr>
          <a:lstStyle>
            <a:lvl1pPr>
              <a:defRPr sz="40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00</a:t>
            </a:r>
          </a:p>
        </p:txBody>
      </p:sp>
      <p:sp>
        <p:nvSpPr>
          <p:cNvPr id="24" name="Text Placeholder 9">
            <a:extLst>
              <a:ext uri="{FF2B5EF4-FFF2-40B4-BE49-F238E27FC236}">
                <a16:creationId xmlns:a16="http://schemas.microsoft.com/office/drawing/2014/main" id="{276A772B-2269-4104-8072-16580A987B42}"/>
              </a:ext>
            </a:extLst>
          </p:cNvPr>
          <p:cNvSpPr>
            <a:spLocks noGrp="1"/>
          </p:cNvSpPr>
          <p:nvPr>
            <p:ph type="body" sz="quarter" idx="25"/>
          </p:nvPr>
        </p:nvSpPr>
        <p:spPr>
          <a:xfrm>
            <a:off x="1288394" y="1652108"/>
            <a:ext cx="3034800" cy="1735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5" name="Text Placeholder 9">
            <a:extLst>
              <a:ext uri="{FF2B5EF4-FFF2-40B4-BE49-F238E27FC236}">
                <a16:creationId xmlns:a16="http://schemas.microsoft.com/office/drawing/2014/main" id="{FCAD460D-10F5-4AA5-BFF5-EA7666897626}"/>
              </a:ext>
            </a:extLst>
          </p:cNvPr>
          <p:cNvSpPr>
            <a:spLocks noGrp="1"/>
          </p:cNvSpPr>
          <p:nvPr>
            <p:ph type="body" sz="quarter" idx="23"/>
          </p:nvPr>
        </p:nvSpPr>
        <p:spPr>
          <a:xfrm>
            <a:off x="8777124" y="2086216"/>
            <a:ext cx="2372400" cy="17352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6" name="Text Placeholder 9">
            <a:extLst>
              <a:ext uri="{FF2B5EF4-FFF2-40B4-BE49-F238E27FC236}">
                <a16:creationId xmlns:a16="http://schemas.microsoft.com/office/drawing/2014/main" id="{D5484561-D305-477F-82D7-6FF5A1CEF8BB}"/>
              </a:ext>
            </a:extLst>
          </p:cNvPr>
          <p:cNvSpPr>
            <a:spLocks noGrp="1"/>
          </p:cNvSpPr>
          <p:nvPr>
            <p:ph type="body" sz="quarter" idx="24"/>
          </p:nvPr>
        </p:nvSpPr>
        <p:spPr>
          <a:xfrm>
            <a:off x="8777124" y="1682410"/>
            <a:ext cx="2372400" cy="277200"/>
          </a:xfrm>
        </p:spPr>
        <p:txBody>
          <a:bodyPr>
            <a:normAutofit/>
          </a:bodyPr>
          <a:lstStyle>
            <a:lvl1pPr>
              <a:defRPr sz="1200">
                <a:solidFill>
                  <a:schemeClr val="bg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7" name="Text Placeholder 9">
            <a:extLst>
              <a:ext uri="{FF2B5EF4-FFF2-40B4-BE49-F238E27FC236}">
                <a16:creationId xmlns:a16="http://schemas.microsoft.com/office/drawing/2014/main" id="{313CA930-33CF-4149-9C79-64098179D24A}"/>
              </a:ext>
            </a:extLst>
          </p:cNvPr>
          <p:cNvSpPr>
            <a:spLocks noGrp="1"/>
          </p:cNvSpPr>
          <p:nvPr>
            <p:ph type="body" sz="quarter" idx="35"/>
          </p:nvPr>
        </p:nvSpPr>
        <p:spPr>
          <a:xfrm>
            <a:off x="8777124" y="3947747"/>
            <a:ext cx="2372400" cy="1260000"/>
          </a:xfrm>
        </p:spPr>
        <p:txBody>
          <a:bodyPr>
            <a:normAutofit/>
          </a:bodyPr>
          <a:lstStyle>
            <a:lvl1pPr>
              <a:defRPr sz="1000">
                <a:solidFill>
                  <a:schemeClr val="bg1"/>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9815472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7" name="Picture Placeholder 6"/>
          <p:cNvSpPr>
            <a:spLocks noGrp="1"/>
          </p:cNvSpPr>
          <p:nvPr>
            <p:ph type="pic" sz="quarter" idx="17"/>
          </p:nvPr>
        </p:nvSpPr>
        <p:spPr>
          <a:xfrm>
            <a:off x="-1567580" y="1561184"/>
            <a:ext cx="5709910" cy="3571621"/>
          </a:xfrm>
          <a:custGeom>
            <a:avLst/>
            <a:gdLst>
              <a:gd name="connsiteX0" fmla="*/ 0 w 5709910"/>
              <a:gd name="connsiteY0" fmla="*/ 0 h 3571621"/>
              <a:gd name="connsiteX1" fmla="*/ 5709910 w 5709910"/>
              <a:gd name="connsiteY1" fmla="*/ 0 h 3571621"/>
              <a:gd name="connsiteX2" fmla="*/ 5709910 w 5709910"/>
              <a:gd name="connsiteY2" fmla="*/ 3571621 h 3571621"/>
              <a:gd name="connsiteX3" fmla="*/ 0 w 5709910"/>
              <a:gd name="connsiteY3" fmla="*/ 3571621 h 3571621"/>
            </a:gdLst>
            <a:ahLst/>
            <a:cxnLst>
              <a:cxn ang="0">
                <a:pos x="connsiteX0" y="connsiteY0"/>
              </a:cxn>
              <a:cxn ang="0">
                <a:pos x="connsiteX1" y="connsiteY1"/>
              </a:cxn>
              <a:cxn ang="0">
                <a:pos x="connsiteX2" y="connsiteY2"/>
              </a:cxn>
              <a:cxn ang="0">
                <a:pos x="connsiteX3" y="connsiteY3"/>
              </a:cxn>
            </a:cxnLst>
            <a:rect l="l" t="t" r="r" b="b"/>
            <a:pathLst>
              <a:path w="5709910" h="3571621">
                <a:moveTo>
                  <a:pt x="0" y="0"/>
                </a:moveTo>
                <a:lnTo>
                  <a:pt x="5709910" y="0"/>
                </a:lnTo>
                <a:lnTo>
                  <a:pt x="5709910" y="3571621"/>
                </a:lnTo>
                <a:lnTo>
                  <a:pt x="0" y="3571621"/>
                </a:lnTo>
                <a:close/>
              </a:path>
            </a:pathLst>
          </a:custGeom>
          <a:solidFill>
            <a:schemeClr val="bg2"/>
          </a:solidFill>
        </p:spPr>
        <p:txBody>
          <a:bodyPr wrap="square">
            <a:noAutofit/>
          </a:bodyPr>
          <a:lstStyle/>
          <a:p>
            <a:endParaRPr lang="en-US"/>
          </a:p>
        </p:txBody>
      </p:sp>
      <p:sp>
        <p:nvSpPr>
          <p:cNvPr id="6" name="Picture Placeholder 5"/>
          <p:cNvSpPr>
            <a:spLocks noGrp="1"/>
          </p:cNvSpPr>
          <p:nvPr>
            <p:ph type="pic" sz="quarter" idx="16"/>
          </p:nvPr>
        </p:nvSpPr>
        <p:spPr>
          <a:xfrm>
            <a:off x="9551995" y="1157404"/>
            <a:ext cx="2134870" cy="4543195"/>
          </a:xfrm>
          <a:custGeom>
            <a:avLst/>
            <a:gdLst>
              <a:gd name="connsiteX0" fmla="*/ 0 w 2134870"/>
              <a:gd name="connsiteY0" fmla="*/ 0 h 4543195"/>
              <a:gd name="connsiteX1" fmla="*/ 2134870 w 2134870"/>
              <a:gd name="connsiteY1" fmla="*/ 0 h 4543195"/>
              <a:gd name="connsiteX2" fmla="*/ 2134870 w 2134870"/>
              <a:gd name="connsiteY2" fmla="*/ 4543195 h 4543195"/>
              <a:gd name="connsiteX3" fmla="*/ 0 w 2134870"/>
              <a:gd name="connsiteY3" fmla="*/ 4543195 h 4543195"/>
            </a:gdLst>
            <a:ahLst/>
            <a:cxnLst>
              <a:cxn ang="0">
                <a:pos x="connsiteX0" y="connsiteY0"/>
              </a:cxn>
              <a:cxn ang="0">
                <a:pos x="connsiteX1" y="connsiteY1"/>
              </a:cxn>
              <a:cxn ang="0">
                <a:pos x="connsiteX2" y="connsiteY2"/>
              </a:cxn>
              <a:cxn ang="0">
                <a:pos x="connsiteX3" y="connsiteY3"/>
              </a:cxn>
            </a:cxnLst>
            <a:rect l="l" t="t" r="r" b="b"/>
            <a:pathLst>
              <a:path w="2134870" h="4543195">
                <a:moveTo>
                  <a:pt x="0" y="0"/>
                </a:moveTo>
                <a:lnTo>
                  <a:pt x="2134870" y="0"/>
                </a:lnTo>
                <a:lnTo>
                  <a:pt x="2134870" y="4543195"/>
                </a:lnTo>
                <a:lnTo>
                  <a:pt x="0" y="4543195"/>
                </a:lnTo>
                <a:close/>
              </a:path>
            </a:pathLst>
          </a:custGeom>
          <a:solidFill>
            <a:schemeClr val="bg2"/>
          </a:solidFill>
        </p:spPr>
        <p:txBody>
          <a:bodyPr wrap="square">
            <a:noAutofit/>
          </a:bodyPr>
          <a:lstStyle/>
          <a:p>
            <a:endParaRPr lang="en-US"/>
          </a:p>
        </p:txBody>
      </p:sp>
      <p:sp>
        <p:nvSpPr>
          <p:cNvPr id="9" name="Title 1">
            <a:extLst>
              <a:ext uri="{FF2B5EF4-FFF2-40B4-BE49-F238E27FC236}">
                <a16:creationId xmlns:a16="http://schemas.microsoft.com/office/drawing/2014/main" id="{9241F732-6712-47F9-B53F-40E8A5FA1129}"/>
              </a:ext>
            </a:extLst>
          </p:cNvPr>
          <p:cNvSpPr>
            <a:spLocks noGrp="1"/>
          </p:cNvSpPr>
          <p:nvPr>
            <p:ph type="title"/>
          </p:nvPr>
        </p:nvSpPr>
        <p:spPr>
          <a:xfrm>
            <a:off x="5168046" y="1907393"/>
            <a:ext cx="3567600" cy="2307600"/>
          </a:xfrm>
        </p:spPr>
        <p:txBody>
          <a:bodyPr anchor="t">
            <a:noAutofit/>
          </a:bodyPr>
          <a:lstStyle>
            <a:lvl1pPr algn="l">
              <a:defRPr sz="4000">
                <a:solidFill>
                  <a:schemeClr val="accent1"/>
                </a:solidFill>
              </a:defRPr>
            </a:lvl1pPr>
          </a:lstStyle>
          <a:p>
            <a:r>
              <a:rPr lang="en-US"/>
              <a:t>Click to edit Master title style</a:t>
            </a:r>
            <a:endParaRPr lang="en-ID"/>
          </a:p>
        </p:txBody>
      </p:sp>
      <p:sp>
        <p:nvSpPr>
          <p:cNvPr id="10" name="Text Placeholder 9">
            <a:extLst>
              <a:ext uri="{FF2B5EF4-FFF2-40B4-BE49-F238E27FC236}">
                <a16:creationId xmlns:a16="http://schemas.microsoft.com/office/drawing/2014/main" id="{CBEA8E41-4B2B-4249-B3A1-52192C66B866}"/>
              </a:ext>
            </a:extLst>
          </p:cNvPr>
          <p:cNvSpPr>
            <a:spLocks noGrp="1"/>
          </p:cNvSpPr>
          <p:nvPr>
            <p:ph type="body" sz="quarter" idx="23"/>
          </p:nvPr>
        </p:nvSpPr>
        <p:spPr>
          <a:xfrm>
            <a:off x="5168046" y="4503945"/>
            <a:ext cx="3567600" cy="8136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1" name="Text Placeholder 9">
            <a:extLst>
              <a:ext uri="{FF2B5EF4-FFF2-40B4-BE49-F238E27FC236}">
                <a16:creationId xmlns:a16="http://schemas.microsoft.com/office/drawing/2014/main" id="{9F988205-DC29-40F2-8144-3115553602D2}"/>
              </a:ext>
            </a:extLst>
          </p:cNvPr>
          <p:cNvSpPr>
            <a:spLocks noGrp="1"/>
          </p:cNvSpPr>
          <p:nvPr>
            <p:ph type="body" sz="quarter" idx="22"/>
          </p:nvPr>
        </p:nvSpPr>
        <p:spPr>
          <a:xfrm>
            <a:off x="5168046" y="1559361"/>
            <a:ext cx="3567600" cy="309600"/>
          </a:xfrm>
        </p:spPr>
        <p:txBody>
          <a:bodyPr>
            <a:normAutofit/>
          </a:bodyPr>
          <a:lstStyle>
            <a:lvl1pPr>
              <a:defRPr sz="14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7735787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6291621" y="777987"/>
            <a:ext cx="7340075" cy="4591308"/>
          </a:xfrm>
          <a:custGeom>
            <a:avLst/>
            <a:gdLst>
              <a:gd name="connsiteX0" fmla="*/ 0 w 7340075"/>
              <a:gd name="connsiteY0" fmla="*/ 0 h 4591308"/>
              <a:gd name="connsiteX1" fmla="*/ 7340075 w 7340075"/>
              <a:gd name="connsiteY1" fmla="*/ 0 h 4591308"/>
              <a:gd name="connsiteX2" fmla="*/ 7340075 w 7340075"/>
              <a:gd name="connsiteY2" fmla="*/ 4591308 h 4591308"/>
              <a:gd name="connsiteX3" fmla="*/ 0 w 7340075"/>
              <a:gd name="connsiteY3" fmla="*/ 4591308 h 4591308"/>
            </a:gdLst>
            <a:ahLst/>
            <a:cxnLst>
              <a:cxn ang="0">
                <a:pos x="connsiteX0" y="connsiteY0"/>
              </a:cxn>
              <a:cxn ang="0">
                <a:pos x="connsiteX1" y="connsiteY1"/>
              </a:cxn>
              <a:cxn ang="0">
                <a:pos x="connsiteX2" y="connsiteY2"/>
              </a:cxn>
              <a:cxn ang="0">
                <a:pos x="connsiteX3" y="connsiteY3"/>
              </a:cxn>
            </a:cxnLst>
            <a:rect l="l" t="t" r="r" b="b"/>
            <a:pathLst>
              <a:path w="7340075" h="4591308">
                <a:moveTo>
                  <a:pt x="0" y="0"/>
                </a:moveTo>
                <a:lnTo>
                  <a:pt x="7340075" y="0"/>
                </a:lnTo>
                <a:lnTo>
                  <a:pt x="7340075" y="4591308"/>
                </a:lnTo>
                <a:lnTo>
                  <a:pt x="0" y="4591308"/>
                </a:lnTo>
                <a:close/>
              </a:path>
            </a:pathLst>
          </a:custGeom>
          <a:solidFill>
            <a:schemeClr val="bg2"/>
          </a:solidFill>
        </p:spPr>
        <p:txBody>
          <a:bodyPr wrap="square">
            <a:noAutofit/>
          </a:bodyPr>
          <a:lstStyle/>
          <a:p>
            <a:endParaRPr lang="en-US"/>
          </a:p>
        </p:txBody>
      </p:sp>
      <p:sp>
        <p:nvSpPr>
          <p:cNvPr id="15" name="Text Placeholder 9">
            <a:extLst>
              <a:ext uri="{FF2B5EF4-FFF2-40B4-BE49-F238E27FC236}">
                <a16:creationId xmlns:a16="http://schemas.microsoft.com/office/drawing/2014/main" id="{6114EAB7-1883-4222-8B70-35CC9224FEFE}"/>
              </a:ext>
            </a:extLst>
          </p:cNvPr>
          <p:cNvSpPr>
            <a:spLocks noGrp="1"/>
          </p:cNvSpPr>
          <p:nvPr>
            <p:ph type="body" sz="quarter" idx="40"/>
          </p:nvPr>
        </p:nvSpPr>
        <p:spPr>
          <a:xfrm>
            <a:off x="1019174" y="1309726"/>
            <a:ext cx="4060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6" name="Text Placeholder 9">
            <a:extLst>
              <a:ext uri="{FF2B5EF4-FFF2-40B4-BE49-F238E27FC236}">
                <a16:creationId xmlns:a16="http://schemas.microsoft.com/office/drawing/2014/main" id="{8850BE2F-0D00-472E-811E-063C75DD22CC}"/>
              </a:ext>
            </a:extLst>
          </p:cNvPr>
          <p:cNvSpPr>
            <a:spLocks noGrp="1"/>
          </p:cNvSpPr>
          <p:nvPr>
            <p:ph type="body" sz="quarter" idx="41"/>
          </p:nvPr>
        </p:nvSpPr>
        <p:spPr>
          <a:xfrm>
            <a:off x="1019174" y="988569"/>
            <a:ext cx="4060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7" name="Text Placeholder 9">
            <a:extLst>
              <a:ext uri="{FF2B5EF4-FFF2-40B4-BE49-F238E27FC236}">
                <a16:creationId xmlns:a16="http://schemas.microsoft.com/office/drawing/2014/main" id="{C358C045-35AC-48FB-905D-7A683758B846}"/>
              </a:ext>
            </a:extLst>
          </p:cNvPr>
          <p:cNvSpPr>
            <a:spLocks noGrp="1"/>
          </p:cNvSpPr>
          <p:nvPr>
            <p:ph type="body" sz="quarter" idx="42"/>
          </p:nvPr>
        </p:nvSpPr>
        <p:spPr>
          <a:xfrm>
            <a:off x="1019174" y="4872031"/>
            <a:ext cx="4060800" cy="9972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8" name="Text Placeholder 9">
            <a:extLst>
              <a:ext uri="{FF2B5EF4-FFF2-40B4-BE49-F238E27FC236}">
                <a16:creationId xmlns:a16="http://schemas.microsoft.com/office/drawing/2014/main" id="{1D73D1B1-76EC-4CA3-9501-2F486FFE8915}"/>
              </a:ext>
            </a:extLst>
          </p:cNvPr>
          <p:cNvSpPr>
            <a:spLocks noGrp="1"/>
          </p:cNvSpPr>
          <p:nvPr>
            <p:ph type="body" sz="quarter" idx="43"/>
          </p:nvPr>
        </p:nvSpPr>
        <p:spPr>
          <a:xfrm>
            <a:off x="1019174" y="2604276"/>
            <a:ext cx="4060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19" name="Text Placeholder 9">
            <a:extLst>
              <a:ext uri="{FF2B5EF4-FFF2-40B4-BE49-F238E27FC236}">
                <a16:creationId xmlns:a16="http://schemas.microsoft.com/office/drawing/2014/main" id="{0D42F123-7385-4F7D-A0FD-61DE0E3E0B3B}"/>
              </a:ext>
            </a:extLst>
          </p:cNvPr>
          <p:cNvSpPr>
            <a:spLocks noGrp="1"/>
          </p:cNvSpPr>
          <p:nvPr>
            <p:ph type="body" sz="quarter" idx="44"/>
          </p:nvPr>
        </p:nvSpPr>
        <p:spPr>
          <a:xfrm>
            <a:off x="1019174" y="2283119"/>
            <a:ext cx="4060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0" name="Text Placeholder 9">
            <a:extLst>
              <a:ext uri="{FF2B5EF4-FFF2-40B4-BE49-F238E27FC236}">
                <a16:creationId xmlns:a16="http://schemas.microsoft.com/office/drawing/2014/main" id="{B178B017-E7E2-4B24-A536-82BA1A961C28}"/>
              </a:ext>
            </a:extLst>
          </p:cNvPr>
          <p:cNvSpPr>
            <a:spLocks noGrp="1"/>
          </p:cNvSpPr>
          <p:nvPr>
            <p:ph type="body" sz="quarter" idx="45"/>
          </p:nvPr>
        </p:nvSpPr>
        <p:spPr>
          <a:xfrm>
            <a:off x="1019174" y="3898826"/>
            <a:ext cx="4060800" cy="626400"/>
          </a:xfrm>
        </p:spPr>
        <p:txBody>
          <a:bodyPr>
            <a:normAutofit/>
          </a:bodyPr>
          <a:lstStyle>
            <a:lvl1pPr>
              <a:defRPr sz="1000">
                <a:solidFill>
                  <a:schemeClr val="tx2"/>
                </a:solidFill>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
        <p:nvSpPr>
          <p:cNvPr id="21" name="Text Placeholder 9">
            <a:extLst>
              <a:ext uri="{FF2B5EF4-FFF2-40B4-BE49-F238E27FC236}">
                <a16:creationId xmlns:a16="http://schemas.microsoft.com/office/drawing/2014/main" id="{F0611E27-7E40-4885-8FCB-5520C4CE92B1}"/>
              </a:ext>
            </a:extLst>
          </p:cNvPr>
          <p:cNvSpPr>
            <a:spLocks noGrp="1"/>
          </p:cNvSpPr>
          <p:nvPr>
            <p:ph type="body" sz="quarter" idx="46"/>
          </p:nvPr>
        </p:nvSpPr>
        <p:spPr>
          <a:xfrm>
            <a:off x="1019174" y="3577669"/>
            <a:ext cx="4060800" cy="277200"/>
          </a:xfrm>
        </p:spPr>
        <p:txBody>
          <a:bodyPr>
            <a:normAutofit/>
          </a:bodyPr>
          <a:lstStyle>
            <a:lvl1pPr>
              <a:defRPr sz="1200">
                <a:solidFill>
                  <a:schemeClr val="accent1"/>
                </a:solidFill>
                <a:latin typeface="+mj-lt"/>
              </a:defRPr>
            </a:lvl1pPr>
            <a:lvl2pPr>
              <a:defRPr sz="1200">
                <a:solidFill>
                  <a:schemeClr val="accent5"/>
                </a:solidFill>
              </a:defRPr>
            </a:lvl2pPr>
            <a:lvl3pPr>
              <a:defRPr sz="1200">
                <a:solidFill>
                  <a:schemeClr val="accent5"/>
                </a:solidFill>
              </a:defRPr>
            </a:lvl3pPr>
            <a:lvl4pPr>
              <a:defRPr sz="1200">
                <a:solidFill>
                  <a:schemeClr val="accent5"/>
                </a:solidFill>
              </a:defRPr>
            </a:lvl4pPr>
            <a:lvl5pPr>
              <a:defRPr sz="12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3551924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D821D8-1706-441C-A329-C3069FA59F5D}" type="datetimeFigureOut">
              <a:rPr lang="en-US" smtClean="0"/>
              <a:t>12/17/2024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34CBD9-EA76-4F21-A540-FC6942B3DDFE}" type="slidenum">
              <a:rPr lang="en-US" smtClean="0"/>
              <a:t>‹#›</a:t>
            </a:fld>
            <a:endParaRPr lang="en-US"/>
          </a:p>
        </p:txBody>
      </p:sp>
    </p:spTree>
    <p:extLst>
      <p:ext uri="{BB962C8B-B14F-4D97-AF65-F5344CB8AC3E}">
        <p14:creationId xmlns:p14="http://schemas.microsoft.com/office/powerpoint/2010/main" val="3250872157"/>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80" r:id="rId12"/>
    <p:sldLayoutId id="2147483681" r:id="rId13"/>
    <p:sldLayoutId id="2147483666" r:id="rId14"/>
    <p:sldLayoutId id="2147483667" r:id="rId15"/>
    <p:sldLayoutId id="2147483668" r:id="rId16"/>
    <p:sldLayoutId id="2147483682" r:id="rId17"/>
    <p:sldLayoutId id="2147483669" r:id="rId18"/>
    <p:sldLayoutId id="2147483670" r:id="rId19"/>
    <p:sldLayoutId id="2147483671" r:id="rId20"/>
    <p:sldLayoutId id="2147483683" r:id="rId21"/>
    <p:sldLayoutId id="2147483672" r:id="rId22"/>
    <p:sldLayoutId id="2147483673" r:id="rId23"/>
    <p:sldLayoutId id="2147483674" r:id="rId24"/>
    <p:sldLayoutId id="2147483675" r:id="rId25"/>
    <p:sldLayoutId id="2147483676" r:id="rId26"/>
    <p:sldLayoutId id="2147483684" r:id="rId27"/>
    <p:sldLayoutId id="2147483685" r:id="rId28"/>
    <p:sldLayoutId id="2147483677" r:id="rId29"/>
    <p:sldLayoutId id="2147483678" r:id="rId30"/>
    <p:sldLayoutId id="2147483679"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20000"/>
        </a:lnSpc>
        <a:spcBef>
          <a:spcPts val="6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2" userDrawn="1">
          <p15:clr>
            <a:srgbClr val="F26B43"/>
          </p15:clr>
        </p15:guide>
        <p15:guide id="2" pos="1279" userDrawn="1">
          <p15:clr>
            <a:srgbClr val="F26B43"/>
          </p15:clr>
        </p15:guide>
        <p15:guide id="3" pos="1920" userDrawn="1">
          <p15:clr>
            <a:srgbClr val="F26B43"/>
          </p15:clr>
        </p15:guide>
        <p15:guide id="4" pos="2559" userDrawn="1">
          <p15:clr>
            <a:srgbClr val="F26B43"/>
          </p15:clr>
        </p15:guide>
        <p15:guide id="5" pos="3201" userDrawn="1">
          <p15:clr>
            <a:srgbClr val="F26B43"/>
          </p15:clr>
        </p15:guide>
        <p15:guide id="6" pos="7039" userDrawn="1">
          <p15:clr>
            <a:srgbClr val="F26B43"/>
          </p15:clr>
        </p15:guide>
        <p15:guide id="7" pos="6402" userDrawn="1">
          <p15:clr>
            <a:srgbClr val="F26B43"/>
          </p15:clr>
        </p15:guide>
        <p15:guide id="8" pos="5760" userDrawn="1">
          <p15:clr>
            <a:srgbClr val="F26B43"/>
          </p15:clr>
        </p15:guide>
        <p15:guide id="9" pos="5118" userDrawn="1">
          <p15:clr>
            <a:srgbClr val="F26B43"/>
          </p15:clr>
        </p15:guide>
        <p15:guide id="10" pos="4481" userDrawn="1">
          <p15:clr>
            <a:srgbClr val="F26B43"/>
          </p15:clr>
        </p15:guide>
        <p15:guide id="11"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6D_6640F360.xml"/><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14.svg"/><Relationship Id="rId5" Type="http://schemas.openxmlformats.org/officeDocument/2006/relationships/image" Target="../media/image13.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image" Target="../media/image16.svg"/><Relationship Id="rId5" Type="http://schemas.openxmlformats.org/officeDocument/2006/relationships/image" Target="../media/image15.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1.xml"/><Relationship Id="rId6" Type="http://schemas.openxmlformats.org/officeDocument/2006/relationships/image" Target="../media/image18.svg"/><Relationship Id="rId5" Type="http://schemas.openxmlformats.org/officeDocument/2006/relationships/image" Target="../media/image17.png"/><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6.jpeg"/><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microsoft.com/office/2018/10/relationships/comments" Target="../comments/modernComment_170_72675BEF.xm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8.jpeg"/><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microsoft.com/office/2007/relationships/hdphoto" Target="../media/hdphoto8.wdp"/><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31.png"/><Relationship Id="rId4" Type="http://schemas.microsoft.com/office/2007/relationships/hdphoto" Target="../media/hdphoto8.wdp"/></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microsoft.com/office/2018/10/relationships/comments" Target="../comments/modernComment_162_1274D5A8.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18" Type="http://schemas.openxmlformats.org/officeDocument/2006/relationships/image" Target="../media/image49.png"/><Relationship Id="rId3" Type="http://schemas.openxmlformats.org/officeDocument/2006/relationships/image" Target="../media/image34.png"/><Relationship Id="rId21" Type="http://schemas.openxmlformats.org/officeDocument/2006/relationships/image" Target="../media/image52.svg"/><Relationship Id="rId7" Type="http://schemas.openxmlformats.org/officeDocument/2006/relationships/image" Target="../media/image38.svg"/><Relationship Id="rId12" Type="http://schemas.openxmlformats.org/officeDocument/2006/relationships/image" Target="../media/image43.png"/><Relationship Id="rId17" Type="http://schemas.openxmlformats.org/officeDocument/2006/relationships/image" Target="../media/image48.svg"/><Relationship Id="rId2" Type="http://schemas.openxmlformats.org/officeDocument/2006/relationships/notesSlide" Target="../notesSlides/notesSlide23.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svg"/><Relationship Id="rId15" Type="http://schemas.openxmlformats.org/officeDocument/2006/relationships/image" Target="../media/image46.svg"/><Relationship Id="rId10" Type="http://schemas.openxmlformats.org/officeDocument/2006/relationships/image" Target="../media/image41.png"/><Relationship Id="rId19" Type="http://schemas.openxmlformats.org/officeDocument/2006/relationships/image" Target="../media/image50.svg"/><Relationship Id="rId4" Type="http://schemas.openxmlformats.org/officeDocument/2006/relationships/image" Target="../media/image35.png"/><Relationship Id="rId9" Type="http://schemas.openxmlformats.org/officeDocument/2006/relationships/image" Target="../media/image40.svg"/><Relationship Id="rId14" Type="http://schemas.openxmlformats.org/officeDocument/2006/relationships/image" Target="../media/image45.png"/></Relationships>
</file>

<file path=ppt/slides/_rels/slide25.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image" Target="../media/image53.jpeg"/><Relationship Id="rId7" Type="http://schemas.openxmlformats.org/officeDocument/2006/relationships/image" Target="../media/image57.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6.emf"/><Relationship Id="rId11" Type="http://schemas.openxmlformats.org/officeDocument/2006/relationships/image" Target="../media/image61.emf"/><Relationship Id="rId5" Type="http://schemas.openxmlformats.org/officeDocument/2006/relationships/image" Target="../media/image55.png"/><Relationship Id="rId10" Type="http://schemas.openxmlformats.org/officeDocument/2006/relationships/image" Target="../media/image60.emf"/><Relationship Id="rId4" Type="http://schemas.openxmlformats.org/officeDocument/2006/relationships/image" Target="../media/image54.jpeg"/><Relationship Id="rId9" Type="http://schemas.openxmlformats.org/officeDocument/2006/relationships/image" Target="../media/image59.emf"/></Relationships>
</file>

<file path=ppt/slides/_rels/slide2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21.xml"/><Relationship Id="rId5" Type="http://schemas.openxmlformats.org/officeDocument/2006/relationships/image" Target="../media/image14.sv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sv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6.png"/><Relationship Id="rId11" Type="http://schemas.openxmlformats.org/officeDocument/2006/relationships/image" Target="../media/image71.svg"/><Relationship Id="rId5" Type="http://schemas.openxmlformats.org/officeDocument/2006/relationships/image" Target="../media/image65.sv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sv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78.emf"/><Relationship Id="rId4" Type="http://schemas.openxmlformats.org/officeDocument/2006/relationships/image" Target="../media/image77.emf"/></Relationships>
</file>

<file path=ppt/slides/_rels/slide3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18.sv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emf"/><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83.emf"/><Relationship Id="rId5" Type="http://schemas.openxmlformats.org/officeDocument/2006/relationships/image" Target="../media/image82.emf"/><Relationship Id="rId4" Type="http://schemas.openxmlformats.org/officeDocument/2006/relationships/image" Target="../media/image81.emf"/></Relationships>
</file>

<file path=ppt/slides/_rels/slide3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91.emf"/><Relationship Id="rId3" Type="http://schemas.openxmlformats.org/officeDocument/2006/relationships/image" Target="../media/image86.jpeg"/><Relationship Id="rId7" Type="http://schemas.openxmlformats.org/officeDocument/2006/relationships/image" Target="../media/image90.emf"/><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image" Target="../media/image87.emf"/></Relationships>
</file>

<file path=ppt/slides/_rels/slide3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53B3A92-F228-D3B1-157C-6A20F93F8B62}"/>
              </a:ext>
            </a:extLst>
          </p:cNvPr>
          <p:cNvSpPr/>
          <p:nvPr/>
        </p:nvSpPr>
        <p:spPr>
          <a:xfrm>
            <a:off x="1" y="1"/>
            <a:ext cx="12192000" cy="6857999"/>
          </a:xfrm>
          <a:prstGeom prst="rect">
            <a:avLst/>
          </a:prstGeom>
          <a:gradFill flip="none" rotWithShape="1">
            <a:gsLst>
              <a:gs pos="23000">
                <a:schemeClr val="tx1">
                  <a:alpha val="0"/>
                </a:schemeClr>
              </a:gs>
              <a:gs pos="66000">
                <a:schemeClr val="tx1">
                  <a:alpha val="6113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animated-bright-landscape-of-particles-2022-09-07-01-54-46-utc_1_1_1">
            <a:hlinkClick r:id="" action="ppaction://media"/>
            <a:extLst>
              <a:ext uri="{FF2B5EF4-FFF2-40B4-BE49-F238E27FC236}">
                <a16:creationId xmlns:a16="http://schemas.microsoft.com/office/drawing/2014/main" id="{C025D7AC-DCF9-FB4B-F93D-E9ADB0065DC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588"/>
            <a:ext cx="12192000" cy="6856412"/>
          </a:xfrm>
          <a:prstGeom prst="rect">
            <a:avLst/>
          </a:prstGeom>
        </p:spPr>
      </p:pic>
      <p:sp>
        <p:nvSpPr>
          <p:cNvPr id="41" name="Rectangle 40"/>
          <p:cNvSpPr/>
          <p:nvPr/>
        </p:nvSpPr>
        <p:spPr>
          <a:xfrm>
            <a:off x="3625701" y="1"/>
            <a:ext cx="8566299" cy="6857999"/>
          </a:xfrm>
          <a:prstGeom prst="rect">
            <a:avLst/>
          </a:prstGeom>
          <a:gradFill flip="none" rotWithShape="1">
            <a:gsLst>
              <a:gs pos="23000">
                <a:srgbClr val="00B0F0">
                  <a:alpha val="0"/>
                </a:srgbClr>
              </a:gs>
              <a:gs pos="41000">
                <a:schemeClr val="tx1">
                  <a:alpha val="6113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E264ABA5-2FF0-4662-BD91-B356E03ECD4F}"/>
              </a:ext>
            </a:extLst>
          </p:cNvPr>
          <p:cNvSpPr>
            <a:spLocks noGrp="1"/>
          </p:cNvSpPr>
          <p:nvPr>
            <p:ph type="title"/>
          </p:nvPr>
        </p:nvSpPr>
        <p:spPr>
          <a:xfrm>
            <a:off x="4325257" y="2165198"/>
            <a:ext cx="6592125" cy="2750400"/>
          </a:xfrm>
        </p:spPr>
        <p:txBody>
          <a:bodyPr/>
          <a:lstStyle/>
          <a:p>
            <a:pPr>
              <a:lnSpc>
                <a:spcPct val="90000"/>
              </a:lnSpc>
            </a:pPr>
            <a:r>
              <a:rPr lang="en-US" sz="4800">
                <a:solidFill>
                  <a:schemeClr val="bg1"/>
                </a:solidFill>
                <a:latin typeface="+mj-lt"/>
              </a:rPr>
              <a:t>Leading a Purpose-Driven Organization in a Digital World Order</a:t>
            </a:r>
          </a:p>
        </p:txBody>
      </p:sp>
      <p:sp>
        <p:nvSpPr>
          <p:cNvPr id="9" name="TextBox 8">
            <a:extLst>
              <a:ext uri="{FF2B5EF4-FFF2-40B4-BE49-F238E27FC236}">
                <a16:creationId xmlns:a16="http://schemas.microsoft.com/office/drawing/2014/main" id="{25085754-E8A3-4895-9277-9E6B791AEA76}"/>
              </a:ext>
            </a:extLst>
          </p:cNvPr>
          <p:cNvSpPr txBox="1"/>
          <p:nvPr/>
        </p:nvSpPr>
        <p:spPr>
          <a:xfrm>
            <a:off x="2293793" y="678013"/>
            <a:ext cx="1224404" cy="590931"/>
          </a:xfrm>
          <a:prstGeom prst="rect">
            <a:avLst/>
          </a:prstGeom>
          <a:noFill/>
        </p:spPr>
        <p:txBody>
          <a:bodyPr wrap="square" rtlCol="0">
            <a:spAutoFit/>
          </a:bodyPr>
          <a:lstStyle/>
          <a:p>
            <a:pPr>
              <a:lnSpc>
                <a:spcPct val="90000"/>
              </a:lnSpc>
            </a:pPr>
            <a:r>
              <a:rPr lang="en-US">
                <a:solidFill>
                  <a:schemeClr val="bg1"/>
                </a:solidFill>
                <a:latin typeface="+mj-lt"/>
              </a:rPr>
              <a:t>MIMI BROOKS</a:t>
            </a:r>
          </a:p>
        </p:txBody>
      </p:sp>
      <p:sp>
        <p:nvSpPr>
          <p:cNvPr id="10" name="TextBox 9">
            <a:extLst>
              <a:ext uri="{FF2B5EF4-FFF2-40B4-BE49-F238E27FC236}">
                <a16:creationId xmlns:a16="http://schemas.microsoft.com/office/drawing/2014/main" id="{9B0EB876-1283-4E6C-845A-777E1C1D6C99}"/>
              </a:ext>
            </a:extLst>
          </p:cNvPr>
          <p:cNvSpPr txBox="1"/>
          <p:nvPr/>
        </p:nvSpPr>
        <p:spPr>
          <a:xfrm>
            <a:off x="3709703" y="738039"/>
            <a:ext cx="1970661" cy="467306"/>
          </a:xfrm>
          <a:prstGeom prst="rect">
            <a:avLst/>
          </a:prstGeom>
          <a:noFill/>
        </p:spPr>
        <p:txBody>
          <a:bodyPr wrap="square" rtlCol="0">
            <a:spAutoFit/>
          </a:bodyPr>
          <a:lstStyle/>
          <a:p>
            <a:r>
              <a:rPr lang="en-US" sz="1200">
                <a:solidFill>
                  <a:schemeClr val="bg1"/>
                </a:solidFill>
              </a:rPr>
              <a:t>LOGICAL DESIGN SOLUTIONS</a:t>
            </a:r>
          </a:p>
        </p:txBody>
      </p:sp>
      <p:grpSp>
        <p:nvGrpSpPr>
          <p:cNvPr id="11" name="Group 10">
            <a:extLst>
              <a:ext uri="{FF2B5EF4-FFF2-40B4-BE49-F238E27FC236}">
                <a16:creationId xmlns:a16="http://schemas.microsoft.com/office/drawing/2014/main" id="{C4C37D94-B471-4635-90DA-8C2D9C767666}"/>
              </a:ext>
            </a:extLst>
          </p:cNvPr>
          <p:cNvGrpSpPr/>
          <p:nvPr/>
        </p:nvGrpSpPr>
        <p:grpSpPr>
          <a:xfrm>
            <a:off x="1019175" y="2262433"/>
            <a:ext cx="2581864" cy="2581864"/>
            <a:chOff x="1019175" y="2262433"/>
            <a:chExt cx="2581864" cy="2581864"/>
          </a:xfrm>
        </p:grpSpPr>
        <p:sp>
          <p:nvSpPr>
            <p:cNvPr id="13" name="Rectangle 12">
              <a:extLst>
                <a:ext uri="{FF2B5EF4-FFF2-40B4-BE49-F238E27FC236}">
                  <a16:creationId xmlns:a16="http://schemas.microsoft.com/office/drawing/2014/main" id="{FBBC9614-CE1E-4B65-BC25-940FFA6ECEF5}"/>
                </a:ext>
              </a:extLst>
            </p:cNvPr>
            <p:cNvSpPr/>
            <p:nvPr/>
          </p:nvSpPr>
          <p:spPr>
            <a:xfrm>
              <a:off x="1019175" y="2262433"/>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9A18A13-99C1-4EC7-849F-906B7FB3332A}"/>
                </a:ext>
              </a:extLst>
            </p:cNvPr>
            <p:cNvSpPr txBox="1"/>
            <p:nvPr/>
          </p:nvSpPr>
          <p:spPr>
            <a:xfrm>
              <a:off x="1697905" y="2897801"/>
              <a:ext cx="1224404" cy="1311128"/>
            </a:xfrm>
            <a:prstGeom prst="rect">
              <a:avLst/>
            </a:prstGeom>
            <a:noFill/>
          </p:spPr>
          <p:txBody>
            <a:bodyPr wrap="square" rtlCol="0">
              <a:spAutoFit/>
            </a:bodyPr>
            <a:lstStyle/>
            <a:p>
              <a:pPr algn="ctr">
                <a:lnSpc>
                  <a:spcPct val="90000"/>
                </a:lnSpc>
              </a:pPr>
              <a:endParaRPr lang="en-US" sz="8800">
                <a:solidFill>
                  <a:schemeClr val="bg1"/>
                </a:solidFill>
                <a:latin typeface="+mj-lt"/>
              </a:endParaRPr>
            </a:p>
          </p:txBody>
        </p:sp>
      </p:grpSp>
      <p:cxnSp>
        <p:nvCxnSpPr>
          <p:cNvPr id="8" name="Straight Connector 7">
            <a:extLst>
              <a:ext uri="{FF2B5EF4-FFF2-40B4-BE49-F238E27FC236}">
                <a16:creationId xmlns:a16="http://schemas.microsoft.com/office/drawing/2014/main" id="{CBF529C7-0411-D014-32B2-BFA4A53D5C6E}"/>
              </a:ext>
            </a:extLst>
          </p:cNvPr>
          <p:cNvCxnSpPr/>
          <p:nvPr/>
        </p:nvCxnSpPr>
        <p:spPr>
          <a:xfrm>
            <a:off x="3602182" y="52370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5BE9A7F-54D2-8310-8DB5-51E759DD3687}"/>
              </a:ext>
            </a:extLst>
          </p:cNvPr>
          <p:cNvCxnSpPr/>
          <p:nvPr/>
        </p:nvCxnSpPr>
        <p:spPr>
          <a:xfrm>
            <a:off x="3588328"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42511D9C-7030-71DA-4367-76A7E34BD762}"/>
              </a:ext>
            </a:extLst>
          </p:cNvPr>
          <p:cNvPicPr>
            <a:picLocks noChangeAspect="1"/>
          </p:cNvPicPr>
          <p:nvPr/>
        </p:nvPicPr>
        <p:blipFill>
          <a:blip r:embed="rId6"/>
          <a:stretch>
            <a:fillRect/>
          </a:stretch>
        </p:blipFill>
        <p:spPr>
          <a:xfrm>
            <a:off x="1544636" y="2781300"/>
            <a:ext cx="1427163" cy="1427163"/>
          </a:xfrm>
          <a:prstGeom prst="rect">
            <a:avLst/>
          </a:prstGeom>
        </p:spPr>
      </p:pic>
      <p:sp>
        <p:nvSpPr>
          <p:cNvPr id="21" name="Text Placeholder 6">
            <a:extLst>
              <a:ext uri="{FF2B5EF4-FFF2-40B4-BE49-F238E27FC236}">
                <a16:creationId xmlns:a16="http://schemas.microsoft.com/office/drawing/2014/main" id="{B8122246-53DF-E068-14CB-3D83DB8D6837}"/>
              </a:ext>
            </a:extLst>
          </p:cNvPr>
          <p:cNvSpPr txBox="1">
            <a:spLocks/>
          </p:cNvSpPr>
          <p:nvPr/>
        </p:nvSpPr>
        <p:spPr>
          <a:xfrm>
            <a:off x="4386115" y="4562101"/>
            <a:ext cx="6615259" cy="552824"/>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6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t>EPG</a:t>
            </a:r>
            <a:r>
              <a:rPr lang="en-US" sz="1600" b="1">
                <a:solidFill>
                  <a:srgbClr val="92D050"/>
                </a:solidFill>
              </a:rPr>
              <a:t> :: SEPTEMBER 2023</a:t>
            </a:r>
          </a:p>
        </p:txBody>
      </p:sp>
    </p:spTree>
    <p:extLst>
      <p:ext uri="{BB962C8B-B14F-4D97-AF65-F5344CB8AC3E}">
        <p14:creationId xmlns:p14="http://schemas.microsoft.com/office/powerpoint/2010/main" val="1655612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2F319E4-171F-0270-3DAB-436EE4DCF45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p:spPr>
      </p:pic>
      <p:sp>
        <p:nvSpPr>
          <p:cNvPr id="41" name="Rectangle 40"/>
          <p:cNvSpPr/>
          <p:nvPr/>
        </p:nvSpPr>
        <p:spPr>
          <a:xfrm>
            <a:off x="0" y="1"/>
            <a:ext cx="12192000" cy="6857999"/>
          </a:xfrm>
          <a:prstGeom prst="rect">
            <a:avLst/>
          </a:prstGeom>
          <a:gradFill flip="none" rotWithShape="1">
            <a:gsLst>
              <a:gs pos="23000">
                <a:srgbClr val="00B0F0">
                  <a:alpha val="0"/>
                </a:srgbClr>
              </a:gs>
              <a:gs pos="93000">
                <a:schemeClr val="tx1">
                  <a:alpha val="6113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E264ABA5-2FF0-4662-BD91-B356E03ECD4F}"/>
              </a:ext>
            </a:extLst>
          </p:cNvPr>
          <p:cNvSpPr>
            <a:spLocks noGrp="1"/>
          </p:cNvSpPr>
          <p:nvPr>
            <p:ph type="title"/>
          </p:nvPr>
        </p:nvSpPr>
        <p:spPr>
          <a:xfrm>
            <a:off x="4325257" y="2165198"/>
            <a:ext cx="6592125" cy="2750400"/>
          </a:xfrm>
        </p:spPr>
        <p:txBody>
          <a:bodyPr/>
          <a:lstStyle/>
          <a:p>
            <a:pPr>
              <a:lnSpc>
                <a:spcPct val="90000"/>
              </a:lnSpc>
            </a:pPr>
            <a:r>
              <a:rPr lang="en-US" sz="4800">
                <a:solidFill>
                  <a:schemeClr val="bg1"/>
                </a:solidFill>
                <a:latin typeface="+mj-lt"/>
              </a:rPr>
              <a:t>Leading a Purpose-Driven Organization in a Digital World Order</a:t>
            </a:r>
          </a:p>
        </p:txBody>
      </p:sp>
      <p:sp>
        <p:nvSpPr>
          <p:cNvPr id="7" name="Text Placeholder 6">
            <a:extLst>
              <a:ext uri="{FF2B5EF4-FFF2-40B4-BE49-F238E27FC236}">
                <a16:creationId xmlns:a16="http://schemas.microsoft.com/office/drawing/2014/main" id="{A15107A8-E1B1-4A9B-9248-145C93BDDF8B}"/>
              </a:ext>
            </a:extLst>
          </p:cNvPr>
          <p:cNvSpPr>
            <a:spLocks noGrp="1"/>
          </p:cNvSpPr>
          <p:nvPr>
            <p:ph type="body" sz="quarter" idx="21"/>
          </p:nvPr>
        </p:nvSpPr>
        <p:spPr>
          <a:xfrm>
            <a:off x="4386115" y="4562101"/>
            <a:ext cx="6615259" cy="552824"/>
          </a:xfrm>
        </p:spPr>
        <p:txBody>
          <a:bodyPr>
            <a:normAutofit/>
          </a:bodyPr>
          <a:lstStyle/>
          <a:p>
            <a:r>
              <a:rPr lang="en-US" sz="1600" b="1"/>
              <a:t>EPG</a:t>
            </a:r>
            <a:r>
              <a:rPr lang="en-US" sz="1600" b="1">
                <a:solidFill>
                  <a:srgbClr val="92D050"/>
                </a:solidFill>
              </a:rPr>
              <a:t> :: SEPTEMBER 2023</a:t>
            </a:r>
          </a:p>
        </p:txBody>
      </p:sp>
      <p:sp>
        <p:nvSpPr>
          <p:cNvPr id="9" name="TextBox 8">
            <a:extLst>
              <a:ext uri="{FF2B5EF4-FFF2-40B4-BE49-F238E27FC236}">
                <a16:creationId xmlns:a16="http://schemas.microsoft.com/office/drawing/2014/main" id="{25085754-E8A3-4895-9277-9E6B791AEA76}"/>
              </a:ext>
            </a:extLst>
          </p:cNvPr>
          <p:cNvSpPr txBox="1"/>
          <p:nvPr/>
        </p:nvSpPr>
        <p:spPr>
          <a:xfrm>
            <a:off x="2293793" y="678013"/>
            <a:ext cx="1224404" cy="590931"/>
          </a:xfrm>
          <a:prstGeom prst="rect">
            <a:avLst/>
          </a:prstGeom>
          <a:noFill/>
        </p:spPr>
        <p:txBody>
          <a:bodyPr wrap="square" rtlCol="0">
            <a:spAutoFit/>
          </a:bodyPr>
          <a:lstStyle/>
          <a:p>
            <a:pPr>
              <a:lnSpc>
                <a:spcPct val="90000"/>
              </a:lnSpc>
            </a:pPr>
            <a:r>
              <a:rPr lang="en-US">
                <a:solidFill>
                  <a:schemeClr val="bg1"/>
                </a:solidFill>
                <a:latin typeface="+mj-lt"/>
              </a:rPr>
              <a:t>MIMI BROOKS</a:t>
            </a:r>
          </a:p>
        </p:txBody>
      </p:sp>
      <p:sp>
        <p:nvSpPr>
          <p:cNvPr id="10" name="TextBox 9">
            <a:extLst>
              <a:ext uri="{FF2B5EF4-FFF2-40B4-BE49-F238E27FC236}">
                <a16:creationId xmlns:a16="http://schemas.microsoft.com/office/drawing/2014/main" id="{9B0EB876-1283-4E6C-845A-777E1C1D6C99}"/>
              </a:ext>
            </a:extLst>
          </p:cNvPr>
          <p:cNvSpPr txBox="1"/>
          <p:nvPr/>
        </p:nvSpPr>
        <p:spPr>
          <a:xfrm>
            <a:off x="3709703" y="738039"/>
            <a:ext cx="1970661" cy="467306"/>
          </a:xfrm>
          <a:prstGeom prst="rect">
            <a:avLst/>
          </a:prstGeom>
          <a:noFill/>
        </p:spPr>
        <p:txBody>
          <a:bodyPr wrap="square" rtlCol="0">
            <a:spAutoFit/>
          </a:bodyPr>
          <a:lstStyle/>
          <a:p>
            <a:r>
              <a:rPr lang="en-US" sz="1200">
                <a:solidFill>
                  <a:schemeClr val="bg1"/>
                </a:solidFill>
              </a:rPr>
              <a:t>LOGICAL DESIGN SOLUTIONS</a:t>
            </a:r>
          </a:p>
        </p:txBody>
      </p:sp>
      <p:grpSp>
        <p:nvGrpSpPr>
          <p:cNvPr id="11" name="Group 10">
            <a:extLst>
              <a:ext uri="{FF2B5EF4-FFF2-40B4-BE49-F238E27FC236}">
                <a16:creationId xmlns:a16="http://schemas.microsoft.com/office/drawing/2014/main" id="{C4C37D94-B471-4635-90DA-8C2D9C767666}"/>
              </a:ext>
            </a:extLst>
          </p:cNvPr>
          <p:cNvGrpSpPr/>
          <p:nvPr/>
        </p:nvGrpSpPr>
        <p:grpSpPr>
          <a:xfrm>
            <a:off x="1019175" y="2262433"/>
            <a:ext cx="2581864" cy="2581864"/>
            <a:chOff x="1019175" y="2262433"/>
            <a:chExt cx="2581864" cy="2581864"/>
          </a:xfrm>
        </p:grpSpPr>
        <p:sp>
          <p:nvSpPr>
            <p:cNvPr id="13" name="Rectangle 12">
              <a:extLst>
                <a:ext uri="{FF2B5EF4-FFF2-40B4-BE49-F238E27FC236}">
                  <a16:creationId xmlns:a16="http://schemas.microsoft.com/office/drawing/2014/main" id="{FBBC9614-CE1E-4B65-BC25-940FFA6ECEF5}"/>
                </a:ext>
              </a:extLst>
            </p:cNvPr>
            <p:cNvSpPr/>
            <p:nvPr/>
          </p:nvSpPr>
          <p:spPr>
            <a:xfrm>
              <a:off x="1019175" y="2262433"/>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9A18A13-99C1-4EC7-849F-906B7FB3332A}"/>
                </a:ext>
              </a:extLst>
            </p:cNvPr>
            <p:cNvSpPr txBox="1"/>
            <p:nvPr/>
          </p:nvSpPr>
          <p:spPr>
            <a:xfrm>
              <a:off x="1697905" y="2897801"/>
              <a:ext cx="1224404" cy="1311128"/>
            </a:xfrm>
            <a:prstGeom prst="rect">
              <a:avLst/>
            </a:prstGeom>
            <a:noFill/>
          </p:spPr>
          <p:txBody>
            <a:bodyPr wrap="square" rtlCol="0">
              <a:spAutoFit/>
            </a:bodyPr>
            <a:lstStyle/>
            <a:p>
              <a:pPr algn="ctr">
                <a:lnSpc>
                  <a:spcPct val="90000"/>
                </a:lnSpc>
              </a:pPr>
              <a:endParaRPr lang="en-US" sz="8800">
                <a:solidFill>
                  <a:schemeClr val="bg1"/>
                </a:solidFill>
                <a:latin typeface="+mj-lt"/>
              </a:endParaRPr>
            </a:p>
          </p:txBody>
        </p:sp>
      </p:grpSp>
      <p:cxnSp>
        <p:nvCxnSpPr>
          <p:cNvPr id="8" name="Straight Connector 7">
            <a:extLst>
              <a:ext uri="{FF2B5EF4-FFF2-40B4-BE49-F238E27FC236}">
                <a16:creationId xmlns:a16="http://schemas.microsoft.com/office/drawing/2014/main" id="{CBF529C7-0411-D014-32B2-BFA4A53D5C6E}"/>
              </a:ext>
            </a:extLst>
          </p:cNvPr>
          <p:cNvCxnSpPr/>
          <p:nvPr/>
        </p:nvCxnSpPr>
        <p:spPr>
          <a:xfrm>
            <a:off x="3602182" y="52370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5BE9A7F-54D2-8310-8DB5-51E759DD3687}"/>
              </a:ext>
            </a:extLst>
          </p:cNvPr>
          <p:cNvCxnSpPr/>
          <p:nvPr/>
        </p:nvCxnSpPr>
        <p:spPr>
          <a:xfrm>
            <a:off x="3588328"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1ABE1CA-957A-6850-3552-1D5B464B4656}"/>
              </a:ext>
            </a:extLst>
          </p:cNvPr>
          <p:cNvPicPr>
            <a:picLocks noChangeAspect="1"/>
          </p:cNvPicPr>
          <p:nvPr/>
        </p:nvPicPr>
        <p:blipFill>
          <a:blip r:embed="rId3"/>
          <a:stretch>
            <a:fillRect/>
          </a:stretch>
        </p:blipFill>
        <p:spPr>
          <a:xfrm>
            <a:off x="1544636" y="2781300"/>
            <a:ext cx="1427163" cy="1427163"/>
          </a:xfrm>
          <a:prstGeom prst="rect">
            <a:avLst/>
          </a:prstGeom>
        </p:spPr>
      </p:pic>
    </p:spTree>
    <p:extLst>
      <p:ext uri="{BB962C8B-B14F-4D97-AF65-F5344CB8AC3E}">
        <p14:creationId xmlns:p14="http://schemas.microsoft.com/office/powerpoint/2010/main" val="356399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B974D4-74DE-8D4F-7BF1-9BF8771B64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499016"/>
            <a:ext cx="12192000" cy="5566802"/>
          </a:xfrm>
          <a:prstGeom prst="rect">
            <a:avLst/>
          </a:prstGeom>
        </p:spPr>
      </p:pic>
      <p:sp>
        <p:nvSpPr>
          <p:cNvPr id="4" name="Text Placeholder 3">
            <a:extLst>
              <a:ext uri="{FF2B5EF4-FFF2-40B4-BE49-F238E27FC236}">
                <a16:creationId xmlns:a16="http://schemas.microsoft.com/office/drawing/2014/main" id="{1FEDDEB4-80E0-49BF-8AB5-6DB88DA1A96E}"/>
              </a:ext>
            </a:extLst>
          </p:cNvPr>
          <p:cNvSpPr>
            <a:spLocks noGrp="1"/>
          </p:cNvSpPr>
          <p:nvPr>
            <p:ph type="body" sz="quarter" idx="22"/>
          </p:nvPr>
        </p:nvSpPr>
        <p:spPr>
          <a:xfrm>
            <a:off x="4267199" y="812737"/>
            <a:ext cx="3657600" cy="335147"/>
          </a:xfrm>
        </p:spPr>
        <p:txBody>
          <a:bodyPr>
            <a:normAutofit/>
          </a:bodyPr>
          <a:lstStyle/>
          <a:p>
            <a:pPr algn="ctr"/>
            <a:r>
              <a:rPr lang="en-US" sz="1400" b="1" dirty="0">
                <a:solidFill>
                  <a:schemeClr val="tx1"/>
                </a:solidFill>
              </a:rPr>
              <a:t>THE BUSINESS ROUNDTABLE 2019</a:t>
            </a:r>
          </a:p>
        </p:txBody>
      </p:sp>
      <p:sp>
        <p:nvSpPr>
          <p:cNvPr id="11" name="Rectangle 10">
            <a:extLst>
              <a:ext uri="{FF2B5EF4-FFF2-40B4-BE49-F238E27FC236}">
                <a16:creationId xmlns:a16="http://schemas.microsoft.com/office/drawing/2014/main" id="{79E9D7CA-A3CC-EA33-9AEE-D9F9F0B7BD0A}"/>
              </a:ext>
            </a:extLst>
          </p:cNvPr>
          <p:cNvSpPr/>
          <p:nvPr/>
        </p:nvSpPr>
        <p:spPr>
          <a:xfrm>
            <a:off x="4267200" y="704539"/>
            <a:ext cx="3657599" cy="55418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CB9EEEE-5D02-7662-2526-766CC2D2959C}"/>
              </a:ext>
            </a:extLst>
          </p:cNvPr>
          <p:cNvCxnSpPr>
            <a:cxnSpLocks/>
          </p:cNvCxnSpPr>
          <p:nvPr/>
        </p:nvCxnSpPr>
        <p:spPr>
          <a:xfrm>
            <a:off x="6096001" y="-791930"/>
            <a:ext cx="0" cy="1413164"/>
          </a:xfrm>
          <a:prstGeom prst="line">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F35F5803-4384-4129-0DF8-61C20E7D6854}"/>
              </a:ext>
            </a:extLst>
          </p:cNvPr>
          <p:cNvSpPr>
            <a:spLocks noGrp="1"/>
          </p:cNvSpPr>
          <p:nvPr>
            <p:ph type="title"/>
          </p:nvPr>
        </p:nvSpPr>
        <p:spPr>
          <a:xfrm>
            <a:off x="775855" y="1777920"/>
            <a:ext cx="10446327" cy="2750400"/>
          </a:xfrm>
        </p:spPr>
        <p:txBody>
          <a:bodyPr/>
          <a:lstStyle/>
          <a:p>
            <a:pPr>
              <a:lnSpc>
                <a:spcPct val="90000"/>
              </a:lnSpc>
            </a:pPr>
            <a:r>
              <a:rPr lang="en-US" sz="3200" dirty="0">
                <a:solidFill>
                  <a:schemeClr val="bg1"/>
                </a:solidFill>
                <a:latin typeface="+mj-lt"/>
              </a:rPr>
              <a:t>To succeed and profit over the long term, organizations need to </a:t>
            </a:r>
            <a:r>
              <a:rPr lang="en-US" sz="3200" dirty="0">
                <a:solidFill>
                  <a:srgbClr val="D74D9B"/>
                </a:solidFill>
                <a:latin typeface="+mj-lt"/>
              </a:rPr>
              <a:t>consider the interests of all their stakeholders</a:t>
            </a:r>
            <a:r>
              <a:rPr lang="en-US" sz="3200" dirty="0">
                <a:solidFill>
                  <a:schemeClr val="bg1"/>
                </a:solidFill>
                <a:latin typeface="+mj-lt"/>
              </a:rPr>
              <a:t> – </a:t>
            </a:r>
            <a:r>
              <a:rPr lang="en-US" sz="3200" dirty="0">
                <a:solidFill>
                  <a:schemeClr val="accent2">
                    <a:lumMod val="75000"/>
                  </a:schemeClr>
                </a:solidFill>
                <a:latin typeface="+mj-lt"/>
              </a:rPr>
              <a:t>invest in their employees</a:t>
            </a:r>
            <a:r>
              <a:rPr lang="en-US" sz="3200" dirty="0">
                <a:solidFill>
                  <a:schemeClr val="bg1"/>
                </a:solidFill>
                <a:latin typeface="+mj-lt"/>
              </a:rPr>
              <a:t>, </a:t>
            </a:r>
            <a:r>
              <a:rPr lang="en-US" sz="3200" dirty="0">
                <a:solidFill>
                  <a:srgbClr val="92D050"/>
                </a:solidFill>
                <a:latin typeface="+mj-lt"/>
              </a:rPr>
              <a:t>keep the trust of their customers</a:t>
            </a:r>
            <a:r>
              <a:rPr lang="en-US" sz="3200" dirty="0">
                <a:solidFill>
                  <a:schemeClr val="bg1"/>
                </a:solidFill>
                <a:latin typeface="+mj-lt"/>
              </a:rPr>
              <a:t>, partner with their suppliers, </a:t>
            </a:r>
            <a:r>
              <a:rPr lang="en-US" sz="3200" dirty="0">
                <a:solidFill>
                  <a:srgbClr val="FFC000"/>
                </a:solidFill>
                <a:latin typeface="+mj-lt"/>
              </a:rPr>
              <a:t>and be a good member of their communities</a:t>
            </a:r>
            <a:r>
              <a:rPr lang="en-US" sz="3200" dirty="0">
                <a:solidFill>
                  <a:schemeClr val="bg1"/>
                </a:solidFill>
                <a:latin typeface="+mj-lt"/>
              </a:rPr>
              <a:t> – all to ensure that their enterprises flourish far into the future.</a:t>
            </a:r>
            <a:br>
              <a:rPr lang="en-US" sz="3200" dirty="0">
                <a:solidFill>
                  <a:schemeClr val="bg1"/>
                </a:solidFill>
                <a:latin typeface="+mj-lt"/>
              </a:rPr>
            </a:br>
            <a:endParaRPr lang="en-US" sz="3200" dirty="0">
              <a:solidFill>
                <a:schemeClr val="bg1"/>
              </a:solidFill>
              <a:latin typeface="+mj-lt"/>
            </a:endParaRPr>
          </a:p>
        </p:txBody>
      </p:sp>
    </p:spTree>
    <p:extLst>
      <p:ext uri="{BB962C8B-B14F-4D97-AF65-F5344CB8AC3E}">
        <p14:creationId xmlns:p14="http://schemas.microsoft.com/office/powerpoint/2010/main" val="2759811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outVertical)">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1ACE816-5BB1-8F28-24CA-C7503A32A98B}"/>
              </a:ext>
            </a:extLst>
          </p:cNvPr>
          <p:cNvGrpSpPr/>
          <p:nvPr/>
        </p:nvGrpSpPr>
        <p:grpSpPr>
          <a:xfrm>
            <a:off x="-1" y="-92597"/>
            <a:ext cx="12192002" cy="6964452"/>
            <a:chOff x="-1" y="-92597"/>
            <a:chExt cx="12192002" cy="6964452"/>
          </a:xfrm>
        </p:grpSpPr>
        <p:sp>
          <p:nvSpPr>
            <p:cNvPr id="27" name="Rectangle 26">
              <a:extLst>
                <a:ext uri="{FF2B5EF4-FFF2-40B4-BE49-F238E27FC236}">
                  <a16:creationId xmlns:a16="http://schemas.microsoft.com/office/drawing/2014/main" id="{A8F7EA6F-EB4B-EE43-CEC2-6AB7C5EF9D1E}"/>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0C669F03-DE5B-BFC7-54AA-376796D083EB}"/>
                </a:ext>
              </a:extLst>
            </p:cNvPr>
            <p:cNvGrpSpPr/>
            <p:nvPr/>
          </p:nvGrpSpPr>
          <p:grpSpPr>
            <a:xfrm>
              <a:off x="-1" y="-92597"/>
              <a:ext cx="12192002" cy="6964452"/>
              <a:chOff x="-1" y="-92597"/>
              <a:chExt cx="12192002" cy="6964452"/>
            </a:xfrm>
          </p:grpSpPr>
          <p:pic>
            <p:nvPicPr>
              <p:cNvPr id="26" name="Picture 25">
                <a:extLst>
                  <a:ext uri="{FF2B5EF4-FFF2-40B4-BE49-F238E27FC236}">
                    <a16:creationId xmlns:a16="http://schemas.microsoft.com/office/drawing/2014/main" id="{DD62A71F-D59F-D19E-3AE0-651DB8EC998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5991" y="-1"/>
                <a:ext cx="11467070" cy="6858119"/>
              </a:xfrm>
              <a:prstGeom prst="rect">
                <a:avLst/>
              </a:prstGeom>
            </p:spPr>
          </p:pic>
          <p:sp>
            <p:nvSpPr>
              <p:cNvPr id="28" name="Rectangle 27">
                <a:extLst>
                  <a:ext uri="{FF2B5EF4-FFF2-40B4-BE49-F238E27FC236}">
                    <a16:creationId xmlns:a16="http://schemas.microsoft.com/office/drawing/2014/main" id="{5C51F24A-2430-142E-F951-BB8DB0C299B7}"/>
                  </a:ext>
                </a:extLst>
              </p:cNvPr>
              <p:cNvSpPr/>
              <p:nvPr/>
            </p:nvSpPr>
            <p:spPr>
              <a:xfrm>
                <a:off x="-1" y="-92597"/>
                <a:ext cx="5715001" cy="6964452"/>
              </a:xfrm>
              <a:prstGeom prst="rect">
                <a:avLst/>
              </a:prstGeom>
              <a:gradFill>
                <a:gsLst>
                  <a:gs pos="99000">
                    <a:srgbClr val="00B050">
                      <a:alpha val="0"/>
                    </a:srgbClr>
                  </a:gs>
                  <a:gs pos="56000">
                    <a:schemeClr val="tx1">
                      <a:alpha val="8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397"/>
              </a:p>
            </p:txBody>
          </p:sp>
          <p:sp>
            <p:nvSpPr>
              <p:cNvPr id="4" name="Rectangle 3">
                <a:extLst>
                  <a:ext uri="{FF2B5EF4-FFF2-40B4-BE49-F238E27FC236}">
                    <a16:creationId xmlns:a16="http://schemas.microsoft.com/office/drawing/2014/main" id="{73BBB88F-8A38-BD38-9EBF-BAD15C3B1AD7}"/>
                  </a:ext>
                </a:extLst>
              </p:cNvPr>
              <p:cNvSpPr/>
              <p:nvPr/>
            </p:nvSpPr>
            <p:spPr>
              <a:xfrm>
                <a:off x="6186489" y="2678"/>
                <a:ext cx="6005512" cy="6855322"/>
              </a:xfrm>
              <a:prstGeom prst="rect">
                <a:avLst/>
              </a:prstGeom>
              <a:gradFill>
                <a:gsLst>
                  <a:gs pos="0">
                    <a:schemeClr val="accent5">
                      <a:lumMod val="90000"/>
                      <a:lumOff val="10000"/>
                      <a:alpha val="0"/>
                    </a:schemeClr>
                  </a:gs>
                  <a:gs pos="27000">
                    <a:schemeClr val="tx1">
                      <a:alpha val="57876"/>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397"/>
              </a:p>
            </p:txBody>
          </p:sp>
        </p:grpSp>
      </p:grpSp>
      <p:sp>
        <p:nvSpPr>
          <p:cNvPr id="37" name="TextBox 36">
            <a:extLst>
              <a:ext uri="{FF2B5EF4-FFF2-40B4-BE49-F238E27FC236}">
                <a16:creationId xmlns:a16="http://schemas.microsoft.com/office/drawing/2014/main" id="{6FAC13D7-E99B-63C6-E7EC-7E59A0461F4F}"/>
              </a:ext>
            </a:extLst>
          </p:cNvPr>
          <p:cNvSpPr txBox="1"/>
          <p:nvPr/>
        </p:nvSpPr>
        <p:spPr>
          <a:xfrm>
            <a:off x="1357269" y="301050"/>
            <a:ext cx="3231975" cy="584775"/>
          </a:xfrm>
          <a:prstGeom prst="rect">
            <a:avLst/>
          </a:prstGeom>
          <a:noFill/>
        </p:spPr>
        <p:txBody>
          <a:bodyPr wrap="none" rtlCol="0">
            <a:spAutoFit/>
          </a:bodyPr>
          <a:lstStyle/>
          <a:p>
            <a:r>
              <a:rPr lang="en-US" sz="1600" b="1">
                <a:solidFill>
                  <a:srgbClr val="2D92C8"/>
                </a:solidFill>
                <a:latin typeface="Lato" panose="020F0502020204030203" pitchFamily="34" charset="0"/>
                <a:ea typeface="Lato" panose="020F0502020204030203" pitchFamily="34" charset="0"/>
                <a:cs typeface="Lato" panose="020F0502020204030203" pitchFamily="34" charset="0"/>
              </a:rPr>
              <a:t>First Industrial Revolution:</a:t>
            </a:r>
          </a:p>
          <a:p>
            <a:r>
              <a:rPr lang="en-US" sz="1600">
                <a:solidFill>
                  <a:srgbClr val="FFFFFF"/>
                </a:solidFill>
                <a:latin typeface="Lato" panose="020F0502020204030203" pitchFamily="34" charset="0"/>
                <a:ea typeface="Lato" panose="020F0502020204030203" pitchFamily="34" charset="0"/>
                <a:cs typeface="Lato" panose="020F0502020204030203" pitchFamily="34" charset="0"/>
              </a:rPr>
              <a:t>Steam and mechanical production</a:t>
            </a:r>
          </a:p>
        </p:txBody>
      </p:sp>
      <p:cxnSp>
        <p:nvCxnSpPr>
          <p:cNvPr id="38" name="Straight Connector 37">
            <a:extLst>
              <a:ext uri="{FF2B5EF4-FFF2-40B4-BE49-F238E27FC236}">
                <a16:creationId xmlns:a16="http://schemas.microsoft.com/office/drawing/2014/main" id="{2287346E-4B88-EB85-194A-C5636ECD3E75}"/>
              </a:ext>
            </a:extLst>
          </p:cNvPr>
          <p:cNvCxnSpPr>
            <a:cxnSpLocks/>
          </p:cNvCxnSpPr>
          <p:nvPr/>
        </p:nvCxnSpPr>
        <p:spPr>
          <a:xfrm>
            <a:off x="214313" y="1307725"/>
            <a:ext cx="4257675" cy="0"/>
          </a:xfrm>
          <a:prstGeom prst="line">
            <a:avLst/>
          </a:prstGeom>
          <a:ln w="19050">
            <a:gradFill>
              <a:gsLst>
                <a:gs pos="99000">
                  <a:schemeClr val="tx1"/>
                </a:gs>
                <a:gs pos="1000">
                  <a:schemeClr val="tx1"/>
                </a:gs>
                <a:gs pos="53000">
                  <a:srgbClr val="016BE4"/>
                </a:gs>
              </a:gsLst>
              <a:lin ang="0" scaled="0"/>
            </a:gradFill>
            <a:prstDash val="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DFD9ABF-EB05-47E9-8FD4-5E9993339A86}"/>
              </a:ext>
            </a:extLst>
          </p:cNvPr>
          <p:cNvSpPr txBox="1"/>
          <p:nvPr/>
        </p:nvSpPr>
        <p:spPr>
          <a:xfrm>
            <a:off x="261071" y="331323"/>
            <a:ext cx="879477" cy="523220"/>
          </a:xfrm>
          <a:prstGeom prst="rect">
            <a:avLst/>
          </a:prstGeom>
          <a:noFill/>
        </p:spPr>
        <p:txBody>
          <a:bodyPr wrap="square" lIns="91440" tIns="45720" rIns="91440" bIns="45720" rtlCol="0" anchor="t">
            <a:spAutoFit/>
          </a:bodyPr>
          <a:lstStyle/>
          <a:p>
            <a:r>
              <a:rPr lang="en-US" sz="1400" b="1">
                <a:solidFill>
                  <a:srgbClr val="2D92C8"/>
                </a:solidFill>
                <a:latin typeface="Lato" panose="020F0502020204030203" pitchFamily="34" charset="0"/>
                <a:ea typeface="Lato" panose="020F0502020204030203" pitchFamily="34" charset="0"/>
                <a:cs typeface="Lato" panose="020F0502020204030203" pitchFamily="34" charset="0"/>
              </a:rPr>
              <a:t>1750-1870</a:t>
            </a:r>
          </a:p>
        </p:txBody>
      </p:sp>
      <p:grpSp>
        <p:nvGrpSpPr>
          <p:cNvPr id="7" name="Group 6">
            <a:extLst>
              <a:ext uri="{FF2B5EF4-FFF2-40B4-BE49-F238E27FC236}">
                <a16:creationId xmlns:a16="http://schemas.microsoft.com/office/drawing/2014/main" id="{6F82BC1A-B248-DF22-1326-243910DA1C64}"/>
              </a:ext>
            </a:extLst>
          </p:cNvPr>
          <p:cNvGrpSpPr/>
          <p:nvPr/>
        </p:nvGrpSpPr>
        <p:grpSpPr>
          <a:xfrm>
            <a:off x="256398" y="1674682"/>
            <a:ext cx="5506304" cy="861774"/>
            <a:chOff x="164591" y="3051790"/>
            <a:chExt cx="5506304" cy="861774"/>
          </a:xfrm>
        </p:grpSpPr>
        <p:sp>
          <p:nvSpPr>
            <p:cNvPr id="36" name="TextBox 35">
              <a:extLst>
                <a:ext uri="{FF2B5EF4-FFF2-40B4-BE49-F238E27FC236}">
                  <a16:creationId xmlns:a16="http://schemas.microsoft.com/office/drawing/2014/main" id="{A39C8D80-67D6-DEEF-D816-FF76E347A268}"/>
                </a:ext>
              </a:extLst>
            </p:cNvPr>
            <p:cNvSpPr txBox="1"/>
            <p:nvPr/>
          </p:nvSpPr>
          <p:spPr>
            <a:xfrm>
              <a:off x="1271546" y="3051790"/>
              <a:ext cx="4399349" cy="861774"/>
            </a:xfrm>
            <a:prstGeom prst="rect">
              <a:avLst/>
            </a:prstGeom>
            <a:noFill/>
          </p:spPr>
          <p:txBody>
            <a:bodyPr wrap="square" rtlCol="0">
              <a:spAutoFit/>
            </a:bodyPr>
            <a:lstStyle/>
            <a:p>
              <a:r>
                <a:rPr lang="en-US" sz="1600" b="1">
                  <a:solidFill>
                    <a:srgbClr val="2D92C8"/>
                  </a:solidFill>
                  <a:latin typeface="Lato" panose="020F0502020204030203" pitchFamily="34" charset="0"/>
                  <a:ea typeface="Lato" panose="020F0502020204030203" pitchFamily="34" charset="0"/>
                  <a:cs typeface="Lato" panose="020F0502020204030203" pitchFamily="34" charset="0"/>
                </a:rPr>
                <a:t>Second Industrial Revolution:</a:t>
              </a:r>
            </a:p>
            <a:p>
              <a:r>
                <a:rPr lang="en-US" sz="1600">
                  <a:solidFill>
                    <a:srgbClr val="FFFFFF"/>
                  </a:solidFill>
                  <a:latin typeface="Lato" panose="020F0502020204030203" pitchFamily="34" charset="0"/>
                  <a:ea typeface="Lato" panose="020F0502020204030203" pitchFamily="34" charset="0"/>
                  <a:cs typeface="Lato" panose="020F0502020204030203" pitchFamily="34" charset="0"/>
                </a:rPr>
                <a:t>Mass production, assembly lines,</a:t>
              </a:r>
            </a:p>
            <a:p>
              <a:r>
                <a:rPr lang="en-US" sz="1600">
                  <a:solidFill>
                    <a:srgbClr val="FFFFFF"/>
                  </a:solidFill>
                  <a:latin typeface="Lato" panose="020F0502020204030203" pitchFamily="34" charset="0"/>
                  <a:ea typeface="Lato" panose="020F0502020204030203" pitchFamily="34" charset="0"/>
                  <a:cs typeface="Lato" panose="020F0502020204030203" pitchFamily="34" charset="0"/>
                </a:rPr>
                <a:t>electricity</a:t>
              </a:r>
            </a:p>
          </p:txBody>
        </p:sp>
        <p:sp>
          <p:nvSpPr>
            <p:cNvPr id="42" name="TextBox 41">
              <a:extLst>
                <a:ext uri="{FF2B5EF4-FFF2-40B4-BE49-F238E27FC236}">
                  <a16:creationId xmlns:a16="http://schemas.microsoft.com/office/drawing/2014/main" id="{EC77D2BC-2A63-CB69-4D43-E21EFFB08901}"/>
                </a:ext>
              </a:extLst>
            </p:cNvPr>
            <p:cNvSpPr txBox="1"/>
            <p:nvPr/>
          </p:nvSpPr>
          <p:spPr>
            <a:xfrm>
              <a:off x="164591" y="3093885"/>
              <a:ext cx="891934" cy="523220"/>
            </a:xfrm>
            <a:prstGeom prst="rect">
              <a:avLst/>
            </a:prstGeom>
            <a:noFill/>
          </p:spPr>
          <p:txBody>
            <a:bodyPr wrap="square" lIns="91440" tIns="45720" rIns="91440" bIns="45720" rtlCol="0" anchor="t">
              <a:spAutoFit/>
            </a:bodyPr>
            <a:lstStyle/>
            <a:p>
              <a:r>
                <a:rPr lang="en-US" sz="1400" b="1">
                  <a:solidFill>
                    <a:srgbClr val="2D92C8"/>
                  </a:solidFill>
                  <a:latin typeface="Lato" panose="020F0502020204030203" pitchFamily="34" charset="0"/>
                  <a:ea typeface="Lato" panose="020F0502020204030203" pitchFamily="34" charset="0"/>
                  <a:cs typeface="Lato" panose="020F0502020204030203" pitchFamily="34" charset="0"/>
                </a:rPr>
                <a:t>1871- 1945 </a:t>
              </a:r>
            </a:p>
          </p:txBody>
        </p:sp>
      </p:grpSp>
      <p:grpSp>
        <p:nvGrpSpPr>
          <p:cNvPr id="8" name="Group 7">
            <a:extLst>
              <a:ext uri="{FF2B5EF4-FFF2-40B4-BE49-F238E27FC236}">
                <a16:creationId xmlns:a16="http://schemas.microsoft.com/office/drawing/2014/main" id="{144226BF-C855-DA6D-81FC-77FC97DD4C79}"/>
              </a:ext>
            </a:extLst>
          </p:cNvPr>
          <p:cNvGrpSpPr/>
          <p:nvPr/>
        </p:nvGrpSpPr>
        <p:grpSpPr>
          <a:xfrm>
            <a:off x="279866" y="4459679"/>
            <a:ext cx="6882502" cy="1077218"/>
            <a:chOff x="279866" y="4459679"/>
            <a:chExt cx="6882502" cy="1077218"/>
          </a:xfrm>
        </p:grpSpPr>
        <p:sp>
          <p:nvSpPr>
            <p:cNvPr id="34" name="TextBox 33">
              <a:extLst>
                <a:ext uri="{FF2B5EF4-FFF2-40B4-BE49-F238E27FC236}">
                  <a16:creationId xmlns:a16="http://schemas.microsoft.com/office/drawing/2014/main" id="{FFBC9248-9116-214F-93DE-A823C07DA810}"/>
                </a:ext>
              </a:extLst>
            </p:cNvPr>
            <p:cNvSpPr txBox="1"/>
            <p:nvPr/>
          </p:nvSpPr>
          <p:spPr>
            <a:xfrm>
              <a:off x="1255093" y="4459679"/>
              <a:ext cx="5907275" cy="1077218"/>
            </a:xfrm>
            <a:prstGeom prst="rect">
              <a:avLst/>
            </a:prstGeom>
            <a:noFill/>
          </p:spPr>
          <p:txBody>
            <a:bodyPr wrap="square" rtlCol="0">
              <a:spAutoFit/>
            </a:bodyPr>
            <a:lstStyle/>
            <a:p>
              <a:r>
                <a:rPr lang="en-US" sz="1600" b="1">
                  <a:solidFill>
                    <a:srgbClr val="92D050"/>
                  </a:solidFill>
                  <a:latin typeface="Lato" panose="020F0502020204030203" pitchFamily="34" charset="0"/>
                  <a:ea typeface="Lato" panose="020F0502020204030203" pitchFamily="34" charset="0"/>
                  <a:cs typeface="Lato" panose="020F0502020204030203" pitchFamily="34" charset="0"/>
                </a:rPr>
                <a:t>Fourth Industrial Revolution:</a:t>
              </a:r>
            </a:p>
            <a:p>
              <a:r>
                <a:rPr lang="en-US" sz="1600">
                  <a:solidFill>
                    <a:srgbClr val="FFFFFF"/>
                  </a:solidFill>
                  <a:latin typeface="Lato" panose="020F0502020204030203" pitchFamily="34" charset="0"/>
                  <a:ea typeface="Lato" panose="020F0502020204030203" pitchFamily="34" charset="0"/>
                  <a:cs typeface="Lato" panose="020F0502020204030203" pitchFamily="34" charset="0"/>
                </a:rPr>
                <a:t>Cybertechnology connecting</a:t>
              </a:r>
            </a:p>
            <a:p>
              <a:r>
                <a:rPr lang="en-US" sz="1600">
                  <a:solidFill>
                    <a:srgbClr val="FFFFFF"/>
                  </a:solidFill>
                  <a:latin typeface="Lato" panose="020F0502020204030203" pitchFamily="34" charset="0"/>
                  <a:ea typeface="Lato" panose="020F0502020204030203" pitchFamily="34" charset="0"/>
                  <a:cs typeface="Lato" panose="020F0502020204030203" pitchFamily="34" charset="0"/>
                </a:rPr>
                <a:t>our biological, physical,</a:t>
              </a:r>
            </a:p>
            <a:p>
              <a:r>
                <a:rPr lang="en-US" sz="1600">
                  <a:solidFill>
                    <a:srgbClr val="FFFFFF"/>
                  </a:solidFill>
                  <a:latin typeface="Lato" panose="020F0502020204030203" pitchFamily="34" charset="0"/>
                  <a:ea typeface="Lato" panose="020F0502020204030203" pitchFamily="34" charset="0"/>
                  <a:cs typeface="Lato" panose="020F0502020204030203" pitchFamily="34" charset="0"/>
                </a:rPr>
                <a:t>and environmental systems</a:t>
              </a:r>
            </a:p>
          </p:txBody>
        </p:sp>
        <p:sp>
          <p:nvSpPr>
            <p:cNvPr id="43" name="TextBox 42">
              <a:extLst>
                <a:ext uri="{FF2B5EF4-FFF2-40B4-BE49-F238E27FC236}">
                  <a16:creationId xmlns:a16="http://schemas.microsoft.com/office/drawing/2014/main" id="{9BEBC3BA-CA57-1C28-500F-4DFB522DD051}"/>
                </a:ext>
              </a:extLst>
            </p:cNvPr>
            <p:cNvSpPr txBox="1"/>
            <p:nvPr/>
          </p:nvSpPr>
          <p:spPr>
            <a:xfrm>
              <a:off x="279866" y="4495027"/>
              <a:ext cx="1123870" cy="523220"/>
            </a:xfrm>
            <a:prstGeom prst="rect">
              <a:avLst/>
            </a:prstGeom>
            <a:noFill/>
          </p:spPr>
          <p:txBody>
            <a:bodyPr wrap="square" lIns="91440" tIns="45720" rIns="91440" bIns="45720" rtlCol="0" anchor="t">
              <a:spAutoFit/>
            </a:bodyPr>
            <a:lstStyle/>
            <a:p>
              <a:r>
                <a:rPr lang="en-US" sz="1400" b="1">
                  <a:solidFill>
                    <a:srgbClr val="92D050"/>
                  </a:solidFill>
                  <a:latin typeface="Lato" panose="020F0502020204030203" pitchFamily="34" charset="0"/>
                  <a:ea typeface="Lato" panose="020F0502020204030203" pitchFamily="34" charset="0"/>
                  <a:cs typeface="Lato" panose="020F0502020204030203" pitchFamily="34" charset="0"/>
                </a:rPr>
                <a:t>2008 - Present </a:t>
              </a:r>
            </a:p>
          </p:txBody>
        </p:sp>
      </p:grpSp>
      <p:grpSp>
        <p:nvGrpSpPr>
          <p:cNvPr id="6" name="Group 5">
            <a:extLst>
              <a:ext uri="{FF2B5EF4-FFF2-40B4-BE49-F238E27FC236}">
                <a16:creationId xmlns:a16="http://schemas.microsoft.com/office/drawing/2014/main" id="{3659B021-80A4-5879-B6AE-62CED9A3D9A0}"/>
              </a:ext>
            </a:extLst>
          </p:cNvPr>
          <p:cNvGrpSpPr/>
          <p:nvPr/>
        </p:nvGrpSpPr>
        <p:grpSpPr>
          <a:xfrm>
            <a:off x="260834" y="3013429"/>
            <a:ext cx="3792142" cy="830997"/>
            <a:chOff x="251653" y="1691405"/>
            <a:chExt cx="3792142" cy="830997"/>
          </a:xfrm>
        </p:grpSpPr>
        <p:sp>
          <p:nvSpPr>
            <p:cNvPr id="35" name="TextBox 34">
              <a:extLst>
                <a:ext uri="{FF2B5EF4-FFF2-40B4-BE49-F238E27FC236}">
                  <a16:creationId xmlns:a16="http://schemas.microsoft.com/office/drawing/2014/main" id="{512DA6F8-DF1E-A1C0-41FC-EEBEF1F4696D}"/>
                </a:ext>
              </a:extLst>
            </p:cNvPr>
            <p:cNvSpPr txBox="1"/>
            <p:nvPr/>
          </p:nvSpPr>
          <p:spPr>
            <a:xfrm>
              <a:off x="1312244" y="1691405"/>
              <a:ext cx="2731551" cy="830997"/>
            </a:xfrm>
            <a:prstGeom prst="rect">
              <a:avLst/>
            </a:prstGeom>
            <a:noFill/>
          </p:spPr>
          <p:txBody>
            <a:bodyPr wrap="square" rtlCol="0" anchor="t">
              <a:spAutoFit/>
            </a:bodyPr>
            <a:lstStyle/>
            <a:p>
              <a:r>
                <a:rPr lang="en-US" sz="1600" b="1">
                  <a:solidFill>
                    <a:srgbClr val="2D92C8"/>
                  </a:solidFill>
                  <a:latin typeface="Lato" panose="020F0502020204030203" pitchFamily="34" charset="0"/>
                  <a:ea typeface="Lato" panose="020F0502020204030203" pitchFamily="34" charset="0"/>
                  <a:cs typeface="Lato" panose="020F0502020204030203" pitchFamily="34" charset="0"/>
                </a:rPr>
                <a:t>Third Industrial Revolution:</a:t>
              </a:r>
            </a:p>
            <a:p>
              <a:r>
                <a:rPr lang="en-US" sz="1600">
                  <a:solidFill>
                    <a:srgbClr val="FFFFFF"/>
                  </a:solidFill>
                  <a:latin typeface="Lato" panose="020F0502020204030203" pitchFamily="34" charset="0"/>
                  <a:ea typeface="Lato" panose="020F0502020204030203" pitchFamily="34" charset="0"/>
                  <a:cs typeface="Lato" panose="020F0502020204030203" pitchFamily="34" charset="0"/>
                </a:rPr>
                <a:t>PCs, Internet, IT systems, Computing</a:t>
              </a:r>
            </a:p>
          </p:txBody>
        </p:sp>
        <p:sp>
          <p:nvSpPr>
            <p:cNvPr id="44" name="TextBox 43">
              <a:extLst>
                <a:ext uri="{FF2B5EF4-FFF2-40B4-BE49-F238E27FC236}">
                  <a16:creationId xmlns:a16="http://schemas.microsoft.com/office/drawing/2014/main" id="{4ADA74B5-D9E5-569F-B250-A35B6F2F880B}"/>
                </a:ext>
              </a:extLst>
            </p:cNvPr>
            <p:cNvSpPr txBox="1"/>
            <p:nvPr/>
          </p:nvSpPr>
          <p:spPr>
            <a:xfrm>
              <a:off x="251653" y="1726370"/>
              <a:ext cx="81213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2D92C8"/>
                  </a:solidFill>
                  <a:latin typeface="Lato" panose="020F0502020204030203" pitchFamily="34" charset="0"/>
                  <a:ea typeface="Lato" panose="020F0502020204030203" pitchFamily="34" charset="0"/>
                  <a:cs typeface="Lato" panose="020F0502020204030203" pitchFamily="34" charset="0"/>
                </a:rPr>
                <a:t>1945-2007</a:t>
              </a:r>
            </a:p>
          </p:txBody>
        </p:sp>
      </p:grpSp>
      <p:cxnSp>
        <p:nvCxnSpPr>
          <p:cNvPr id="65" name="Straight Connector 64">
            <a:extLst>
              <a:ext uri="{FF2B5EF4-FFF2-40B4-BE49-F238E27FC236}">
                <a16:creationId xmlns:a16="http://schemas.microsoft.com/office/drawing/2014/main" id="{0F3E600C-02B2-7B05-B255-15533EEA200E}"/>
              </a:ext>
            </a:extLst>
          </p:cNvPr>
          <p:cNvCxnSpPr>
            <a:cxnSpLocks/>
          </p:cNvCxnSpPr>
          <p:nvPr/>
        </p:nvCxnSpPr>
        <p:spPr>
          <a:xfrm>
            <a:off x="1154689" y="0"/>
            <a:ext cx="0" cy="4629150"/>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889B24DC-F235-940C-B04F-3B7BF6E26224}"/>
              </a:ext>
            </a:extLst>
          </p:cNvPr>
          <p:cNvSpPr txBox="1">
            <a:spLocks/>
          </p:cNvSpPr>
          <p:nvPr/>
        </p:nvSpPr>
        <p:spPr>
          <a:xfrm>
            <a:off x="7952648" y="393311"/>
            <a:ext cx="3966084" cy="34214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rPr>
              <a:t>The Fourth Industrial</a:t>
            </a:r>
          </a:p>
          <a:p>
            <a:r>
              <a:rPr lang="en-US" sz="3200" b="1">
                <a:solidFill>
                  <a:schemeClr val="bg1"/>
                </a:solidFill>
              </a:rPr>
              <a:t>Revolution defines our moment by the new ways people </a:t>
            </a:r>
            <a:r>
              <a:rPr lang="en-US" sz="3200" b="1">
                <a:solidFill>
                  <a:srgbClr val="FFFF00"/>
                </a:solidFill>
              </a:rPr>
              <a:t>create value</a:t>
            </a:r>
          </a:p>
          <a:p>
            <a:endParaRPr lang="en-US" sz="3200" b="1">
              <a:solidFill>
                <a:schemeClr val="bg1"/>
              </a:solidFill>
            </a:endParaRPr>
          </a:p>
        </p:txBody>
      </p:sp>
      <p:cxnSp>
        <p:nvCxnSpPr>
          <p:cNvPr id="9" name="Straight Connector 8">
            <a:extLst>
              <a:ext uri="{FF2B5EF4-FFF2-40B4-BE49-F238E27FC236}">
                <a16:creationId xmlns:a16="http://schemas.microsoft.com/office/drawing/2014/main" id="{4CC4104E-27EE-31C7-25AE-77EC4C6E4A27}"/>
              </a:ext>
            </a:extLst>
          </p:cNvPr>
          <p:cNvCxnSpPr>
            <a:cxnSpLocks/>
          </p:cNvCxnSpPr>
          <p:nvPr/>
        </p:nvCxnSpPr>
        <p:spPr>
          <a:xfrm>
            <a:off x="0" y="2788863"/>
            <a:ext cx="4257675" cy="0"/>
          </a:xfrm>
          <a:prstGeom prst="line">
            <a:avLst/>
          </a:prstGeom>
          <a:ln w="19050">
            <a:gradFill>
              <a:gsLst>
                <a:gs pos="99000">
                  <a:schemeClr val="tx1"/>
                </a:gs>
                <a:gs pos="1000">
                  <a:schemeClr val="tx1"/>
                </a:gs>
                <a:gs pos="53000">
                  <a:srgbClr val="016BE4"/>
                </a:gs>
              </a:gsLst>
              <a:lin ang="0" scaled="0"/>
            </a:gra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2152C5-AEAB-2D72-7317-1ED644951F6C}"/>
              </a:ext>
            </a:extLst>
          </p:cNvPr>
          <p:cNvCxnSpPr>
            <a:cxnSpLocks/>
          </p:cNvCxnSpPr>
          <p:nvPr/>
        </p:nvCxnSpPr>
        <p:spPr>
          <a:xfrm>
            <a:off x="0" y="4084263"/>
            <a:ext cx="4257675" cy="0"/>
          </a:xfrm>
          <a:prstGeom prst="line">
            <a:avLst/>
          </a:prstGeom>
          <a:ln w="19050">
            <a:gradFill>
              <a:gsLst>
                <a:gs pos="99000">
                  <a:schemeClr val="tx1"/>
                </a:gs>
                <a:gs pos="1000">
                  <a:schemeClr val="tx1"/>
                </a:gs>
                <a:gs pos="53000">
                  <a:srgbClr val="016BE4"/>
                </a:gs>
              </a:gsLst>
              <a:lin ang="0" scaled="0"/>
            </a:gra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286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2000" fill="hold"/>
                                        <p:tgtEl>
                                          <p:spTgt spid="65"/>
                                        </p:tgtEl>
                                        <p:attrNameLst>
                                          <p:attrName>ppt_x</p:attrName>
                                        </p:attrNameLst>
                                      </p:cBhvr>
                                      <p:tavLst>
                                        <p:tav tm="0">
                                          <p:val>
                                            <p:strVal val="#ppt_x"/>
                                          </p:val>
                                        </p:tav>
                                        <p:tav tm="100000">
                                          <p:val>
                                            <p:strVal val="#ppt_x"/>
                                          </p:val>
                                        </p:tav>
                                      </p:tavLst>
                                    </p:anim>
                                    <p:anim calcmode="lin" valueType="num">
                                      <p:cBhvr>
                                        <p:cTn id="8" dur="2000" fill="hold"/>
                                        <p:tgtEl>
                                          <p:spTgt spid="65"/>
                                        </p:tgtEl>
                                        <p:attrNameLst>
                                          <p:attrName>ppt_y</p:attrName>
                                        </p:attrNameLst>
                                      </p:cBhvr>
                                      <p:tavLst>
                                        <p:tav tm="0">
                                          <p:val>
                                            <p:strVal val="#ppt_y-#ppt_h/2"/>
                                          </p:val>
                                        </p:tav>
                                        <p:tav tm="100000">
                                          <p:val>
                                            <p:strVal val="#ppt_y"/>
                                          </p:val>
                                        </p:tav>
                                      </p:tavLst>
                                    </p:anim>
                                    <p:anim calcmode="lin" valueType="num">
                                      <p:cBhvr>
                                        <p:cTn id="9" dur="2000" fill="hold"/>
                                        <p:tgtEl>
                                          <p:spTgt spid="65"/>
                                        </p:tgtEl>
                                        <p:attrNameLst>
                                          <p:attrName>ppt_w</p:attrName>
                                        </p:attrNameLst>
                                      </p:cBhvr>
                                      <p:tavLst>
                                        <p:tav tm="0">
                                          <p:val>
                                            <p:strVal val="#ppt_w"/>
                                          </p:val>
                                        </p:tav>
                                        <p:tav tm="100000">
                                          <p:val>
                                            <p:strVal val="#ppt_w"/>
                                          </p:val>
                                        </p:tav>
                                      </p:tavLst>
                                    </p:anim>
                                    <p:anim calcmode="lin" valueType="num">
                                      <p:cBhvr>
                                        <p:cTn id="10" dur="2000" fill="hold"/>
                                        <p:tgtEl>
                                          <p:spTgt spid="65"/>
                                        </p:tgtEl>
                                        <p:attrNameLst>
                                          <p:attrName>ppt_h</p:attrName>
                                        </p:attrNameLst>
                                      </p:cBhvr>
                                      <p:tavLst>
                                        <p:tav tm="0">
                                          <p:val>
                                            <p:fltVal val="0"/>
                                          </p:val>
                                        </p:tav>
                                        <p:tav tm="100000">
                                          <p:val>
                                            <p:strVal val="#ppt_h"/>
                                          </p:val>
                                        </p:tav>
                                      </p:tavLst>
                                    </p:anim>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par>
                                <p:cTn id="18" presetID="22" presetClass="entr" presetSubtype="8"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500"/>
                                        <p:tgtEl>
                                          <p:spTgt spid="38"/>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22" presetClass="entr" presetSubtype="8"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Connector 33">
            <a:extLst>
              <a:ext uri="{FF2B5EF4-FFF2-40B4-BE49-F238E27FC236}">
                <a16:creationId xmlns:a16="http://schemas.microsoft.com/office/drawing/2014/main" id="{13E7B944-18CC-12DC-9F0C-7BB1B8A3CBEF}"/>
              </a:ext>
            </a:extLst>
          </p:cNvPr>
          <p:cNvCxnSpPr>
            <a:cxnSpLocks/>
          </p:cNvCxnSpPr>
          <p:nvPr/>
        </p:nvCxnSpPr>
        <p:spPr>
          <a:xfrm>
            <a:off x="541372" y="-1400554"/>
            <a:ext cx="0" cy="1382751"/>
          </a:xfrm>
          <a:prstGeom prst="line">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56" name="Picture Placeholder 3">
            <a:extLst>
              <a:ext uri="{FF2B5EF4-FFF2-40B4-BE49-F238E27FC236}">
                <a16:creationId xmlns:a16="http://schemas.microsoft.com/office/drawing/2014/main" id="{AD677D18-ADDE-FEE8-C062-B475829DB2DD}"/>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0" y="0"/>
            <a:ext cx="12192000" cy="6858000"/>
          </a:xfrm>
        </p:spPr>
      </p:pic>
      <p:sp>
        <p:nvSpPr>
          <p:cNvPr id="57" name="Rectangle 56">
            <a:extLst>
              <a:ext uri="{FF2B5EF4-FFF2-40B4-BE49-F238E27FC236}">
                <a16:creationId xmlns:a16="http://schemas.microsoft.com/office/drawing/2014/main" id="{9BC43B55-48FC-CEB6-24B7-48D21F2CCAC0}"/>
              </a:ext>
            </a:extLst>
          </p:cNvPr>
          <p:cNvSpPr/>
          <p:nvPr/>
        </p:nvSpPr>
        <p:spPr>
          <a:xfrm>
            <a:off x="-412595" y="1"/>
            <a:ext cx="12192000" cy="6857999"/>
          </a:xfrm>
          <a:prstGeom prst="rect">
            <a:avLst/>
          </a:prstGeom>
          <a:gradFill flip="none" rotWithShape="1">
            <a:gsLst>
              <a:gs pos="23000">
                <a:srgbClr val="00B0F0">
                  <a:alpha val="0"/>
                </a:srgbClr>
              </a:gs>
              <a:gs pos="93000">
                <a:schemeClr val="tx1">
                  <a:alpha val="6113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Shape 39">
            <a:extLst>
              <a:ext uri="{FF2B5EF4-FFF2-40B4-BE49-F238E27FC236}">
                <a16:creationId xmlns:a16="http://schemas.microsoft.com/office/drawing/2014/main" id="{4AB126A9-6799-6DF9-233F-B31DC40758C5}"/>
              </a:ext>
            </a:extLst>
          </p:cNvPr>
          <p:cNvSpPr/>
          <p:nvPr/>
        </p:nvSpPr>
        <p:spPr>
          <a:xfrm flipH="1">
            <a:off x="8675647" y="1048216"/>
            <a:ext cx="4081345" cy="4594302"/>
          </a:xfrm>
          <a:custGeom>
            <a:avLst/>
            <a:gdLst>
              <a:gd name="connsiteX0" fmla="*/ 816454 w 4624758"/>
              <a:gd name="connsiteY0" fmla="*/ 785 h 2396519"/>
              <a:gd name="connsiteX1" fmla="*/ 1861346 w 4624758"/>
              <a:gd name="connsiteY1" fmla="*/ 993581 h 2396519"/>
              <a:gd name="connsiteX2" fmla="*/ 3136790 w 4624758"/>
              <a:gd name="connsiteY2" fmla="*/ 758311 h 2396519"/>
              <a:gd name="connsiteX3" fmla="*/ 4371342 w 4624758"/>
              <a:gd name="connsiteY3" fmla="*/ 1366621 h 2396519"/>
              <a:gd name="connsiteX4" fmla="*/ 4569369 w 4624758"/>
              <a:gd name="connsiteY4" fmla="*/ 1270685 h 2396519"/>
              <a:gd name="connsiteX5" fmla="*/ 4624758 w 4624758"/>
              <a:gd name="connsiteY5" fmla="*/ 1222006 h 2396519"/>
              <a:gd name="connsiteX6" fmla="*/ 4624758 w 4624758"/>
              <a:gd name="connsiteY6" fmla="*/ 2396470 h 2396519"/>
              <a:gd name="connsiteX7" fmla="*/ 0 w 4624758"/>
              <a:gd name="connsiteY7" fmla="*/ 2396519 h 2396519"/>
              <a:gd name="connsiteX8" fmla="*/ 0 w 4624758"/>
              <a:gd name="connsiteY8" fmla="*/ 854750 h 2396519"/>
              <a:gd name="connsiteX9" fmla="*/ 816454 w 4624758"/>
              <a:gd name="connsiteY9" fmla="*/ 785 h 2396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24758" h="2396519">
                <a:moveTo>
                  <a:pt x="816454" y="785"/>
                </a:moveTo>
                <a:cubicBezTo>
                  <a:pt x="1266279" y="-32421"/>
                  <a:pt x="1604001" y="1000081"/>
                  <a:pt x="1861346" y="993581"/>
                </a:cubicBezTo>
                <a:cubicBezTo>
                  <a:pt x="2261817" y="970125"/>
                  <a:pt x="2647482" y="666040"/>
                  <a:pt x="3136790" y="758311"/>
                </a:cubicBezTo>
                <a:cubicBezTo>
                  <a:pt x="3622691" y="772865"/>
                  <a:pt x="4070519" y="1360969"/>
                  <a:pt x="4371342" y="1366621"/>
                </a:cubicBezTo>
                <a:cubicBezTo>
                  <a:pt x="4437148" y="1360969"/>
                  <a:pt x="4502226" y="1323947"/>
                  <a:pt x="4569369" y="1270685"/>
                </a:cubicBezTo>
                <a:lnTo>
                  <a:pt x="4624758" y="1222006"/>
                </a:lnTo>
                <a:lnTo>
                  <a:pt x="4624758" y="2396470"/>
                </a:lnTo>
                <a:lnTo>
                  <a:pt x="0" y="2396519"/>
                </a:lnTo>
                <a:lnTo>
                  <a:pt x="0" y="854750"/>
                </a:lnTo>
                <a:cubicBezTo>
                  <a:pt x="277322" y="855810"/>
                  <a:pt x="368861" y="35334"/>
                  <a:pt x="816454" y="785"/>
                </a:cubicBezTo>
                <a:close/>
              </a:path>
            </a:pathLst>
          </a:custGeom>
          <a:gradFill flip="none" rotWithShape="1">
            <a:gsLst>
              <a:gs pos="55000">
                <a:srgbClr val="FF872A"/>
              </a:gs>
              <a:gs pos="0">
                <a:srgbClr val="ED602E">
                  <a:alpha val="0"/>
                </a:srgbClr>
              </a:gs>
            </a:gsLst>
            <a:lin ang="0" scaled="0"/>
            <a:tileRect/>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latin typeface="Roboto" panose="02000000000000000000" pitchFamily="2" charset="0"/>
              <a:ea typeface="Roboto" panose="02000000000000000000" pitchFamily="2" charset="0"/>
              <a:cs typeface="Open Sans Light" panose="020B0306030504020204" pitchFamily="34" charset="0"/>
            </a:endParaRPr>
          </a:p>
        </p:txBody>
      </p:sp>
      <p:sp>
        <p:nvSpPr>
          <p:cNvPr id="49" name="Freeform: Shape 40">
            <a:extLst>
              <a:ext uri="{FF2B5EF4-FFF2-40B4-BE49-F238E27FC236}">
                <a16:creationId xmlns:a16="http://schemas.microsoft.com/office/drawing/2014/main" id="{3563078C-3628-4335-AF65-0A7E62CFC2B8}"/>
              </a:ext>
            </a:extLst>
          </p:cNvPr>
          <p:cNvSpPr/>
          <p:nvPr/>
        </p:nvSpPr>
        <p:spPr>
          <a:xfrm>
            <a:off x="947854" y="2843561"/>
            <a:ext cx="11244146" cy="4014439"/>
          </a:xfrm>
          <a:custGeom>
            <a:avLst/>
            <a:gdLst>
              <a:gd name="connsiteX0" fmla="*/ 4427322 w 4582651"/>
              <a:gd name="connsiteY0" fmla="*/ 134 h 1966630"/>
              <a:gd name="connsiteX1" fmla="*/ 4537360 w 4582651"/>
              <a:gd name="connsiteY1" fmla="*/ 27373 h 1966630"/>
              <a:gd name="connsiteX2" fmla="*/ 4582651 w 4582651"/>
              <a:gd name="connsiteY2" fmla="*/ 58392 h 1966630"/>
              <a:gd name="connsiteX3" fmla="*/ 4582651 w 4582651"/>
              <a:gd name="connsiteY3" fmla="*/ 1963241 h 1966630"/>
              <a:gd name="connsiteX4" fmla="*/ 6550 w 4582651"/>
              <a:gd name="connsiteY4" fmla="*/ 1966630 h 1966630"/>
              <a:gd name="connsiteX5" fmla="*/ 0 w 4582651"/>
              <a:gd name="connsiteY5" fmla="*/ 1335218 h 1966630"/>
              <a:gd name="connsiteX6" fmla="*/ 816454 w 4582651"/>
              <a:gd name="connsiteY6" fmla="*/ 988003 h 1966630"/>
              <a:gd name="connsiteX7" fmla="*/ 1861346 w 4582651"/>
              <a:gd name="connsiteY7" fmla="*/ 1391666 h 1966630"/>
              <a:gd name="connsiteX8" fmla="*/ 3109029 w 4582651"/>
              <a:gd name="connsiteY8" fmla="*/ 728721 h 1966630"/>
              <a:gd name="connsiteX9" fmla="*/ 4389850 w 4582651"/>
              <a:gd name="connsiteY9" fmla="*/ 5368 h 1966630"/>
              <a:gd name="connsiteX10" fmla="*/ 4427322 w 4582651"/>
              <a:gd name="connsiteY10" fmla="*/ 134 h 1966630"/>
              <a:gd name="connsiteX0" fmla="*/ 4427322 w 4582651"/>
              <a:gd name="connsiteY0" fmla="*/ 134 h 1969012"/>
              <a:gd name="connsiteX1" fmla="*/ 4537360 w 4582651"/>
              <a:gd name="connsiteY1" fmla="*/ 27373 h 1969012"/>
              <a:gd name="connsiteX2" fmla="*/ 4582651 w 4582651"/>
              <a:gd name="connsiteY2" fmla="*/ 58392 h 1969012"/>
              <a:gd name="connsiteX3" fmla="*/ 4582651 w 4582651"/>
              <a:gd name="connsiteY3" fmla="*/ 1963241 h 1969012"/>
              <a:gd name="connsiteX4" fmla="*/ 4190 w 4582651"/>
              <a:gd name="connsiteY4" fmla="*/ 1969012 h 1969012"/>
              <a:gd name="connsiteX5" fmla="*/ 0 w 4582651"/>
              <a:gd name="connsiteY5" fmla="*/ 1335218 h 1969012"/>
              <a:gd name="connsiteX6" fmla="*/ 816454 w 4582651"/>
              <a:gd name="connsiteY6" fmla="*/ 988003 h 1969012"/>
              <a:gd name="connsiteX7" fmla="*/ 1861346 w 4582651"/>
              <a:gd name="connsiteY7" fmla="*/ 1391666 h 1969012"/>
              <a:gd name="connsiteX8" fmla="*/ 3109029 w 4582651"/>
              <a:gd name="connsiteY8" fmla="*/ 728721 h 1969012"/>
              <a:gd name="connsiteX9" fmla="*/ 4389850 w 4582651"/>
              <a:gd name="connsiteY9" fmla="*/ 5368 h 1969012"/>
              <a:gd name="connsiteX10" fmla="*/ 4427322 w 4582651"/>
              <a:gd name="connsiteY10" fmla="*/ 134 h 1969012"/>
              <a:gd name="connsiteX0" fmla="*/ 4427322 w 4582651"/>
              <a:gd name="connsiteY0" fmla="*/ 134 h 1969012"/>
              <a:gd name="connsiteX1" fmla="*/ 4537360 w 4582651"/>
              <a:gd name="connsiteY1" fmla="*/ 27373 h 1969012"/>
              <a:gd name="connsiteX2" fmla="*/ 4582651 w 4582651"/>
              <a:gd name="connsiteY2" fmla="*/ 58392 h 1969012"/>
              <a:gd name="connsiteX3" fmla="*/ 4582651 w 4582651"/>
              <a:gd name="connsiteY3" fmla="*/ 1963241 h 1969012"/>
              <a:gd name="connsiteX4" fmla="*/ 1829 w 4582651"/>
              <a:gd name="connsiteY4" fmla="*/ 1969012 h 1969012"/>
              <a:gd name="connsiteX5" fmla="*/ 0 w 4582651"/>
              <a:gd name="connsiteY5" fmla="*/ 1335218 h 1969012"/>
              <a:gd name="connsiteX6" fmla="*/ 816454 w 4582651"/>
              <a:gd name="connsiteY6" fmla="*/ 988003 h 1969012"/>
              <a:gd name="connsiteX7" fmla="*/ 1861346 w 4582651"/>
              <a:gd name="connsiteY7" fmla="*/ 1391666 h 1969012"/>
              <a:gd name="connsiteX8" fmla="*/ 3109029 w 4582651"/>
              <a:gd name="connsiteY8" fmla="*/ 728721 h 1969012"/>
              <a:gd name="connsiteX9" fmla="*/ 4389850 w 4582651"/>
              <a:gd name="connsiteY9" fmla="*/ 5368 h 1969012"/>
              <a:gd name="connsiteX10" fmla="*/ 4427322 w 4582651"/>
              <a:gd name="connsiteY10" fmla="*/ 134 h 196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82651" h="1969012">
                <a:moveTo>
                  <a:pt x="4427322" y="134"/>
                </a:moveTo>
                <a:cubicBezTo>
                  <a:pt x="4464580" y="-1279"/>
                  <a:pt x="4501212" y="8527"/>
                  <a:pt x="4537360" y="27373"/>
                </a:cubicBezTo>
                <a:lnTo>
                  <a:pt x="4582651" y="58392"/>
                </a:lnTo>
                <a:lnTo>
                  <a:pt x="4582651" y="1963241"/>
                </a:lnTo>
                <a:lnTo>
                  <a:pt x="1829" y="1969012"/>
                </a:lnTo>
                <a:cubicBezTo>
                  <a:pt x="1829" y="1763906"/>
                  <a:pt x="0" y="1540324"/>
                  <a:pt x="0" y="1335218"/>
                </a:cubicBezTo>
                <a:cubicBezTo>
                  <a:pt x="277322" y="1335649"/>
                  <a:pt x="368861" y="1002050"/>
                  <a:pt x="816454" y="988003"/>
                </a:cubicBezTo>
                <a:cubicBezTo>
                  <a:pt x="1266279" y="974502"/>
                  <a:pt x="1604001" y="1394308"/>
                  <a:pt x="1861346" y="1391666"/>
                </a:cubicBezTo>
                <a:cubicBezTo>
                  <a:pt x="2261817" y="1382128"/>
                  <a:pt x="2619720" y="691205"/>
                  <a:pt x="3109029" y="728721"/>
                </a:cubicBezTo>
                <a:cubicBezTo>
                  <a:pt x="3789260" y="759852"/>
                  <a:pt x="3959473" y="-59961"/>
                  <a:pt x="4389850" y="5368"/>
                </a:cubicBezTo>
                <a:cubicBezTo>
                  <a:pt x="4402414" y="2323"/>
                  <a:pt x="4414902" y="606"/>
                  <a:pt x="4427322" y="134"/>
                </a:cubicBezTo>
                <a:close/>
              </a:path>
            </a:pathLst>
          </a:custGeom>
          <a:gradFill flip="none" rotWithShape="1">
            <a:gsLst>
              <a:gs pos="70000">
                <a:srgbClr val="016BE4"/>
              </a:gs>
              <a:gs pos="99000">
                <a:schemeClr val="accent1">
                  <a:alpha val="0"/>
                </a:schemeClr>
              </a:gs>
            </a:gsLst>
            <a:lin ang="0" scaled="0"/>
            <a:tileRect/>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latin typeface="Roboto" panose="02000000000000000000" pitchFamily="2" charset="0"/>
              <a:ea typeface="Roboto" panose="02000000000000000000" pitchFamily="2" charset="0"/>
              <a:cs typeface="Open Sans Light" panose="020B0306030504020204" pitchFamily="34" charset="0"/>
            </a:endParaRPr>
          </a:p>
        </p:txBody>
      </p:sp>
      <p:sp>
        <p:nvSpPr>
          <p:cNvPr id="37" name="Rectangle 36">
            <a:extLst>
              <a:ext uri="{FF2B5EF4-FFF2-40B4-BE49-F238E27FC236}">
                <a16:creationId xmlns:a16="http://schemas.microsoft.com/office/drawing/2014/main" id="{A41E7120-5F2F-C6A4-8A8B-19FBABF73AEE}"/>
              </a:ext>
            </a:extLst>
          </p:cNvPr>
          <p:cNvSpPr/>
          <p:nvPr/>
        </p:nvSpPr>
        <p:spPr>
          <a:xfrm>
            <a:off x="0" y="0"/>
            <a:ext cx="12192000" cy="6857999"/>
          </a:xfrm>
          <a:prstGeom prst="rect">
            <a:avLst/>
          </a:prstGeom>
          <a:gradFill flip="none" rotWithShape="1">
            <a:gsLst>
              <a:gs pos="49000">
                <a:srgbClr val="016BE4">
                  <a:alpha val="0"/>
                </a:srgbClr>
              </a:gs>
              <a:gs pos="16000">
                <a:schemeClr val="tx1"/>
              </a:gs>
              <a:gs pos="66000">
                <a:schemeClr val="tx1">
                  <a:alpha val="2900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itle 2">
            <a:extLst>
              <a:ext uri="{FF2B5EF4-FFF2-40B4-BE49-F238E27FC236}">
                <a16:creationId xmlns:a16="http://schemas.microsoft.com/office/drawing/2014/main" id="{713E45D2-50C2-FB5D-E7E2-39FEC54BA8A9}"/>
              </a:ext>
            </a:extLst>
          </p:cNvPr>
          <p:cNvSpPr txBox="1">
            <a:spLocks/>
          </p:cNvSpPr>
          <p:nvPr/>
        </p:nvSpPr>
        <p:spPr>
          <a:xfrm>
            <a:off x="680224" y="393311"/>
            <a:ext cx="11238508" cy="11009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rPr>
              <a:t>Technological Impact on business, health, and education during the Four Industrial Revolutions </a:t>
            </a:r>
          </a:p>
        </p:txBody>
      </p:sp>
      <p:grpSp>
        <p:nvGrpSpPr>
          <p:cNvPr id="2" name="Group 1">
            <a:extLst>
              <a:ext uri="{FF2B5EF4-FFF2-40B4-BE49-F238E27FC236}">
                <a16:creationId xmlns:a16="http://schemas.microsoft.com/office/drawing/2014/main" id="{2DB54B5B-A4CF-B8CB-468A-9D23964F0F97}"/>
              </a:ext>
            </a:extLst>
          </p:cNvPr>
          <p:cNvGrpSpPr/>
          <p:nvPr/>
        </p:nvGrpSpPr>
        <p:grpSpPr>
          <a:xfrm>
            <a:off x="362995" y="3099229"/>
            <a:ext cx="2454546" cy="2800215"/>
            <a:chOff x="362995" y="3099229"/>
            <a:chExt cx="2454546" cy="2800215"/>
          </a:xfrm>
        </p:grpSpPr>
        <p:sp>
          <p:nvSpPr>
            <p:cNvPr id="6" name="TextBox 5">
              <a:extLst>
                <a:ext uri="{FF2B5EF4-FFF2-40B4-BE49-F238E27FC236}">
                  <a16:creationId xmlns:a16="http://schemas.microsoft.com/office/drawing/2014/main" id="{4708DEC2-4F17-59E9-5522-8D7A461757C8}"/>
                </a:ext>
              </a:extLst>
            </p:cNvPr>
            <p:cNvSpPr txBox="1"/>
            <p:nvPr/>
          </p:nvSpPr>
          <p:spPr>
            <a:xfrm>
              <a:off x="362995" y="3099229"/>
              <a:ext cx="2402507" cy="584775"/>
            </a:xfrm>
            <a:prstGeom prst="rect">
              <a:avLst/>
            </a:prstGeom>
            <a:noFill/>
          </p:spPr>
          <p:txBody>
            <a:bodyPr wrap="square" rtlCol="0">
              <a:spAutoFit/>
            </a:bodyPr>
            <a:lstStyle/>
            <a:p>
              <a:pPr algn="ctr"/>
              <a:r>
                <a:rPr lang="en-US" sz="1600" b="1" dirty="0">
                  <a:solidFill>
                    <a:srgbClr val="92D050"/>
                  </a:solidFill>
                  <a:latin typeface="Lato" panose="020F0502020204030203" pitchFamily="34" charset="0"/>
                  <a:ea typeface="Lato" panose="020F0502020204030203" pitchFamily="34" charset="0"/>
                  <a:cs typeface="Lato" panose="020F0502020204030203" pitchFamily="34" charset="0"/>
                </a:rPr>
                <a:t>1</a:t>
              </a:r>
              <a:r>
                <a:rPr lang="en-US" sz="1600" b="1" baseline="30000" dirty="0">
                  <a:solidFill>
                    <a:srgbClr val="92D050"/>
                  </a:solidFill>
                  <a:latin typeface="Lato" panose="020F0502020204030203" pitchFamily="34" charset="0"/>
                  <a:ea typeface="Lato" panose="020F0502020204030203" pitchFamily="34" charset="0"/>
                  <a:cs typeface="Lato" panose="020F0502020204030203" pitchFamily="34" charset="0"/>
                </a:rPr>
                <a:t>st</a:t>
              </a:r>
              <a:r>
                <a:rPr lang="en-US" sz="1600" b="1" dirty="0">
                  <a:solidFill>
                    <a:srgbClr val="92D050"/>
                  </a:solidFill>
                  <a:latin typeface="Lato" panose="020F0502020204030203" pitchFamily="34" charset="0"/>
                  <a:ea typeface="Lato" panose="020F0502020204030203" pitchFamily="34" charset="0"/>
                  <a:cs typeface="Lato" panose="020F0502020204030203" pitchFamily="34" charset="0"/>
                </a:rPr>
                <a:t> Industrial Revolution </a:t>
              </a:r>
            </a:p>
            <a:p>
              <a:pPr algn="ctr"/>
              <a:r>
                <a:rPr lang="en-US" sz="1600" b="1" dirty="0">
                  <a:solidFill>
                    <a:srgbClr val="92D050"/>
                  </a:solidFill>
                  <a:latin typeface="Lato" panose="020F0502020204030203" pitchFamily="34" charset="0"/>
                  <a:ea typeface="Lato" panose="020F0502020204030203" pitchFamily="34" charset="0"/>
                  <a:cs typeface="Lato" panose="020F0502020204030203" pitchFamily="34" charset="0"/>
                </a:rPr>
                <a:t>(1750-1870)</a:t>
              </a:r>
            </a:p>
          </p:txBody>
        </p:sp>
        <p:sp>
          <p:nvSpPr>
            <p:cNvPr id="7" name="TextBox 6">
              <a:extLst>
                <a:ext uri="{FF2B5EF4-FFF2-40B4-BE49-F238E27FC236}">
                  <a16:creationId xmlns:a16="http://schemas.microsoft.com/office/drawing/2014/main" id="{5635491D-54BE-3244-A1A0-21D03E76157B}"/>
                </a:ext>
              </a:extLst>
            </p:cNvPr>
            <p:cNvSpPr txBox="1"/>
            <p:nvPr/>
          </p:nvSpPr>
          <p:spPr>
            <a:xfrm>
              <a:off x="403885" y="3813444"/>
              <a:ext cx="2409939" cy="307777"/>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1843</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 – The First Typewriter</a:t>
              </a:r>
            </a:p>
          </p:txBody>
        </p:sp>
        <p:sp>
          <p:nvSpPr>
            <p:cNvPr id="8" name="TextBox 7">
              <a:extLst>
                <a:ext uri="{FF2B5EF4-FFF2-40B4-BE49-F238E27FC236}">
                  <a16:creationId xmlns:a16="http://schemas.microsoft.com/office/drawing/2014/main" id="{3AEF77DD-09FA-56ED-AC64-5D2178502AB3}"/>
                </a:ext>
              </a:extLst>
            </p:cNvPr>
            <p:cNvSpPr txBox="1"/>
            <p:nvPr/>
          </p:nvSpPr>
          <p:spPr>
            <a:xfrm>
              <a:off x="400168" y="4320958"/>
              <a:ext cx="2409939" cy="307777"/>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The Spinning Jenny</a:t>
              </a:r>
            </a:p>
          </p:txBody>
        </p:sp>
        <p:sp>
          <p:nvSpPr>
            <p:cNvPr id="9" name="TextBox 8">
              <a:extLst>
                <a:ext uri="{FF2B5EF4-FFF2-40B4-BE49-F238E27FC236}">
                  <a16:creationId xmlns:a16="http://schemas.microsoft.com/office/drawing/2014/main" id="{32998FE2-F2A7-2A6C-E1DA-DC50C8123EEF}"/>
                </a:ext>
              </a:extLst>
            </p:cNvPr>
            <p:cNvSpPr txBox="1"/>
            <p:nvPr/>
          </p:nvSpPr>
          <p:spPr>
            <a:xfrm>
              <a:off x="407602" y="4851579"/>
              <a:ext cx="2409939" cy="307777"/>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1781</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 – The Steam Engine</a:t>
              </a:r>
            </a:p>
          </p:txBody>
        </p:sp>
        <p:sp>
          <p:nvSpPr>
            <p:cNvPr id="10" name="TextBox 9">
              <a:extLst>
                <a:ext uri="{FF2B5EF4-FFF2-40B4-BE49-F238E27FC236}">
                  <a16:creationId xmlns:a16="http://schemas.microsoft.com/office/drawing/2014/main" id="{523311FD-6946-EAA5-AEBE-31170A2ABF04}"/>
                </a:ext>
              </a:extLst>
            </p:cNvPr>
            <p:cNvSpPr txBox="1"/>
            <p:nvPr/>
          </p:nvSpPr>
          <p:spPr>
            <a:xfrm>
              <a:off x="403884" y="5376224"/>
              <a:ext cx="240993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1796</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 – Lithography Invented</a:t>
              </a:r>
            </a:p>
          </p:txBody>
        </p:sp>
      </p:grpSp>
      <p:grpSp>
        <p:nvGrpSpPr>
          <p:cNvPr id="19" name="Group 18">
            <a:extLst>
              <a:ext uri="{FF2B5EF4-FFF2-40B4-BE49-F238E27FC236}">
                <a16:creationId xmlns:a16="http://schemas.microsoft.com/office/drawing/2014/main" id="{003D03B9-FEAD-5795-F098-3BEEF7060FE2}"/>
              </a:ext>
            </a:extLst>
          </p:cNvPr>
          <p:cNvGrpSpPr/>
          <p:nvPr/>
        </p:nvGrpSpPr>
        <p:grpSpPr>
          <a:xfrm>
            <a:off x="8782166" y="1716479"/>
            <a:ext cx="2997239" cy="2812501"/>
            <a:chOff x="8782166" y="1716479"/>
            <a:chExt cx="2997239" cy="2812501"/>
          </a:xfrm>
        </p:grpSpPr>
        <p:sp>
          <p:nvSpPr>
            <p:cNvPr id="28" name="TextBox 27">
              <a:extLst>
                <a:ext uri="{FF2B5EF4-FFF2-40B4-BE49-F238E27FC236}">
                  <a16:creationId xmlns:a16="http://schemas.microsoft.com/office/drawing/2014/main" id="{C6E870C8-DC82-ADD0-016E-A99E98D1174A}"/>
                </a:ext>
              </a:extLst>
            </p:cNvPr>
            <p:cNvSpPr txBox="1"/>
            <p:nvPr/>
          </p:nvSpPr>
          <p:spPr>
            <a:xfrm>
              <a:off x="8782166" y="1716479"/>
              <a:ext cx="2543756" cy="584775"/>
            </a:xfrm>
            <a:prstGeom prst="rect">
              <a:avLst/>
            </a:prstGeom>
            <a:noFill/>
          </p:spPr>
          <p:txBody>
            <a:bodyPr wrap="square" rtlCol="0">
              <a:spAutoFit/>
            </a:bodyPr>
            <a:lstStyle/>
            <a:p>
              <a:pPr algn="ctr"/>
              <a:r>
                <a:rPr lang="en-US" sz="1600" b="1" dirty="0">
                  <a:solidFill>
                    <a:srgbClr val="FF872A"/>
                  </a:solidFill>
                  <a:latin typeface="Lato" panose="020F0502020204030203" pitchFamily="34" charset="0"/>
                  <a:ea typeface="Lato" panose="020F0502020204030203" pitchFamily="34" charset="0"/>
                  <a:cs typeface="Lato" panose="020F0502020204030203" pitchFamily="34" charset="0"/>
                </a:rPr>
                <a:t>4th Industrial Revolution</a:t>
              </a:r>
            </a:p>
            <a:p>
              <a:pPr algn="ctr"/>
              <a:r>
                <a:rPr lang="en-US" sz="1600" b="1" dirty="0">
                  <a:solidFill>
                    <a:srgbClr val="FF872A"/>
                  </a:solidFill>
                  <a:latin typeface="Lato" panose="020F0502020204030203" pitchFamily="34" charset="0"/>
                  <a:ea typeface="Lato" panose="020F0502020204030203" pitchFamily="34" charset="0"/>
                  <a:cs typeface="Lato" panose="020F0502020204030203" pitchFamily="34" charset="0"/>
                </a:rPr>
                <a:t>(2008 - Present)</a:t>
              </a:r>
            </a:p>
          </p:txBody>
        </p:sp>
        <p:sp>
          <p:nvSpPr>
            <p:cNvPr id="29" name="TextBox 28">
              <a:extLst>
                <a:ext uri="{FF2B5EF4-FFF2-40B4-BE49-F238E27FC236}">
                  <a16:creationId xmlns:a16="http://schemas.microsoft.com/office/drawing/2014/main" id="{CD9F62B2-C926-C17E-0A75-9762177E6C2C}"/>
                </a:ext>
              </a:extLst>
            </p:cNvPr>
            <p:cNvSpPr txBox="1"/>
            <p:nvPr/>
          </p:nvSpPr>
          <p:spPr>
            <a:xfrm>
              <a:off x="8823056" y="2277237"/>
              <a:ext cx="295634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2008</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 – Monkey controls robot arm with its brain</a:t>
              </a:r>
            </a:p>
          </p:txBody>
        </p:sp>
        <p:sp>
          <p:nvSpPr>
            <p:cNvPr id="30" name="TextBox 29">
              <a:extLst>
                <a:ext uri="{FF2B5EF4-FFF2-40B4-BE49-F238E27FC236}">
                  <a16:creationId xmlns:a16="http://schemas.microsoft.com/office/drawing/2014/main" id="{16704947-A678-D4BF-E561-9268FCCA6B0D}"/>
                </a:ext>
              </a:extLst>
            </p:cNvPr>
            <p:cNvSpPr txBox="1"/>
            <p:nvPr/>
          </p:nvSpPr>
          <p:spPr>
            <a:xfrm>
              <a:off x="8819339" y="2858853"/>
              <a:ext cx="2409939" cy="307777"/>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First patent for gene editing</a:t>
              </a:r>
            </a:p>
          </p:txBody>
        </p:sp>
        <p:sp>
          <p:nvSpPr>
            <p:cNvPr id="31" name="TextBox 30">
              <a:extLst>
                <a:ext uri="{FF2B5EF4-FFF2-40B4-BE49-F238E27FC236}">
                  <a16:creationId xmlns:a16="http://schemas.microsoft.com/office/drawing/2014/main" id="{E9E6A733-9DC4-9207-20DA-B2C8472F0F56}"/>
                </a:ext>
              </a:extLst>
            </p:cNvPr>
            <p:cNvSpPr txBox="1"/>
            <p:nvPr/>
          </p:nvSpPr>
          <p:spPr>
            <a:xfrm>
              <a:off x="8826773" y="3436609"/>
              <a:ext cx="2758769" cy="307777"/>
            </a:xfrm>
            <a:prstGeom prst="rect">
              <a:avLst/>
            </a:prstGeom>
            <a:noFill/>
          </p:spPr>
          <p:txBody>
            <a:bodyPr wrap="square" rtlCol="0">
              <a:spAutoFit/>
            </a:bodyPr>
            <a:lstStyle/>
            <a:p>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First accident of self-driving car</a:t>
              </a:r>
            </a:p>
          </p:txBody>
        </p:sp>
        <p:sp>
          <p:nvSpPr>
            <p:cNvPr id="32" name="TextBox 31">
              <a:extLst>
                <a:ext uri="{FF2B5EF4-FFF2-40B4-BE49-F238E27FC236}">
                  <a16:creationId xmlns:a16="http://schemas.microsoft.com/office/drawing/2014/main" id="{BA9B83A3-D541-F5CB-0009-F50A802EF603}"/>
                </a:ext>
              </a:extLst>
            </p:cNvPr>
            <p:cNvSpPr txBox="1"/>
            <p:nvPr/>
          </p:nvSpPr>
          <p:spPr>
            <a:xfrm>
              <a:off x="8823055" y="4005760"/>
              <a:ext cx="240993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2023</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 – GPT-4 Chatbot released</a:t>
              </a:r>
            </a:p>
          </p:txBody>
        </p:sp>
      </p:grpSp>
      <p:cxnSp>
        <p:nvCxnSpPr>
          <p:cNvPr id="45" name="Straight Connector 44">
            <a:extLst>
              <a:ext uri="{FF2B5EF4-FFF2-40B4-BE49-F238E27FC236}">
                <a16:creationId xmlns:a16="http://schemas.microsoft.com/office/drawing/2014/main" id="{464B4DF6-B801-CFC1-B259-9D380AE4D54C}"/>
              </a:ext>
            </a:extLst>
          </p:cNvPr>
          <p:cNvCxnSpPr>
            <a:cxnSpLocks/>
          </p:cNvCxnSpPr>
          <p:nvPr/>
        </p:nvCxnSpPr>
        <p:spPr>
          <a:xfrm>
            <a:off x="541372" y="0"/>
            <a:ext cx="0" cy="13827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8" name="Freeform: Shape 40">
            <a:extLst>
              <a:ext uri="{FF2B5EF4-FFF2-40B4-BE49-F238E27FC236}">
                <a16:creationId xmlns:a16="http://schemas.microsoft.com/office/drawing/2014/main" id="{D3A19823-B603-16D5-B1E1-68A511E435E0}"/>
              </a:ext>
            </a:extLst>
          </p:cNvPr>
          <p:cNvSpPr/>
          <p:nvPr/>
        </p:nvSpPr>
        <p:spPr>
          <a:xfrm>
            <a:off x="2943922" y="3925228"/>
            <a:ext cx="9248078" cy="2932771"/>
          </a:xfrm>
          <a:custGeom>
            <a:avLst/>
            <a:gdLst>
              <a:gd name="connsiteX0" fmla="*/ 4427322 w 4582651"/>
              <a:gd name="connsiteY0" fmla="*/ 134 h 1966630"/>
              <a:gd name="connsiteX1" fmla="*/ 4537360 w 4582651"/>
              <a:gd name="connsiteY1" fmla="*/ 27373 h 1966630"/>
              <a:gd name="connsiteX2" fmla="*/ 4582651 w 4582651"/>
              <a:gd name="connsiteY2" fmla="*/ 58392 h 1966630"/>
              <a:gd name="connsiteX3" fmla="*/ 4582651 w 4582651"/>
              <a:gd name="connsiteY3" fmla="*/ 1963241 h 1966630"/>
              <a:gd name="connsiteX4" fmla="*/ 6550 w 4582651"/>
              <a:gd name="connsiteY4" fmla="*/ 1966630 h 1966630"/>
              <a:gd name="connsiteX5" fmla="*/ 0 w 4582651"/>
              <a:gd name="connsiteY5" fmla="*/ 1335218 h 1966630"/>
              <a:gd name="connsiteX6" fmla="*/ 816454 w 4582651"/>
              <a:gd name="connsiteY6" fmla="*/ 988003 h 1966630"/>
              <a:gd name="connsiteX7" fmla="*/ 1861346 w 4582651"/>
              <a:gd name="connsiteY7" fmla="*/ 1391666 h 1966630"/>
              <a:gd name="connsiteX8" fmla="*/ 3109029 w 4582651"/>
              <a:gd name="connsiteY8" fmla="*/ 728721 h 1966630"/>
              <a:gd name="connsiteX9" fmla="*/ 4389850 w 4582651"/>
              <a:gd name="connsiteY9" fmla="*/ 5368 h 1966630"/>
              <a:gd name="connsiteX10" fmla="*/ 4427322 w 4582651"/>
              <a:gd name="connsiteY10" fmla="*/ 134 h 1966630"/>
              <a:gd name="connsiteX0" fmla="*/ 4427322 w 4582651"/>
              <a:gd name="connsiteY0" fmla="*/ 134 h 1969012"/>
              <a:gd name="connsiteX1" fmla="*/ 4537360 w 4582651"/>
              <a:gd name="connsiteY1" fmla="*/ 27373 h 1969012"/>
              <a:gd name="connsiteX2" fmla="*/ 4582651 w 4582651"/>
              <a:gd name="connsiteY2" fmla="*/ 58392 h 1969012"/>
              <a:gd name="connsiteX3" fmla="*/ 4582651 w 4582651"/>
              <a:gd name="connsiteY3" fmla="*/ 1963241 h 1969012"/>
              <a:gd name="connsiteX4" fmla="*/ 4190 w 4582651"/>
              <a:gd name="connsiteY4" fmla="*/ 1969012 h 1969012"/>
              <a:gd name="connsiteX5" fmla="*/ 0 w 4582651"/>
              <a:gd name="connsiteY5" fmla="*/ 1335218 h 1969012"/>
              <a:gd name="connsiteX6" fmla="*/ 816454 w 4582651"/>
              <a:gd name="connsiteY6" fmla="*/ 988003 h 1969012"/>
              <a:gd name="connsiteX7" fmla="*/ 1861346 w 4582651"/>
              <a:gd name="connsiteY7" fmla="*/ 1391666 h 1969012"/>
              <a:gd name="connsiteX8" fmla="*/ 3109029 w 4582651"/>
              <a:gd name="connsiteY8" fmla="*/ 728721 h 1969012"/>
              <a:gd name="connsiteX9" fmla="*/ 4389850 w 4582651"/>
              <a:gd name="connsiteY9" fmla="*/ 5368 h 1969012"/>
              <a:gd name="connsiteX10" fmla="*/ 4427322 w 4582651"/>
              <a:gd name="connsiteY10" fmla="*/ 134 h 1969012"/>
              <a:gd name="connsiteX0" fmla="*/ 4427322 w 4582651"/>
              <a:gd name="connsiteY0" fmla="*/ 134 h 1969012"/>
              <a:gd name="connsiteX1" fmla="*/ 4537360 w 4582651"/>
              <a:gd name="connsiteY1" fmla="*/ 27373 h 1969012"/>
              <a:gd name="connsiteX2" fmla="*/ 4582651 w 4582651"/>
              <a:gd name="connsiteY2" fmla="*/ 58392 h 1969012"/>
              <a:gd name="connsiteX3" fmla="*/ 4582651 w 4582651"/>
              <a:gd name="connsiteY3" fmla="*/ 1963241 h 1969012"/>
              <a:gd name="connsiteX4" fmla="*/ 1829 w 4582651"/>
              <a:gd name="connsiteY4" fmla="*/ 1969012 h 1969012"/>
              <a:gd name="connsiteX5" fmla="*/ 0 w 4582651"/>
              <a:gd name="connsiteY5" fmla="*/ 1335218 h 1969012"/>
              <a:gd name="connsiteX6" fmla="*/ 816454 w 4582651"/>
              <a:gd name="connsiteY6" fmla="*/ 988003 h 1969012"/>
              <a:gd name="connsiteX7" fmla="*/ 1861346 w 4582651"/>
              <a:gd name="connsiteY7" fmla="*/ 1391666 h 1969012"/>
              <a:gd name="connsiteX8" fmla="*/ 3109029 w 4582651"/>
              <a:gd name="connsiteY8" fmla="*/ 728721 h 1969012"/>
              <a:gd name="connsiteX9" fmla="*/ 4389850 w 4582651"/>
              <a:gd name="connsiteY9" fmla="*/ 5368 h 1969012"/>
              <a:gd name="connsiteX10" fmla="*/ 4427322 w 4582651"/>
              <a:gd name="connsiteY10" fmla="*/ 134 h 196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82651" h="1969012">
                <a:moveTo>
                  <a:pt x="4427322" y="134"/>
                </a:moveTo>
                <a:cubicBezTo>
                  <a:pt x="4464580" y="-1279"/>
                  <a:pt x="4501212" y="8527"/>
                  <a:pt x="4537360" y="27373"/>
                </a:cubicBezTo>
                <a:lnTo>
                  <a:pt x="4582651" y="58392"/>
                </a:lnTo>
                <a:lnTo>
                  <a:pt x="4582651" y="1963241"/>
                </a:lnTo>
                <a:lnTo>
                  <a:pt x="1829" y="1969012"/>
                </a:lnTo>
                <a:cubicBezTo>
                  <a:pt x="1829" y="1763906"/>
                  <a:pt x="0" y="1540324"/>
                  <a:pt x="0" y="1335218"/>
                </a:cubicBezTo>
                <a:cubicBezTo>
                  <a:pt x="277322" y="1335649"/>
                  <a:pt x="368861" y="1002050"/>
                  <a:pt x="816454" y="988003"/>
                </a:cubicBezTo>
                <a:cubicBezTo>
                  <a:pt x="1266279" y="974502"/>
                  <a:pt x="1604001" y="1394308"/>
                  <a:pt x="1861346" y="1391666"/>
                </a:cubicBezTo>
                <a:cubicBezTo>
                  <a:pt x="2261817" y="1382128"/>
                  <a:pt x="2619720" y="691205"/>
                  <a:pt x="3109029" y="728721"/>
                </a:cubicBezTo>
                <a:cubicBezTo>
                  <a:pt x="3789260" y="759852"/>
                  <a:pt x="3959473" y="-59961"/>
                  <a:pt x="4389850" y="5368"/>
                </a:cubicBezTo>
                <a:cubicBezTo>
                  <a:pt x="4402414" y="2323"/>
                  <a:pt x="4414902" y="606"/>
                  <a:pt x="4427322" y="134"/>
                </a:cubicBezTo>
                <a:close/>
              </a:path>
            </a:pathLst>
          </a:custGeom>
          <a:gradFill flip="none" rotWithShape="1">
            <a:gsLst>
              <a:gs pos="0">
                <a:schemeClr val="accent1">
                  <a:alpha val="0"/>
                </a:schemeClr>
              </a:gs>
              <a:gs pos="99000">
                <a:schemeClr val="accent1"/>
              </a:gs>
            </a:gsLst>
            <a:lin ang="5400000" scaled="1"/>
            <a:tileRect/>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latin typeface="Roboto" panose="02000000000000000000" pitchFamily="2" charset="0"/>
              <a:ea typeface="Roboto" panose="02000000000000000000" pitchFamily="2" charset="0"/>
              <a:cs typeface="Open Sans Light" panose="020B0306030504020204" pitchFamily="34" charset="0"/>
            </a:endParaRPr>
          </a:p>
        </p:txBody>
      </p:sp>
      <p:sp>
        <p:nvSpPr>
          <p:cNvPr id="51" name="Freeform: Shape 40">
            <a:extLst>
              <a:ext uri="{FF2B5EF4-FFF2-40B4-BE49-F238E27FC236}">
                <a16:creationId xmlns:a16="http://schemas.microsoft.com/office/drawing/2014/main" id="{EE5412BE-B03D-5E10-5635-921962FA846D}"/>
              </a:ext>
            </a:extLst>
          </p:cNvPr>
          <p:cNvSpPr/>
          <p:nvPr/>
        </p:nvSpPr>
        <p:spPr>
          <a:xfrm>
            <a:off x="0" y="5852665"/>
            <a:ext cx="12192000" cy="1014761"/>
          </a:xfrm>
          <a:custGeom>
            <a:avLst/>
            <a:gdLst>
              <a:gd name="connsiteX0" fmla="*/ 4427322 w 4582651"/>
              <a:gd name="connsiteY0" fmla="*/ 134 h 1966630"/>
              <a:gd name="connsiteX1" fmla="*/ 4537360 w 4582651"/>
              <a:gd name="connsiteY1" fmla="*/ 27373 h 1966630"/>
              <a:gd name="connsiteX2" fmla="*/ 4582651 w 4582651"/>
              <a:gd name="connsiteY2" fmla="*/ 58392 h 1966630"/>
              <a:gd name="connsiteX3" fmla="*/ 4582651 w 4582651"/>
              <a:gd name="connsiteY3" fmla="*/ 1963241 h 1966630"/>
              <a:gd name="connsiteX4" fmla="*/ 6550 w 4582651"/>
              <a:gd name="connsiteY4" fmla="*/ 1966630 h 1966630"/>
              <a:gd name="connsiteX5" fmla="*/ 0 w 4582651"/>
              <a:gd name="connsiteY5" fmla="*/ 1335218 h 1966630"/>
              <a:gd name="connsiteX6" fmla="*/ 816454 w 4582651"/>
              <a:gd name="connsiteY6" fmla="*/ 988003 h 1966630"/>
              <a:gd name="connsiteX7" fmla="*/ 1861346 w 4582651"/>
              <a:gd name="connsiteY7" fmla="*/ 1391666 h 1966630"/>
              <a:gd name="connsiteX8" fmla="*/ 3109029 w 4582651"/>
              <a:gd name="connsiteY8" fmla="*/ 728721 h 1966630"/>
              <a:gd name="connsiteX9" fmla="*/ 4389850 w 4582651"/>
              <a:gd name="connsiteY9" fmla="*/ 5368 h 1966630"/>
              <a:gd name="connsiteX10" fmla="*/ 4427322 w 4582651"/>
              <a:gd name="connsiteY10" fmla="*/ 134 h 1966630"/>
              <a:gd name="connsiteX0" fmla="*/ 4427322 w 4582651"/>
              <a:gd name="connsiteY0" fmla="*/ 134 h 1969012"/>
              <a:gd name="connsiteX1" fmla="*/ 4537360 w 4582651"/>
              <a:gd name="connsiteY1" fmla="*/ 27373 h 1969012"/>
              <a:gd name="connsiteX2" fmla="*/ 4582651 w 4582651"/>
              <a:gd name="connsiteY2" fmla="*/ 58392 h 1969012"/>
              <a:gd name="connsiteX3" fmla="*/ 4582651 w 4582651"/>
              <a:gd name="connsiteY3" fmla="*/ 1963241 h 1969012"/>
              <a:gd name="connsiteX4" fmla="*/ 4190 w 4582651"/>
              <a:gd name="connsiteY4" fmla="*/ 1969012 h 1969012"/>
              <a:gd name="connsiteX5" fmla="*/ 0 w 4582651"/>
              <a:gd name="connsiteY5" fmla="*/ 1335218 h 1969012"/>
              <a:gd name="connsiteX6" fmla="*/ 816454 w 4582651"/>
              <a:gd name="connsiteY6" fmla="*/ 988003 h 1969012"/>
              <a:gd name="connsiteX7" fmla="*/ 1861346 w 4582651"/>
              <a:gd name="connsiteY7" fmla="*/ 1391666 h 1969012"/>
              <a:gd name="connsiteX8" fmla="*/ 3109029 w 4582651"/>
              <a:gd name="connsiteY8" fmla="*/ 728721 h 1969012"/>
              <a:gd name="connsiteX9" fmla="*/ 4389850 w 4582651"/>
              <a:gd name="connsiteY9" fmla="*/ 5368 h 1969012"/>
              <a:gd name="connsiteX10" fmla="*/ 4427322 w 4582651"/>
              <a:gd name="connsiteY10" fmla="*/ 134 h 1969012"/>
              <a:gd name="connsiteX0" fmla="*/ 4427322 w 4582651"/>
              <a:gd name="connsiteY0" fmla="*/ 134 h 1969012"/>
              <a:gd name="connsiteX1" fmla="*/ 4537360 w 4582651"/>
              <a:gd name="connsiteY1" fmla="*/ 27373 h 1969012"/>
              <a:gd name="connsiteX2" fmla="*/ 4582651 w 4582651"/>
              <a:gd name="connsiteY2" fmla="*/ 58392 h 1969012"/>
              <a:gd name="connsiteX3" fmla="*/ 4582651 w 4582651"/>
              <a:gd name="connsiteY3" fmla="*/ 1963241 h 1969012"/>
              <a:gd name="connsiteX4" fmla="*/ 1829 w 4582651"/>
              <a:gd name="connsiteY4" fmla="*/ 1969012 h 1969012"/>
              <a:gd name="connsiteX5" fmla="*/ 0 w 4582651"/>
              <a:gd name="connsiteY5" fmla="*/ 1335218 h 1969012"/>
              <a:gd name="connsiteX6" fmla="*/ 816454 w 4582651"/>
              <a:gd name="connsiteY6" fmla="*/ 988003 h 1969012"/>
              <a:gd name="connsiteX7" fmla="*/ 1861346 w 4582651"/>
              <a:gd name="connsiteY7" fmla="*/ 1391666 h 1969012"/>
              <a:gd name="connsiteX8" fmla="*/ 3109029 w 4582651"/>
              <a:gd name="connsiteY8" fmla="*/ 728721 h 1969012"/>
              <a:gd name="connsiteX9" fmla="*/ 4389850 w 4582651"/>
              <a:gd name="connsiteY9" fmla="*/ 5368 h 1969012"/>
              <a:gd name="connsiteX10" fmla="*/ 4427322 w 4582651"/>
              <a:gd name="connsiteY10" fmla="*/ 134 h 196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82651" h="1969012">
                <a:moveTo>
                  <a:pt x="4427322" y="134"/>
                </a:moveTo>
                <a:cubicBezTo>
                  <a:pt x="4464580" y="-1279"/>
                  <a:pt x="4501212" y="8527"/>
                  <a:pt x="4537360" y="27373"/>
                </a:cubicBezTo>
                <a:lnTo>
                  <a:pt x="4582651" y="58392"/>
                </a:lnTo>
                <a:lnTo>
                  <a:pt x="4582651" y="1963241"/>
                </a:lnTo>
                <a:lnTo>
                  <a:pt x="1829" y="1969012"/>
                </a:lnTo>
                <a:cubicBezTo>
                  <a:pt x="1829" y="1763906"/>
                  <a:pt x="0" y="1540324"/>
                  <a:pt x="0" y="1335218"/>
                </a:cubicBezTo>
                <a:cubicBezTo>
                  <a:pt x="277322" y="1335649"/>
                  <a:pt x="368861" y="1002050"/>
                  <a:pt x="816454" y="988003"/>
                </a:cubicBezTo>
                <a:cubicBezTo>
                  <a:pt x="1266279" y="974502"/>
                  <a:pt x="1604001" y="1394308"/>
                  <a:pt x="1861346" y="1391666"/>
                </a:cubicBezTo>
                <a:cubicBezTo>
                  <a:pt x="2261817" y="1382128"/>
                  <a:pt x="2619720" y="691205"/>
                  <a:pt x="3109029" y="728721"/>
                </a:cubicBezTo>
                <a:cubicBezTo>
                  <a:pt x="3789260" y="759852"/>
                  <a:pt x="3959473" y="-59961"/>
                  <a:pt x="4389850" y="5368"/>
                </a:cubicBezTo>
                <a:cubicBezTo>
                  <a:pt x="4402414" y="2323"/>
                  <a:pt x="4414902" y="606"/>
                  <a:pt x="4427322" y="134"/>
                </a:cubicBezTo>
                <a:close/>
              </a:path>
            </a:pathLst>
          </a:custGeom>
          <a:gradFill flip="none" rotWithShape="1">
            <a:gsLst>
              <a:gs pos="0">
                <a:srgbClr val="92D050"/>
              </a:gs>
              <a:gs pos="99000">
                <a:schemeClr val="accent1">
                  <a:alpha val="20000"/>
                </a:schemeClr>
              </a:gs>
            </a:gsLst>
            <a:lin ang="0" scaled="0"/>
            <a:tileRect/>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latin typeface="Roboto" panose="02000000000000000000" pitchFamily="2" charset="0"/>
              <a:ea typeface="Roboto" panose="02000000000000000000" pitchFamily="2" charset="0"/>
              <a:cs typeface="Open Sans Light" panose="020B0306030504020204" pitchFamily="34" charset="0"/>
            </a:endParaRPr>
          </a:p>
        </p:txBody>
      </p:sp>
      <p:grpSp>
        <p:nvGrpSpPr>
          <p:cNvPr id="4" name="Group 3">
            <a:extLst>
              <a:ext uri="{FF2B5EF4-FFF2-40B4-BE49-F238E27FC236}">
                <a16:creationId xmlns:a16="http://schemas.microsoft.com/office/drawing/2014/main" id="{A562FF95-D92D-28DD-EBA9-C4F2E1DB94CE}"/>
              </a:ext>
            </a:extLst>
          </p:cNvPr>
          <p:cNvGrpSpPr/>
          <p:nvPr/>
        </p:nvGrpSpPr>
        <p:grpSpPr>
          <a:xfrm>
            <a:off x="6053834" y="1709045"/>
            <a:ext cx="2997239" cy="4526699"/>
            <a:chOff x="6053834" y="1709045"/>
            <a:chExt cx="2997239" cy="4526699"/>
          </a:xfrm>
        </p:grpSpPr>
        <p:sp>
          <p:nvSpPr>
            <p:cNvPr id="20" name="TextBox 19">
              <a:extLst>
                <a:ext uri="{FF2B5EF4-FFF2-40B4-BE49-F238E27FC236}">
                  <a16:creationId xmlns:a16="http://schemas.microsoft.com/office/drawing/2014/main" id="{092781E5-FA12-E2F5-01D1-75F207B9DD6A}"/>
                </a:ext>
              </a:extLst>
            </p:cNvPr>
            <p:cNvSpPr txBox="1"/>
            <p:nvPr/>
          </p:nvSpPr>
          <p:spPr>
            <a:xfrm>
              <a:off x="6053834" y="1709045"/>
              <a:ext cx="2543756" cy="584775"/>
            </a:xfrm>
            <a:prstGeom prst="rect">
              <a:avLst/>
            </a:prstGeom>
            <a:noFill/>
          </p:spPr>
          <p:txBody>
            <a:bodyPr wrap="square" rtlCol="0">
              <a:spAutoFit/>
            </a:bodyPr>
            <a:lstStyle/>
            <a:p>
              <a:pPr algn="ctr"/>
              <a:r>
                <a:rPr lang="en-US" sz="1600" b="1" dirty="0">
                  <a:solidFill>
                    <a:srgbClr val="00B0F0"/>
                  </a:solidFill>
                  <a:latin typeface="Lato" panose="020F0502020204030203" pitchFamily="34" charset="0"/>
                  <a:ea typeface="Lato" panose="020F0502020204030203" pitchFamily="34" charset="0"/>
                  <a:cs typeface="Lato" panose="020F0502020204030203" pitchFamily="34" charset="0"/>
                </a:rPr>
                <a:t>3rd Industrial Revolution</a:t>
              </a:r>
            </a:p>
            <a:p>
              <a:pPr algn="ctr"/>
              <a:r>
                <a:rPr lang="en-US" sz="1600" b="1" dirty="0">
                  <a:solidFill>
                    <a:srgbClr val="00B0F0"/>
                  </a:solidFill>
                  <a:latin typeface="Lato" panose="020F0502020204030203" pitchFamily="34" charset="0"/>
                  <a:ea typeface="Lato" panose="020F0502020204030203" pitchFamily="34" charset="0"/>
                  <a:cs typeface="Lato" panose="020F0502020204030203" pitchFamily="34" charset="0"/>
                </a:rPr>
                <a:t>(1946-2007)</a:t>
              </a:r>
            </a:p>
          </p:txBody>
        </p:sp>
        <p:sp>
          <p:nvSpPr>
            <p:cNvPr id="21" name="TextBox 20">
              <a:extLst>
                <a:ext uri="{FF2B5EF4-FFF2-40B4-BE49-F238E27FC236}">
                  <a16:creationId xmlns:a16="http://schemas.microsoft.com/office/drawing/2014/main" id="{9408E2F9-0F06-89BF-30C3-BA69A1AC63A9}"/>
                </a:ext>
              </a:extLst>
            </p:cNvPr>
            <p:cNvSpPr txBox="1"/>
            <p:nvPr/>
          </p:nvSpPr>
          <p:spPr>
            <a:xfrm>
              <a:off x="6094724" y="2291285"/>
              <a:ext cx="295634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1946</a:t>
              </a:r>
              <a:r>
                <a:rPr lang="en-US" sz="1400" dirty="0">
                  <a:solidFill>
                    <a:schemeClr val="bg1">
                      <a:lumMod val="85000"/>
                    </a:schemeClr>
                  </a:solidFill>
                  <a:latin typeface="Lato" panose="020F0502020204030203" pitchFamily="34" charset="0"/>
                  <a:ea typeface="Lato" panose="020F0502020204030203" pitchFamily="34" charset="0"/>
                  <a:cs typeface="Lato" panose="020F0502020204030203" pitchFamily="34" charset="0"/>
                </a:rPr>
                <a:t> </a:t>
              </a:r>
              <a:r>
                <a:rPr lang="en-US" sz="1400" dirty="0">
                  <a:solidFill>
                    <a:schemeClr val="accent3"/>
                  </a:solidFill>
                  <a:latin typeface="Lato" panose="020F0502020204030203" pitchFamily="34" charset="0"/>
                  <a:ea typeface="Lato" panose="020F0502020204030203" pitchFamily="34" charset="0"/>
                  <a:cs typeface="Lato" panose="020F0502020204030203" pitchFamily="34" charset="0"/>
                </a:rPr>
                <a:t>– </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Launch of ENIAC Electronic Computer</a:t>
              </a:r>
            </a:p>
          </p:txBody>
        </p:sp>
        <p:sp>
          <p:nvSpPr>
            <p:cNvPr id="22" name="TextBox 21">
              <a:extLst>
                <a:ext uri="{FF2B5EF4-FFF2-40B4-BE49-F238E27FC236}">
                  <a16:creationId xmlns:a16="http://schemas.microsoft.com/office/drawing/2014/main" id="{7654B91D-ABC7-26DD-3C77-35D01F5DF236}"/>
                </a:ext>
              </a:extLst>
            </p:cNvPr>
            <p:cNvSpPr txBox="1"/>
            <p:nvPr/>
          </p:nvSpPr>
          <p:spPr>
            <a:xfrm>
              <a:off x="6091007" y="2845933"/>
              <a:ext cx="2409939" cy="523220"/>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Invention of the transistor at Bell Labs</a:t>
              </a:r>
            </a:p>
          </p:txBody>
        </p:sp>
        <p:sp>
          <p:nvSpPr>
            <p:cNvPr id="23" name="TextBox 22">
              <a:extLst>
                <a:ext uri="{FF2B5EF4-FFF2-40B4-BE49-F238E27FC236}">
                  <a16:creationId xmlns:a16="http://schemas.microsoft.com/office/drawing/2014/main" id="{7028EAB4-EA8D-3E9F-B0F1-02183C431376}"/>
                </a:ext>
              </a:extLst>
            </p:cNvPr>
            <p:cNvSpPr txBox="1"/>
            <p:nvPr/>
          </p:nvSpPr>
          <p:spPr>
            <a:xfrm>
              <a:off x="6098441" y="3423688"/>
              <a:ext cx="2409939" cy="523220"/>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First Nuclear Power Station Built</a:t>
              </a:r>
            </a:p>
          </p:txBody>
        </p:sp>
        <p:sp>
          <p:nvSpPr>
            <p:cNvPr id="24" name="TextBox 23">
              <a:extLst>
                <a:ext uri="{FF2B5EF4-FFF2-40B4-BE49-F238E27FC236}">
                  <a16:creationId xmlns:a16="http://schemas.microsoft.com/office/drawing/2014/main" id="{9E9F5893-6819-E261-B026-E3D20FE89445}"/>
                </a:ext>
              </a:extLst>
            </p:cNvPr>
            <p:cNvSpPr txBox="1"/>
            <p:nvPr/>
          </p:nvSpPr>
          <p:spPr>
            <a:xfrm>
              <a:off x="6094723" y="3986040"/>
              <a:ext cx="240993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1969 </a:t>
              </a:r>
              <a:r>
                <a:rPr lang="en-US" sz="1400" dirty="0">
                  <a:solidFill>
                    <a:schemeClr val="accent3"/>
                  </a:solidFill>
                  <a:latin typeface="Lato" panose="020F0502020204030203" pitchFamily="34" charset="0"/>
                  <a:ea typeface="Lato" panose="020F0502020204030203" pitchFamily="34" charset="0"/>
                  <a:cs typeface="Lato" panose="020F0502020204030203" pitchFamily="34" charset="0"/>
                </a:rPr>
                <a:t>– </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Apollo 11 lands on the Moon</a:t>
              </a:r>
            </a:p>
          </p:txBody>
        </p:sp>
        <p:sp>
          <p:nvSpPr>
            <p:cNvPr id="25" name="TextBox 24">
              <a:extLst>
                <a:ext uri="{FF2B5EF4-FFF2-40B4-BE49-F238E27FC236}">
                  <a16:creationId xmlns:a16="http://schemas.microsoft.com/office/drawing/2014/main" id="{DD578D2A-6450-D558-0123-8405C7C60FCE}"/>
                </a:ext>
              </a:extLst>
            </p:cNvPr>
            <p:cNvSpPr txBox="1"/>
            <p:nvPr/>
          </p:nvSpPr>
          <p:spPr>
            <a:xfrm>
              <a:off x="6079856" y="4551841"/>
              <a:ext cx="2547472" cy="307777"/>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Release of the Macintosh PC</a:t>
              </a:r>
            </a:p>
          </p:txBody>
        </p:sp>
        <p:sp>
          <p:nvSpPr>
            <p:cNvPr id="26" name="TextBox 25">
              <a:extLst>
                <a:ext uri="{FF2B5EF4-FFF2-40B4-BE49-F238E27FC236}">
                  <a16:creationId xmlns:a16="http://schemas.microsoft.com/office/drawing/2014/main" id="{56F55B65-B35E-C0CE-D95A-0293D73257D9}"/>
                </a:ext>
              </a:extLst>
            </p:cNvPr>
            <p:cNvSpPr txBox="1"/>
            <p:nvPr/>
          </p:nvSpPr>
          <p:spPr>
            <a:xfrm>
              <a:off x="6076138" y="5134769"/>
              <a:ext cx="2409939" cy="523220"/>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1 Billion Mobile Phone Users</a:t>
              </a:r>
            </a:p>
          </p:txBody>
        </p:sp>
        <p:sp>
          <p:nvSpPr>
            <p:cNvPr id="27" name="TextBox 26">
              <a:extLst>
                <a:ext uri="{FF2B5EF4-FFF2-40B4-BE49-F238E27FC236}">
                  <a16:creationId xmlns:a16="http://schemas.microsoft.com/office/drawing/2014/main" id="{358EC50B-29C9-1C29-D1A9-306570AD3B24}"/>
                </a:ext>
              </a:extLst>
            </p:cNvPr>
            <p:cNvSpPr txBox="1"/>
            <p:nvPr/>
          </p:nvSpPr>
          <p:spPr>
            <a:xfrm>
              <a:off x="6083572" y="5712524"/>
              <a:ext cx="240993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2007</a:t>
              </a:r>
              <a:r>
                <a:rPr lang="en-US" sz="1400" dirty="0">
                  <a:solidFill>
                    <a:schemeClr val="accent3"/>
                  </a:solidFill>
                  <a:latin typeface="Lato" panose="020F0502020204030203" pitchFamily="34" charset="0"/>
                  <a:ea typeface="Lato" panose="020F0502020204030203" pitchFamily="34" charset="0"/>
                  <a:cs typeface="Lato" panose="020F0502020204030203" pitchFamily="34" charset="0"/>
                </a:rPr>
                <a:t> – </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Release of the Apple iPhone</a:t>
              </a:r>
            </a:p>
          </p:txBody>
        </p:sp>
      </p:grpSp>
      <p:grpSp>
        <p:nvGrpSpPr>
          <p:cNvPr id="3" name="Group 2">
            <a:extLst>
              <a:ext uri="{FF2B5EF4-FFF2-40B4-BE49-F238E27FC236}">
                <a16:creationId xmlns:a16="http://schemas.microsoft.com/office/drawing/2014/main" id="{1880A282-C7CB-EC32-7094-5CD12702714E}"/>
              </a:ext>
            </a:extLst>
          </p:cNvPr>
          <p:cNvGrpSpPr/>
          <p:nvPr/>
        </p:nvGrpSpPr>
        <p:grpSpPr>
          <a:xfrm>
            <a:off x="3180537" y="1701610"/>
            <a:ext cx="2997239" cy="4507846"/>
            <a:chOff x="3180537" y="1701610"/>
            <a:chExt cx="2997239" cy="4507846"/>
          </a:xfrm>
        </p:grpSpPr>
        <p:sp>
          <p:nvSpPr>
            <p:cNvPr id="11" name="TextBox 10">
              <a:extLst>
                <a:ext uri="{FF2B5EF4-FFF2-40B4-BE49-F238E27FC236}">
                  <a16:creationId xmlns:a16="http://schemas.microsoft.com/office/drawing/2014/main" id="{37505F96-DF4B-A2C6-99A4-21487EC0BC56}"/>
                </a:ext>
              </a:extLst>
            </p:cNvPr>
            <p:cNvSpPr txBox="1"/>
            <p:nvPr/>
          </p:nvSpPr>
          <p:spPr>
            <a:xfrm>
              <a:off x="3180537" y="1701610"/>
              <a:ext cx="2454546" cy="584775"/>
            </a:xfrm>
            <a:prstGeom prst="rect">
              <a:avLst/>
            </a:prstGeom>
            <a:noFill/>
          </p:spPr>
          <p:txBody>
            <a:bodyPr wrap="square" rtlCol="0">
              <a:spAutoFit/>
            </a:bodyPr>
            <a:lstStyle/>
            <a:p>
              <a:pPr algn="ctr"/>
              <a:r>
                <a:rPr lang="en-US" sz="1600" b="1" dirty="0">
                  <a:solidFill>
                    <a:schemeClr val="accent4">
                      <a:lumMod val="75000"/>
                    </a:schemeClr>
                  </a:solidFill>
                  <a:latin typeface="Lato" panose="020F0502020204030203" pitchFamily="34" charset="0"/>
                  <a:ea typeface="Lato" panose="020F0502020204030203" pitchFamily="34" charset="0"/>
                  <a:cs typeface="Lato" panose="020F0502020204030203" pitchFamily="34" charset="0"/>
                </a:rPr>
                <a:t>2</a:t>
              </a:r>
              <a:r>
                <a:rPr lang="en-US" sz="1600" b="1" baseline="30000" dirty="0">
                  <a:solidFill>
                    <a:schemeClr val="accent4">
                      <a:lumMod val="75000"/>
                    </a:schemeClr>
                  </a:solidFill>
                  <a:latin typeface="Lato" panose="020F0502020204030203" pitchFamily="34" charset="0"/>
                  <a:ea typeface="Lato" panose="020F0502020204030203" pitchFamily="34" charset="0"/>
                  <a:cs typeface="Lato" panose="020F0502020204030203" pitchFamily="34" charset="0"/>
                </a:rPr>
                <a:t>nd</a:t>
              </a:r>
              <a:r>
                <a:rPr lang="en-US" sz="1600" b="1" dirty="0">
                  <a:solidFill>
                    <a:schemeClr val="accent4">
                      <a:lumMod val="75000"/>
                    </a:schemeClr>
                  </a:solidFill>
                  <a:latin typeface="Lato" panose="020F0502020204030203" pitchFamily="34" charset="0"/>
                  <a:ea typeface="Lato" panose="020F0502020204030203" pitchFamily="34" charset="0"/>
                  <a:cs typeface="Lato" panose="020F0502020204030203" pitchFamily="34" charset="0"/>
                </a:rPr>
                <a:t> Industrial Revolution</a:t>
              </a:r>
            </a:p>
            <a:p>
              <a:pPr algn="ctr"/>
              <a:r>
                <a:rPr lang="en-US" sz="1600" b="1" dirty="0">
                  <a:solidFill>
                    <a:schemeClr val="accent4">
                      <a:lumMod val="75000"/>
                    </a:schemeClr>
                  </a:solidFill>
                  <a:latin typeface="Lato" panose="020F0502020204030203" pitchFamily="34" charset="0"/>
                  <a:ea typeface="Lato" panose="020F0502020204030203" pitchFamily="34" charset="0"/>
                  <a:cs typeface="Lato" panose="020F0502020204030203" pitchFamily="34" charset="0"/>
                </a:rPr>
                <a:t>(1871-1945)</a:t>
              </a:r>
            </a:p>
          </p:txBody>
        </p:sp>
        <p:sp>
          <p:nvSpPr>
            <p:cNvPr id="12" name="TextBox 11">
              <a:extLst>
                <a:ext uri="{FF2B5EF4-FFF2-40B4-BE49-F238E27FC236}">
                  <a16:creationId xmlns:a16="http://schemas.microsoft.com/office/drawing/2014/main" id="{C1388222-8E65-1A79-016F-6CCE4DA08CCA}"/>
                </a:ext>
              </a:extLst>
            </p:cNvPr>
            <p:cNvSpPr txBox="1"/>
            <p:nvPr/>
          </p:nvSpPr>
          <p:spPr>
            <a:xfrm>
              <a:off x="3221427" y="2330984"/>
              <a:ext cx="295634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1876</a:t>
              </a:r>
              <a:r>
                <a:rPr lang="en-US" sz="1400" dirty="0">
                  <a:solidFill>
                    <a:schemeClr val="accent3"/>
                  </a:solidFill>
                  <a:latin typeface="Lato" panose="020F0502020204030203" pitchFamily="34" charset="0"/>
                  <a:ea typeface="Lato" panose="020F0502020204030203" pitchFamily="34" charset="0"/>
                  <a:cs typeface="Lato" panose="020F0502020204030203" pitchFamily="34" charset="0"/>
                </a:rPr>
                <a:t> – </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US Patent for the Telephone</a:t>
              </a:r>
            </a:p>
          </p:txBody>
        </p:sp>
        <p:sp>
          <p:nvSpPr>
            <p:cNvPr id="13" name="TextBox 12">
              <a:extLst>
                <a:ext uri="{FF2B5EF4-FFF2-40B4-BE49-F238E27FC236}">
                  <a16:creationId xmlns:a16="http://schemas.microsoft.com/office/drawing/2014/main" id="{B63425F8-9AA4-9FAC-E30D-8E7EAD4629D8}"/>
                </a:ext>
              </a:extLst>
            </p:cNvPr>
            <p:cNvSpPr txBox="1"/>
            <p:nvPr/>
          </p:nvSpPr>
          <p:spPr>
            <a:xfrm>
              <a:off x="3217710" y="2895059"/>
              <a:ext cx="2409939" cy="307777"/>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Electric Lighting Service</a:t>
              </a:r>
            </a:p>
          </p:txBody>
        </p:sp>
        <p:sp>
          <p:nvSpPr>
            <p:cNvPr id="14" name="TextBox 13">
              <a:extLst>
                <a:ext uri="{FF2B5EF4-FFF2-40B4-BE49-F238E27FC236}">
                  <a16:creationId xmlns:a16="http://schemas.microsoft.com/office/drawing/2014/main" id="{CF6B5A63-DEED-B127-5704-D4AF35BAC84B}"/>
                </a:ext>
              </a:extLst>
            </p:cNvPr>
            <p:cNvSpPr txBox="1"/>
            <p:nvPr/>
          </p:nvSpPr>
          <p:spPr>
            <a:xfrm>
              <a:off x="3225144" y="3435108"/>
              <a:ext cx="2409939" cy="307777"/>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Marconi’s Radio Waves</a:t>
              </a:r>
            </a:p>
          </p:txBody>
        </p:sp>
        <p:sp>
          <p:nvSpPr>
            <p:cNvPr id="15" name="TextBox 14">
              <a:extLst>
                <a:ext uri="{FF2B5EF4-FFF2-40B4-BE49-F238E27FC236}">
                  <a16:creationId xmlns:a16="http://schemas.microsoft.com/office/drawing/2014/main" id="{94057147-B3D9-0E26-C778-A5954183B513}"/>
                </a:ext>
              </a:extLst>
            </p:cNvPr>
            <p:cNvSpPr txBox="1"/>
            <p:nvPr/>
          </p:nvSpPr>
          <p:spPr>
            <a:xfrm>
              <a:off x="3221426" y="3988031"/>
              <a:ext cx="240993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1882</a:t>
              </a:r>
              <a:r>
                <a:rPr lang="en-US" sz="1400" dirty="0">
                  <a:solidFill>
                    <a:schemeClr val="accent3"/>
                  </a:solidFill>
                  <a:latin typeface="Lato" panose="020F0502020204030203" pitchFamily="34" charset="0"/>
                  <a:ea typeface="Lato" panose="020F0502020204030203" pitchFamily="34" charset="0"/>
                  <a:cs typeface="Lato" panose="020F0502020204030203" pitchFamily="34" charset="0"/>
                </a:rPr>
                <a:t> – </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Electric Lighting Service</a:t>
              </a:r>
            </a:p>
          </p:txBody>
        </p:sp>
        <p:sp>
          <p:nvSpPr>
            <p:cNvPr id="16" name="TextBox 15">
              <a:extLst>
                <a:ext uri="{FF2B5EF4-FFF2-40B4-BE49-F238E27FC236}">
                  <a16:creationId xmlns:a16="http://schemas.microsoft.com/office/drawing/2014/main" id="{A7070B58-A37C-8524-7873-46D7F3C6534B}"/>
                </a:ext>
              </a:extLst>
            </p:cNvPr>
            <p:cNvSpPr txBox="1"/>
            <p:nvPr/>
          </p:nvSpPr>
          <p:spPr>
            <a:xfrm>
              <a:off x="3206559" y="4563259"/>
              <a:ext cx="2547472" cy="307777"/>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Launch of the Model T-Ford</a:t>
              </a:r>
            </a:p>
          </p:txBody>
        </p:sp>
        <p:sp>
          <p:nvSpPr>
            <p:cNvPr id="17" name="TextBox 16">
              <a:extLst>
                <a:ext uri="{FF2B5EF4-FFF2-40B4-BE49-F238E27FC236}">
                  <a16:creationId xmlns:a16="http://schemas.microsoft.com/office/drawing/2014/main" id="{50486CB6-198F-4AAE-2279-E52809587D7E}"/>
                </a:ext>
              </a:extLst>
            </p:cNvPr>
            <p:cNvSpPr txBox="1"/>
            <p:nvPr/>
          </p:nvSpPr>
          <p:spPr>
            <a:xfrm>
              <a:off x="3202841" y="5136761"/>
              <a:ext cx="2409939" cy="307777"/>
            </a:xfrm>
            <a:prstGeom prst="rect">
              <a:avLst/>
            </a:prstGeom>
            <a:noFill/>
          </p:spPr>
          <p:txBody>
            <a:bodyPr wrap="square" rtlCol="0">
              <a:spAutoFit/>
            </a:bodyPr>
            <a:lstStyle/>
            <a:p>
              <a:r>
                <a:rPr lang="en-US" sz="1400">
                  <a:solidFill>
                    <a:srgbClr val="FFFFFF"/>
                  </a:solidFill>
                  <a:latin typeface="Lato" panose="020F0502020204030203" pitchFamily="34" charset="0"/>
                  <a:ea typeface="Lato" panose="020F0502020204030203" pitchFamily="34" charset="0"/>
                  <a:cs typeface="Lato" panose="020F0502020204030203" pitchFamily="34" charset="0"/>
                </a:rPr>
                <a:t>First Television Broadcast</a:t>
              </a:r>
            </a:p>
          </p:txBody>
        </p:sp>
        <p:sp>
          <p:nvSpPr>
            <p:cNvPr id="18" name="TextBox 17">
              <a:extLst>
                <a:ext uri="{FF2B5EF4-FFF2-40B4-BE49-F238E27FC236}">
                  <a16:creationId xmlns:a16="http://schemas.microsoft.com/office/drawing/2014/main" id="{B98F951F-5D4B-F9FE-A050-C0A0165C6D83}"/>
                </a:ext>
              </a:extLst>
            </p:cNvPr>
            <p:cNvSpPr txBox="1"/>
            <p:nvPr/>
          </p:nvSpPr>
          <p:spPr>
            <a:xfrm>
              <a:off x="3210275" y="5686236"/>
              <a:ext cx="2409939" cy="523220"/>
            </a:xfrm>
            <a:prstGeom prst="rect">
              <a:avLst/>
            </a:prstGeom>
            <a:noFill/>
          </p:spPr>
          <p:txBody>
            <a:bodyPr wrap="square" rtlCol="0">
              <a:spAutoFit/>
            </a:bodyPr>
            <a:lstStyle/>
            <a:p>
              <a:r>
                <a:rPr lang="en-US" sz="1400" dirty="0">
                  <a:solidFill>
                    <a:schemeClr val="bg1">
                      <a:lumMod val="75000"/>
                    </a:schemeClr>
                  </a:solidFill>
                  <a:latin typeface="Lato" panose="020F0502020204030203" pitchFamily="34" charset="0"/>
                  <a:ea typeface="Lato" panose="020F0502020204030203" pitchFamily="34" charset="0"/>
                  <a:cs typeface="Lato" panose="020F0502020204030203" pitchFamily="34" charset="0"/>
                </a:rPr>
                <a:t>1939</a:t>
              </a:r>
              <a:r>
                <a:rPr lang="en-US" sz="1400" dirty="0">
                  <a:solidFill>
                    <a:srgbClr val="FFFFFF"/>
                  </a:solidFill>
                  <a:latin typeface="Lato" panose="020F0502020204030203" pitchFamily="34" charset="0"/>
                  <a:ea typeface="Lato" panose="020F0502020204030203" pitchFamily="34" charset="0"/>
                  <a:cs typeface="Lato" panose="020F0502020204030203" pitchFamily="34" charset="0"/>
                </a:rPr>
                <a:t> – First Jet – Propelled </a:t>
              </a:r>
              <a:r>
                <a:rPr lang="en-US" sz="1400" dirty="0" err="1">
                  <a:solidFill>
                    <a:srgbClr val="FFFFFF"/>
                  </a:solidFill>
                  <a:latin typeface="Lato" panose="020F0502020204030203" pitchFamily="34" charset="0"/>
                  <a:ea typeface="Lato" panose="020F0502020204030203" pitchFamily="34" charset="0"/>
                  <a:cs typeface="Lato" panose="020F0502020204030203" pitchFamily="34" charset="0"/>
                </a:rPr>
                <a:t>Airplace</a:t>
              </a:r>
              <a:endParaRPr lang="en-US" sz="1400" dirty="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grpSp>
        <p:nvGrpSpPr>
          <p:cNvPr id="33" name="Group 32">
            <a:extLst>
              <a:ext uri="{FF2B5EF4-FFF2-40B4-BE49-F238E27FC236}">
                <a16:creationId xmlns:a16="http://schemas.microsoft.com/office/drawing/2014/main" id="{75680370-79D9-3DF5-8475-43F42029406E}"/>
              </a:ext>
            </a:extLst>
          </p:cNvPr>
          <p:cNvGrpSpPr/>
          <p:nvPr/>
        </p:nvGrpSpPr>
        <p:grpSpPr>
          <a:xfrm>
            <a:off x="2903456" y="1557454"/>
            <a:ext cx="5767839" cy="5050736"/>
            <a:chOff x="2903456" y="1557454"/>
            <a:chExt cx="5767839" cy="5050736"/>
          </a:xfrm>
        </p:grpSpPr>
        <p:cxnSp>
          <p:nvCxnSpPr>
            <p:cNvPr id="44" name="Straight Connector 43">
              <a:extLst>
                <a:ext uri="{FF2B5EF4-FFF2-40B4-BE49-F238E27FC236}">
                  <a16:creationId xmlns:a16="http://schemas.microsoft.com/office/drawing/2014/main" id="{A673012E-FA68-5E0A-491E-05455FB18DA1}"/>
                </a:ext>
              </a:extLst>
            </p:cNvPr>
            <p:cNvCxnSpPr>
              <a:cxnSpLocks/>
            </p:cNvCxnSpPr>
            <p:nvPr/>
          </p:nvCxnSpPr>
          <p:spPr>
            <a:xfrm flipV="1">
              <a:off x="8671295" y="1557454"/>
              <a:ext cx="0" cy="4215161"/>
            </a:xfrm>
            <a:prstGeom prst="line">
              <a:avLst/>
            </a:prstGeom>
            <a:ln w="19050">
              <a:gradFill>
                <a:gsLst>
                  <a:gs pos="99000">
                    <a:schemeClr val="tx1"/>
                  </a:gs>
                  <a:gs pos="1000">
                    <a:schemeClr val="tx1"/>
                  </a:gs>
                  <a:gs pos="46000">
                    <a:srgbClr val="ED602E"/>
                  </a:gs>
                </a:gsLst>
                <a:lin ang="5400000" scaled="0"/>
              </a:gradFill>
              <a:prstDash val="dash"/>
              <a:head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C15B704-1A0A-69BE-4B14-C5D2DB774F16}"/>
                </a:ext>
              </a:extLst>
            </p:cNvPr>
            <p:cNvCxnSpPr>
              <a:cxnSpLocks/>
            </p:cNvCxnSpPr>
            <p:nvPr/>
          </p:nvCxnSpPr>
          <p:spPr>
            <a:xfrm flipV="1">
              <a:off x="5786846" y="1605776"/>
              <a:ext cx="0" cy="4483939"/>
            </a:xfrm>
            <a:prstGeom prst="line">
              <a:avLst/>
            </a:prstGeom>
            <a:ln w="19050">
              <a:gradFill>
                <a:gsLst>
                  <a:gs pos="99000">
                    <a:schemeClr val="tx1"/>
                  </a:gs>
                  <a:gs pos="1000">
                    <a:schemeClr val="tx1"/>
                  </a:gs>
                  <a:gs pos="46000">
                    <a:srgbClr val="016BE4"/>
                  </a:gs>
                </a:gsLst>
                <a:lin ang="5400000" scaled="0"/>
              </a:gradFill>
              <a:prstDash val="dash"/>
              <a:head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20BFE72-606C-6817-86F0-9AD545EB7A14}"/>
                </a:ext>
              </a:extLst>
            </p:cNvPr>
            <p:cNvCxnSpPr>
              <a:cxnSpLocks/>
            </p:cNvCxnSpPr>
            <p:nvPr/>
          </p:nvCxnSpPr>
          <p:spPr>
            <a:xfrm flipV="1">
              <a:off x="2903456" y="2311335"/>
              <a:ext cx="74269" cy="4296855"/>
            </a:xfrm>
            <a:prstGeom prst="line">
              <a:avLst/>
            </a:prstGeom>
            <a:ln w="19050">
              <a:gradFill>
                <a:gsLst>
                  <a:gs pos="99000">
                    <a:schemeClr val="tx1"/>
                  </a:gs>
                  <a:gs pos="1000">
                    <a:schemeClr val="tx1"/>
                  </a:gs>
                  <a:gs pos="46000">
                    <a:schemeClr val="accent4">
                      <a:lumMod val="75000"/>
                    </a:schemeClr>
                  </a:gs>
                </a:gsLst>
                <a:lin ang="5400000" scaled="0"/>
              </a:gradFill>
              <a:prstDash val="dash"/>
              <a:head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5027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7"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 calcmode="lin" valueType="num">
                                      <p:cBhvr>
                                        <p:cTn id="10" dur="500" fill="hold"/>
                                        <p:tgtEl>
                                          <p:spTgt spid="45"/>
                                        </p:tgtEl>
                                        <p:attrNameLst>
                                          <p:attrName>ppt_x</p:attrName>
                                        </p:attrNameLst>
                                      </p:cBhvr>
                                      <p:tavLst>
                                        <p:tav tm="0">
                                          <p:val>
                                            <p:strVal val="#ppt_x"/>
                                          </p:val>
                                        </p:tav>
                                        <p:tav tm="100000">
                                          <p:val>
                                            <p:strVal val="#ppt_x"/>
                                          </p:val>
                                        </p:tav>
                                      </p:tavLst>
                                    </p:anim>
                                    <p:anim calcmode="lin" valueType="num">
                                      <p:cBhvr>
                                        <p:cTn id="11" dur="500" fill="hold"/>
                                        <p:tgtEl>
                                          <p:spTgt spid="45"/>
                                        </p:tgtEl>
                                        <p:attrNameLst>
                                          <p:attrName>ppt_y</p:attrName>
                                        </p:attrNameLst>
                                      </p:cBhvr>
                                      <p:tavLst>
                                        <p:tav tm="0">
                                          <p:val>
                                            <p:strVal val="#ppt_y-#ppt_h/2"/>
                                          </p:val>
                                        </p:tav>
                                        <p:tav tm="100000">
                                          <p:val>
                                            <p:strVal val="#ppt_y"/>
                                          </p:val>
                                        </p:tav>
                                      </p:tavLst>
                                    </p:anim>
                                    <p:anim calcmode="lin" valueType="num">
                                      <p:cBhvr>
                                        <p:cTn id="12" dur="500" fill="hold"/>
                                        <p:tgtEl>
                                          <p:spTgt spid="45"/>
                                        </p:tgtEl>
                                        <p:attrNameLst>
                                          <p:attrName>ppt_w</p:attrName>
                                        </p:attrNameLst>
                                      </p:cBhvr>
                                      <p:tavLst>
                                        <p:tav tm="0">
                                          <p:val>
                                            <p:strVal val="#ppt_w"/>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000"/>
                                        <p:tgtEl>
                                          <p:spTgt spid="4"/>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3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A2CF1BE-A82E-C563-5293-86157DCB847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371600"/>
            <a:ext cx="12192000" cy="5486400"/>
          </a:xfrm>
          <a:prstGeom prst="rect">
            <a:avLst/>
          </a:prstGeom>
        </p:spPr>
      </p:pic>
      <p:sp>
        <p:nvSpPr>
          <p:cNvPr id="36" name="Rectangle 35">
            <a:extLst>
              <a:ext uri="{FF2B5EF4-FFF2-40B4-BE49-F238E27FC236}">
                <a16:creationId xmlns:a16="http://schemas.microsoft.com/office/drawing/2014/main" id="{70BC1EFA-EDB9-3D54-51FA-6BD29EFADD3F}"/>
              </a:ext>
            </a:extLst>
          </p:cNvPr>
          <p:cNvSpPr/>
          <p:nvPr/>
        </p:nvSpPr>
        <p:spPr>
          <a:xfrm>
            <a:off x="1" y="1371600"/>
            <a:ext cx="12192000" cy="5486400"/>
          </a:xfrm>
          <a:prstGeom prst="rect">
            <a:avLst/>
          </a:prstGeom>
          <a:gradFill flip="none" rotWithShape="1">
            <a:gsLst>
              <a:gs pos="32000">
                <a:srgbClr val="00B0F0">
                  <a:alpha val="5768"/>
                </a:srgbClr>
              </a:gs>
              <a:gs pos="70000">
                <a:schemeClr val="tx1">
                  <a:alpha val="6113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Placeholder 10">
            <a:extLst>
              <a:ext uri="{FF2B5EF4-FFF2-40B4-BE49-F238E27FC236}">
                <a16:creationId xmlns:a16="http://schemas.microsoft.com/office/drawing/2014/main" id="{30739E5E-B62D-87B1-3B09-B8B105263DCE}"/>
              </a:ext>
            </a:extLst>
          </p:cNvPr>
          <p:cNvPicPr>
            <a:picLocks noGrp="1" noChangeAspect="1"/>
          </p:cNvPicPr>
          <p:nvPr>
            <p:ph type="pic" sz="quarter" idx="12"/>
          </p:nvPr>
        </p:nvPicPr>
        <p:blipFill rotWithShape="1">
          <a:blip r:embed="rId4" cstate="email">
            <a:extLst>
              <a:ext uri="{28A0092B-C50C-407E-A947-70E740481C1C}">
                <a14:useLocalDpi xmlns:a14="http://schemas.microsoft.com/office/drawing/2010/main"/>
              </a:ext>
            </a:extLst>
          </a:blip>
          <a:srcRect r="-2186"/>
          <a:stretch/>
        </p:blipFill>
        <p:spPr>
          <a:xfrm>
            <a:off x="3125164" y="2199190"/>
            <a:ext cx="8655355" cy="4140650"/>
          </a:xfrm>
          <a:noFill/>
        </p:spPr>
      </p:pic>
      <p:sp>
        <p:nvSpPr>
          <p:cNvPr id="12" name="Title 2">
            <a:extLst>
              <a:ext uri="{FF2B5EF4-FFF2-40B4-BE49-F238E27FC236}">
                <a16:creationId xmlns:a16="http://schemas.microsoft.com/office/drawing/2014/main" id="{B223D1ED-41D5-0E84-F81E-23D30F76FCCC}"/>
              </a:ext>
            </a:extLst>
          </p:cNvPr>
          <p:cNvSpPr txBox="1">
            <a:spLocks/>
          </p:cNvSpPr>
          <p:nvPr/>
        </p:nvSpPr>
        <p:spPr>
          <a:xfrm>
            <a:off x="1049473" y="210360"/>
            <a:ext cx="9085123" cy="70091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Ensuring the benefits of human development are equitably realized…</a:t>
            </a:r>
          </a:p>
          <a:p>
            <a:endParaRPr lang="en-US" sz="3200" b="1" dirty="0"/>
          </a:p>
        </p:txBody>
      </p:sp>
      <p:sp>
        <p:nvSpPr>
          <p:cNvPr id="15" name="Title 2">
            <a:extLst>
              <a:ext uri="{FF2B5EF4-FFF2-40B4-BE49-F238E27FC236}">
                <a16:creationId xmlns:a16="http://schemas.microsoft.com/office/drawing/2014/main" id="{2B5AE592-09C3-9589-8B4C-DAC0BCCA1501}"/>
              </a:ext>
            </a:extLst>
          </p:cNvPr>
          <p:cNvSpPr txBox="1">
            <a:spLocks/>
          </p:cNvSpPr>
          <p:nvPr/>
        </p:nvSpPr>
        <p:spPr>
          <a:xfrm>
            <a:off x="324931" y="2777923"/>
            <a:ext cx="2811808" cy="50928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chemeClr val="bg1"/>
                </a:solidFill>
              </a:rPr>
              <a:t>Long &amp; healthy life</a:t>
            </a:r>
          </a:p>
          <a:p>
            <a:pPr algn="ctr"/>
            <a:endParaRPr lang="en-US" sz="2400" b="1">
              <a:solidFill>
                <a:schemeClr val="bg1"/>
              </a:solidFill>
            </a:endParaRPr>
          </a:p>
        </p:txBody>
      </p:sp>
      <p:sp>
        <p:nvSpPr>
          <p:cNvPr id="16" name="Title 2">
            <a:extLst>
              <a:ext uri="{FF2B5EF4-FFF2-40B4-BE49-F238E27FC236}">
                <a16:creationId xmlns:a16="http://schemas.microsoft.com/office/drawing/2014/main" id="{287E3F13-7B86-63EA-0CC9-830901EB8EE8}"/>
              </a:ext>
            </a:extLst>
          </p:cNvPr>
          <p:cNvSpPr txBox="1">
            <a:spLocks/>
          </p:cNvSpPr>
          <p:nvPr/>
        </p:nvSpPr>
        <p:spPr>
          <a:xfrm>
            <a:off x="303711" y="4180388"/>
            <a:ext cx="2811808" cy="50928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chemeClr val="bg1"/>
                </a:solidFill>
              </a:rPr>
              <a:t>Knowledge</a:t>
            </a:r>
          </a:p>
          <a:p>
            <a:pPr algn="ctr"/>
            <a:endParaRPr lang="en-US" sz="2400" b="1">
              <a:solidFill>
                <a:schemeClr val="bg1"/>
              </a:solidFill>
            </a:endParaRPr>
          </a:p>
        </p:txBody>
      </p:sp>
      <p:sp>
        <p:nvSpPr>
          <p:cNvPr id="17" name="Title 2">
            <a:extLst>
              <a:ext uri="{FF2B5EF4-FFF2-40B4-BE49-F238E27FC236}">
                <a16:creationId xmlns:a16="http://schemas.microsoft.com/office/drawing/2014/main" id="{1B6FFDFC-A5C3-3A49-FFE6-6E2B2AB38E70}"/>
              </a:ext>
            </a:extLst>
          </p:cNvPr>
          <p:cNvSpPr txBox="1">
            <a:spLocks/>
          </p:cNvSpPr>
          <p:nvPr/>
        </p:nvSpPr>
        <p:spPr>
          <a:xfrm>
            <a:off x="303711" y="5476752"/>
            <a:ext cx="2624684" cy="78515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chemeClr val="bg1"/>
                </a:solidFill>
              </a:rPr>
              <a:t>A decent standard of living</a:t>
            </a:r>
          </a:p>
          <a:p>
            <a:pPr algn="ctr"/>
            <a:endParaRPr lang="en-US" sz="2400" b="1">
              <a:solidFill>
                <a:schemeClr val="bg1"/>
              </a:solidFill>
            </a:endParaRPr>
          </a:p>
        </p:txBody>
      </p:sp>
      <p:cxnSp>
        <p:nvCxnSpPr>
          <p:cNvPr id="19" name="Straight Connector 18">
            <a:extLst>
              <a:ext uri="{FF2B5EF4-FFF2-40B4-BE49-F238E27FC236}">
                <a16:creationId xmlns:a16="http://schemas.microsoft.com/office/drawing/2014/main" id="{198A125E-FD32-0D75-55ED-54063F9A9FE3}"/>
              </a:ext>
            </a:extLst>
          </p:cNvPr>
          <p:cNvCxnSpPr>
            <a:cxnSpLocks/>
          </p:cNvCxnSpPr>
          <p:nvPr/>
        </p:nvCxnSpPr>
        <p:spPr>
          <a:xfrm>
            <a:off x="1730834" y="3379807"/>
            <a:ext cx="0" cy="625033"/>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4763C6-F688-34C2-2D09-8D8AFE02B678}"/>
              </a:ext>
            </a:extLst>
          </p:cNvPr>
          <p:cNvCxnSpPr>
            <a:cxnSpLocks/>
          </p:cNvCxnSpPr>
          <p:nvPr/>
        </p:nvCxnSpPr>
        <p:spPr>
          <a:xfrm>
            <a:off x="1732763" y="4735975"/>
            <a:ext cx="0" cy="625033"/>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A506DCE-C64A-0644-61F5-2D020729AD1A}"/>
              </a:ext>
            </a:extLst>
          </p:cNvPr>
          <p:cNvCxnSpPr>
            <a:cxnSpLocks/>
          </p:cNvCxnSpPr>
          <p:nvPr/>
        </p:nvCxnSpPr>
        <p:spPr>
          <a:xfrm>
            <a:off x="1721188" y="2238414"/>
            <a:ext cx="0" cy="383893"/>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AE83D9F-4237-A7E2-26D2-F9FFD8A97101}"/>
              </a:ext>
            </a:extLst>
          </p:cNvPr>
          <p:cNvCxnSpPr>
            <a:cxnSpLocks/>
          </p:cNvCxnSpPr>
          <p:nvPr/>
        </p:nvCxnSpPr>
        <p:spPr>
          <a:xfrm>
            <a:off x="5068201" y="2238414"/>
            <a:ext cx="0" cy="383893"/>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7E418D8-7B5E-A578-1C73-93DC59BDC751}"/>
              </a:ext>
            </a:extLst>
          </p:cNvPr>
          <p:cNvCxnSpPr>
            <a:cxnSpLocks/>
          </p:cNvCxnSpPr>
          <p:nvPr/>
        </p:nvCxnSpPr>
        <p:spPr>
          <a:xfrm>
            <a:off x="6906646" y="2238414"/>
            <a:ext cx="0" cy="383893"/>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EF42919-E557-E637-9E78-C4207D1994BE}"/>
              </a:ext>
            </a:extLst>
          </p:cNvPr>
          <p:cNvCxnSpPr>
            <a:cxnSpLocks/>
          </p:cNvCxnSpPr>
          <p:nvPr/>
        </p:nvCxnSpPr>
        <p:spPr>
          <a:xfrm>
            <a:off x="5081705" y="3406815"/>
            <a:ext cx="0" cy="50542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8DA0F64-55AF-4E80-2F14-0A39020CD398}"/>
              </a:ext>
            </a:extLst>
          </p:cNvPr>
          <p:cNvCxnSpPr>
            <a:cxnSpLocks/>
          </p:cNvCxnSpPr>
          <p:nvPr/>
        </p:nvCxnSpPr>
        <p:spPr>
          <a:xfrm>
            <a:off x="6920150" y="3393311"/>
            <a:ext cx="0" cy="553656"/>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1E8D6E8-9A06-7704-7FED-64E5D396A7AD}"/>
              </a:ext>
            </a:extLst>
          </p:cNvPr>
          <p:cNvCxnSpPr>
            <a:cxnSpLocks/>
          </p:cNvCxnSpPr>
          <p:nvPr/>
        </p:nvCxnSpPr>
        <p:spPr>
          <a:xfrm>
            <a:off x="5083634" y="4762982"/>
            <a:ext cx="0" cy="50542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3" name="Text Placeholder 6">
            <a:extLst>
              <a:ext uri="{FF2B5EF4-FFF2-40B4-BE49-F238E27FC236}">
                <a16:creationId xmlns:a16="http://schemas.microsoft.com/office/drawing/2014/main" id="{6B2B3B16-C3E9-13CA-75BD-BDDC63FEDF12}"/>
              </a:ext>
            </a:extLst>
          </p:cNvPr>
          <p:cNvSpPr txBox="1">
            <a:spLocks/>
          </p:cNvSpPr>
          <p:nvPr/>
        </p:nvSpPr>
        <p:spPr>
          <a:xfrm>
            <a:off x="994733" y="1729299"/>
            <a:ext cx="1563272" cy="345565"/>
          </a:xfrm>
          <a:prstGeom prst="rect">
            <a:avLst/>
          </a:prstGeom>
        </p:spPr>
        <p:txBody>
          <a:bodyPr vert="horz" lIns="91440" tIns="45720" rIns="91440" bIns="45720" rtlCol="0">
            <a:normAutofit lnSpcReduction="10000"/>
          </a:bodyPr>
          <a:lstStyle>
            <a:lvl1pPr marL="0" indent="0" algn="l" defTabSz="914400" rtl="0" eaLnBrk="1" latinLnBrk="0" hangingPunct="1">
              <a:lnSpc>
                <a:spcPct val="120000"/>
              </a:lnSpc>
              <a:spcBef>
                <a:spcPts val="6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t>DIMENSIONS</a:t>
            </a:r>
            <a:endParaRPr lang="en-US" sz="1600" b="1">
              <a:solidFill>
                <a:srgbClr val="92D050"/>
              </a:solidFill>
            </a:endParaRPr>
          </a:p>
        </p:txBody>
      </p:sp>
      <p:sp>
        <p:nvSpPr>
          <p:cNvPr id="34" name="Text Placeholder 6">
            <a:extLst>
              <a:ext uri="{FF2B5EF4-FFF2-40B4-BE49-F238E27FC236}">
                <a16:creationId xmlns:a16="http://schemas.microsoft.com/office/drawing/2014/main" id="{B0E2C5C1-6583-BDFE-A171-51D5EF5145B8}"/>
              </a:ext>
            </a:extLst>
          </p:cNvPr>
          <p:cNvSpPr txBox="1">
            <a:spLocks/>
          </p:cNvSpPr>
          <p:nvPr/>
        </p:nvSpPr>
        <p:spPr>
          <a:xfrm>
            <a:off x="4231279" y="1729299"/>
            <a:ext cx="1563272" cy="345565"/>
          </a:xfrm>
          <a:prstGeom prst="rect">
            <a:avLst/>
          </a:prstGeom>
        </p:spPr>
        <p:txBody>
          <a:bodyPr vert="horz" lIns="91440" tIns="45720" rIns="91440" bIns="45720" rtlCol="0">
            <a:normAutofit lnSpcReduction="10000"/>
          </a:bodyPr>
          <a:lstStyle>
            <a:lvl1pPr marL="0" indent="0" algn="l" defTabSz="914400" rtl="0" eaLnBrk="1" latinLnBrk="0" hangingPunct="1">
              <a:lnSpc>
                <a:spcPct val="120000"/>
              </a:lnSpc>
              <a:spcBef>
                <a:spcPts val="6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t>INDICATORS</a:t>
            </a:r>
            <a:endParaRPr lang="en-US" sz="1600" b="1">
              <a:solidFill>
                <a:srgbClr val="92D050"/>
              </a:solidFill>
            </a:endParaRPr>
          </a:p>
        </p:txBody>
      </p:sp>
      <p:sp>
        <p:nvSpPr>
          <p:cNvPr id="35" name="Text Placeholder 6">
            <a:extLst>
              <a:ext uri="{FF2B5EF4-FFF2-40B4-BE49-F238E27FC236}">
                <a16:creationId xmlns:a16="http://schemas.microsoft.com/office/drawing/2014/main" id="{EB6D6ADE-8241-9ECA-F97F-F4001670DDF6}"/>
              </a:ext>
            </a:extLst>
          </p:cNvPr>
          <p:cNvSpPr txBox="1">
            <a:spLocks/>
          </p:cNvSpPr>
          <p:nvPr/>
        </p:nvSpPr>
        <p:spPr>
          <a:xfrm>
            <a:off x="5825235" y="1729299"/>
            <a:ext cx="3398975" cy="345565"/>
          </a:xfrm>
          <a:prstGeom prst="rect">
            <a:avLst/>
          </a:prstGeom>
        </p:spPr>
        <p:txBody>
          <a:bodyPr vert="horz" lIns="91440" tIns="45720" rIns="91440" bIns="45720" rtlCol="0">
            <a:normAutofit lnSpcReduction="10000"/>
          </a:bodyPr>
          <a:lstStyle>
            <a:lvl1pPr marL="0" indent="0" algn="l" defTabSz="914400" rtl="0" eaLnBrk="1" latinLnBrk="0" hangingPunct="1">
              <a:lnSpc>
                <a:spcPct val="120000"/>
              </a:lnSpc>
              <a:spcBef>
                <a:spcPts val="6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t>DIMENSION INDEX</a:t>
            </a:r>
            <a:endParaRPr lang="en-US" sz="1600" b="1" dirty="0">
              <a:solidFill>
                <a:srgbClr val="92D050"/>
              </a:solidFill>
            </a:endParaRPr>
          </a:p>
        </p:txBody>
      </p:sp>
      <p:sp>
        <p:nvSpPr>
          <p:cNvPr id="37" name="Rectangle 36">
            <a:extLst>
              <a:ext uri="{FF2B5EF4-FFF2-40B4-BE49-F238E27FC236}">
                <a16:creationId xmlns:a16="http://schemas.microsoft.com/office/drawing/2014/main" id="{643875D8-87AC-2907-2E05-7DD116ECAF75}"/>
              </a:ext>
            </a:extLst>
          </p:cNvPr>
          <p:cNvSpPr/>
          <p:nvPr/>
        </p:nvSpPr>
        <p:spPr>
          <a:xfrm>
            <a:off x="734343" y="1651000"/>
            <a:ext cx="2008858" cy="52378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5440D01-4A78-9EF1-0100-29CA676ABD4A}"/>
              </a:ext>
            </a:extLst>
          </p:cNvPr>
          <p:cNvSpPr/>
          <p:nvPr/>
        </p:nvSpPr>
        <p:spPr>
          <a:xfrm>
            <a:off x="3998912" y="1651000"/>
            <a:ext cx="1888541" cy="48928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2B4EF8F-DFE1-61F9-797F-89E382FF736E}"/>
              </a:ext>
            </a:extLst>
          </p:cNvPr>
          <p:cNvSpPr/>
          <p:nvPr/>
        </p:nvSpPr>
        <p:spPr>
          <a:xfrm>
            <a:off x="6325015" y="1651000"/>
            <a:ext cx="2417931" cy="52378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B9B7BC16-1416-370B-7637-F5D913292E1F}"/>
              </a:ext>
            </a:extLst>
          </p:cNvPr>
          <p:cNvCxnSpPr>
            <a:cxnSpLocks/>
          </p:cNvCxnSpPr>
          <p:nvPr/>
        </p:nvCxnSpPr>
        <p:spPr>
          <a:xfrm>
            <a:off x="779740" y="-507379"/>
            <a:ext cx="0" cy="1749973"/>
          </a:xfrm>
          <a:prstGeom prst="line">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733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screenshot of a computer&#10;&#10;Description automatically generated">
            <a:extLst>
              <a:ext uri="{FF2B5EF4-FFF2-40B4-BE49-F238E27FC236}">
                <a16:creationId xmlns:a16="http://schemas.microsoft.com/office/drawing/2014/main" id="{6959A7AE-1414-8516-E192-41C68019E3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53214"/>
            <a:ext cx="12478871" cy="6911214"/>
          </a:xfrm>
          <a:prstGeom prst="rect">
            <a:avLst/>
          </a:prstGeom>
        </p:spPr>
      </p:pic>
      <p:sp>
        <p:nvSpPr>
          <p:cNvPr id="4" name="TextBox 3">
            <a:extLst>
              <a:ext uri="{FF2B5EF4-FFF2-40B4-BE49-F238E27FC236}">
                <a16:creationId xmlns:a16="http://schemas.microsoft.com/office/drawing/2014/main" id="{1FF1DF6F-AB47-5E09-64AA-E22B8BAB786F}"/>
              </a:ext>
            </a:extLst>
          </p:cNvPr>
          <p:cNvSpPr txBox="1"/>
          <p:nvPr/>
        </p:nvSpPr>
        <p:spPr>
          <a:xfrm>
            <a:off x="587899" y="255155"/>
            <a:ext cx="7117043" cy="1046440"/>
          </a:xfrm>
          <a:prstGeom prst="rect">
            <a:avLst/>
          </a:prstGeom>
          <a:noFill/>
        </p:spPr>
        <p:txBody>
          <a:bodyPr wrap="square" lIns="60960" tIns="30480" rIns="60960" bIns="30480" anchor="t">
            <a:spAutoFit/>
          </a:bodyPr>
          <a:lstStyle/>
          <a:p>
            <a:r>
              <a:rPr lang="en-US" sz="3200" dirty="0">
                <a:solidFill>
                  <a:schemeClr val="bg1"/>
                </a:solidFill>
              </a:rPr>
              <a:t>Managing the externalities of 4IR risks and unintended consequences</a:t>
            </a:r>
          </a:p>
        </p:txBody>
      </p:sp>
      <p:cxnSp>
        <p:nvCxnSpPr>
          <p:cNvPr id="8" name="Straight Connector 7">
            <a:extLst>
              <a:ext uri="{FF2B5EF4-FFF2-40B4-BE49-F238E27FC236}">
                <a16:creationId xmlns:a16="http://schemas.microsoft.com/office/drawing/2014/main" id="{0EC8CAF2-B1ED-161A-E8E0-E20C67287CFF}"/>
              </a:ext>
            </a:extLst>
          </p:cNvPr>
          <p:cNvCxnSpPr>
            <a:cxnSpLocks/>
          </p:cNvCxnSpPr>
          <p:nvPr/>
        </p:nvCxnSpPr>
        <p:spPr>
          <a:xfrm>
            <a:off x="437308" y="-314420"/>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388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ppt_y-#ppt_h/2"/>
                                          </p:val>
                                        </p:tav>
                                        <p:tav tm="100000">
                                          <p:val>
                                            <p:strVal val="#ppt_y"/>
                                          </p:val>
                                        </p:tav>
                                      </p:tavLst>
                                    </p:anim>
                                    <p:anim calcmode="lin" valueType="num">
                                      <p:cBhvr>
                                        <p:cTn id="9" dur="500" fill="hold"/>
                                        <p:tgtEl>
                                          <p:spTgt spid="8"/>
                                        </p:tgtEl>
                                        <p:attrNameLst>
                                          <p:attrName>ppt_w</p:attrName>
                                        </p:attrNameLst>
                                      </p:cBhvr>
                                      <p:tavLst>
                                        <p:tav tm="0">
                                          <p:val>
                                            <p:strVal val="#ppt_w"/>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blue and white flower&#10;&#10;Description automatically generated">
            <a:extLst>
              <a:ext uri="{FF2B5EF4-FFF2-40B4-BE49-F238E27FC236}">
                <a16:creationId xmlns:a16="http://schemas.microsoft.com/office/drawing/2014/main" id="{7162E2EA-ACE6-41A3-0C19-FA8B2279204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6200000">
            <a:off x="2723028" y="-2723028"/>
            <a:ext cx="6858000" cy="12304056"/>
          </a:xfrm>
          <a:prstGeom prst="rect">
            <a:avLst/>
          </a:prstGeom>
        </p:spPr>
      </p:pic>
      <p:sp>
        <p:nvSpPr>
          <p:cNvPr id="39" name="TextBox 38">
            <a:extLst>
              <a:ext uri="{FF2B5EF4-FFF2-40B4-BE49-F238E27FC236}">
                <a16:creationId xmlns:a16="http://schemas.microsoft.com/office/drawing/2014/main" id="{229BB4BA-B840-E01D-871F-C8C129E9918F}"/>
              </a:ext>
            </a:extLst>
          </p:cNvPr>
          <p:cNvSpPr txBox="1"/>
          <p:nvPr/>
        </p:nvSpPr>
        <p:spPr>
          <a:xfrm>
            <a:off x="572909" y="480005"/>
            <a:ext cx="6422155" cy="553998"/>
          </a:xfrm>
          <a:prstGeom prst="rect">
            <a:avLst/>
          </a:prstGeom>
          <a:noFill/>
        </p:spPr>
        <p:txBody>
          <a:bodyPr wrap="square" lIns="60960" tIns="30480" rIns="60960" bIns="30480" anchor="t">
            <a:spAutoFit/>
          </a:bodyPr>
          <a:lstStyle/>
          <a:p>
            <a:r>
              <a:rPr lang="en-GB" sz="3200" dirty="0">
                <a:solidFill>
                  <a:schemeClr val="bg1"/>
                </a:solidFill>
              </a:rPr>
              <a:t>Human-Centricity and The 4IR</a:t>
            </a:r>
          </a:p>
        </p:txBody>
      </p:sp>
      <p:cxnSp>
        <p:nvCxnSpPr>
          <p:cNvPr id="40" name="Straight Connector 39">
            <a:extLst>
              <a:ext uri="{FF2B5EF4-FFF2-40B4-BE49-F238E27FC236}">
                <a16:creationId xmlns:a16="http://schemas.microsoft.com/office/drawing/2014/main" id="{93BBC03A-D009-ACFD-D415-BF4B3BDC5DF9}"/>
              </a:ext>
            </a:extLst>
          </p:cNvPr>
          <p:cNvCxnSpPr>
            <a:cxnSpLocks/>
          </p:cNvCxnSpPr>
          <p:nvPr/>
        </p:nvCxnSpPr>
        <p:spPr>
          <a:xfrm>
            <a:off x="437308" y="-509290"/>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Isosceles Triangle 1">
            <a:extLst>
              <a:ext uri="{FF2B5EF4-FFF2-40B4-BE49-F238E27FC236}">
                <a16:creationId xmlns:a16="http://schemas.microsoft.com/office/drawing/2014/main" id="{4188614F-7478-7BA9-1ECE-FB1507C08ACB}"/>
              </a:ext>
            </a:extLst>
          </p:cNvPr>
          <p:cNvSpPr/>
          <p:nvPr/>
        </p:nvSpPr>
        <p:spPr>
          <a:xfrm>
            <a:off x="5529689" y="2193824"/>
            <a:ext cx="5643280" cy="4187952"/>
          </a:xfrm>
          <a:prstGeom prst="triangle">
            <a:avLst/>
          </a:prstGeom>
          <a:solidFill>
            <a:schemeClr val="bg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Arrow: Down 29">
            <a:extLst>
              <a:ext uri="{FF2B5EF4-FFF2-40B4-BE49-F238E27FC236}">
                <a16:creationId xmlns:a16="http://schemas.microsoft.com/office/drawing/2014/main" id="{15C49ECF-073A-2690-06B9-F380B0C90EAD}"/>
              </a:ext>
            </a:extLst>
          </p:cNvPr>
          <p:cNvSpPr/>
          <p:nvPr/>
        </p:nvSpPr>
        <p:spPr>
          <a:xfrm flipV="1">
            <a:off x="2431198" y="1972570"/>
            <a:ext cx="873795" cy="2306582"/>
          </a:xfrm>
          <a:prstGeom prst="downArrow">
            <a:avLst/>
          </a:prstGeom>
          <a:gradFill>
            <a:gsLst>
              <a:gs pos="0">
                <a:schemeClr val="tx1">
                  <a:alpha val="0"/>
                </a:schemeClr>
              </a:gs>
              <a:gs pos="100000">
                <a:srgbClr val="00B0F0"/>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Arrow: Down 29">
            <a:extLst>
              <a:ext uri="{FF2B5EF4-FFF2-40B4-BE49-F238E27FC236}">
                <a16:creationId xmlns:a16="http://schemas.microsoft.com/office/drawing/2014/main" id="{8BB584DE-B816-D895-3659-BF191DE8BAEE}"/>
              </a:ext>
            </a:extLst>
          </p:cNvPr>
          <p:cNvSpPr/>
          <p:nvPr/>
        </p:nvSpPr>
        <p:spPr>
          <a:xfrm rot="10800000" flipV="1">
            <a:off x="2431199" y="4279152"/>
            <a:ext cx="873795" cy="2306582"/>
          </a:xfrm>
          <a:prstGeom prst="downArrow">
            <a:avLst/>
          </a:prstGeom>
          <a:gradFill>
            <a:gsLst>
              <a:gs pos="0">
                <a:schemeClr val="tx1">
                  <a:alpha val="0"/>
                </a:schemeClr>
              </a:gs>
              <a:gs pos="100000">
                <a:srgbClr val="64D113"/>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3" name="Group 162">
            <a:extLst>
              <a:ext uri="{FF2B5EF4-FFF2-40B4-BE49-F238E27FC236}">
                <a16:creationId xmlns:a16="http://schemas.microsoft.com/office/drawing/2014/main" id="{9E7D8DE8-D374-3B32-317A-C6F56053FEAC}"/>
              </a:ext>
            </a:extLst>
          </p:cNvPr>
          <p:cNvGrpSpPr/>
          <p:nvPr/>
        </p:nvGrpSpPr>
        <p:grpSpPr>
          <a:xfrm>
            <a:off x="7448774" y="836548"/>
            <a:ext cx="1804970" cy="1717711"/>
            <a:chOff x="7448774" y="836548"/>
            <a:chExt cx="1804970" cy="1717711"/>
          </a:xfrm>
        </p:grpSpPr>
        <p:grpSp>
          <p:nvGrpSpPr>
            <p:cNvPr id="71" name="Group 70">
              <a:extLst>
                <a:ext uri="{FF2B5EF4-FFF2-40B4-BE49-F238E27FC236}">
                  <a16:creationId xmlns:a16="http://schemas.microsoft.com/office/drawing/2014/main" id="{525A3E0F-9609-150D-AB6A-03F946344914}"/>
                </a:ext>
              </a:extLst>
            </p:cNvPr>
            <p:cNvGrpSpPr/>
            <p:nvPr/>
          </p:nvGrpSpPr>
          <p:grpSpPr>
            <a:xfrm>
              <a:off x="7448774" y="836548"/>
              <a:ext cx="1804970" cy="1717711"/>
              <a:chOff x="6226949" y="1147864"/>
              <a:chExt cx="3869112" cy="4050272"/>
            </a:xfrm>
          </p:grpSpPr>
          <p:sp>
            <p:nvSpPr>
              <p:cNvPr id="72" name="Oval 71">
                <a:extLst>
                  <a:ext uri="{FF2B5EF4-FFF2-40B4-BE49-F238E27FC236}">
                    <a16:creationId xmlns:a16="http://schemas.microsoft.com/office/drawing/2014/main" id="{58428382-D385-E97A-53F6-48A5A8D410FD}"/>
                  </a:ext>
                </a:extLst>
              </p:cNvPr>
              <p:cNvSpPr/>
              <p:nvPr/>
            </p:nvSpPr>
            <p:spPr>
              <a:xfrm>
                <a:off x="7023370" y="1147864"/>
                <a:ext cx="2276273" cy="3869111"/>
              </a:xfrm>
              <a:prstGeom prst="ellipse">
                <a:avLst/>
              </a:prstGeom>
              <a:noFill/>
              <a:ln>
                <a:solidFill>
                  <a:srgbClr val="00B0F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Oval 72">
                <a:extLst>
                  <a:ext uri="{FF2B5EF4-FFF2-40B4-BE49-F238E27FC236}">
                    <a16:creationId xmlns:a16="http://schemas.microsoft.com/office/drawing/2014/main" id="{4B14EC26-171B-5235-460D-F8FF4DE1E791}"/>
                  </a:ext>
                </a:extLst>
              </p:cNvPr>
              <p:cNvSpPr/>
              <p:nvPr/>
            </p:nvSpPr>
            <p:spPr>
              <a:xfrm rot="5400000">
                <a:off x="7023369" y="1259538"/>
                <a:ext cx="2276273" cy="3869111"/>
              </a:xfrm>
              <a:prstGeom prst="ellipse">
                <a:avLst/>
              </a:prstGeom>
              <a:noFill/>
              <a:ln>
                <a:solidFill>
                  <a:srgbClr val="00B0F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a:extLst>
                  <a:ext uri="{FF2B5EF4-FFF2-40B4-BE49-F238E27FC236}">
                    <a16:creationId xmlns:a16="http://schemas.microsoft.com/office/drawing/2014/main" id="{469BF987-C267-D069-A3FF-C5DC18CC513D}"/>
                  </a:ext>
                </a:extLst>
              </p:cNvPr>
              <p:cNvSpPr/>
              <p:nvPr/>
            </p:nvSpPr>
            <p:spPr>
              <a:xfrm rot="2700000">
                <a:off x="7023368" y="1275642"/>
                <a:ext cx="2276273" cy="3869111"/>
              </a:xfrm>
              <a:prstGeom prst="ellipse">
                <a:avLst/>
              </a:prstGeom>
              <a:noFill/>
              <a:ln>
                <a:solidFill>
                  <a:srgbClr val="00B0F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a:extLst>
                  <a:ext uri="{FF2B5EF4-FFF2-40B4-BE49-F238E27FC236}">
                    <a16:creationId xmlns:a16="http://schemas.microsoft.com/office/drawing/2014/main" id="{B916FB0B-19BD-625E-B56D-BE1C90F86166}"/>
                  </a:ext>
                </a:extLst>
              </p:cNvPr>
              <p:cNvSpPr/>
              <p:nvPr/>
            </p:nvSpPr>
            <p:spPr>
              <a:xfrm rot="18900000" flipV="1">
                <a:off x="7022751" y="1329025"/>
                <a:ext cx="2276273" cy="3869111"/>
              </a:xfrm>
              <a:prstGeom prst="ellipse">
                <a:avLst/>
              </a:prstGeom>
              <a:noFill/>
              <a:ln>
                <a:solidFill>
                  <a:srgbClr val="00B0F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6" name="TextBox 75">
              <a:extLst>
                <a:ext uri="{FF2B5EF4-FFF2-40B4-BE49-F238E27FC236}">
                  <a16:creationId xmlns:a16="http://schemas.microsoft.com/office/drawing/2014/main" id="{0A541784-BB25-0BAB-2F67-07517277E60B}"/>
                </a:ext>
              </a:extLst>
            </p:cNvPr>
            <p:cNvSpPr txBox="1"/>
            <p:nvPr/>
          </p:nvSpPr>
          <p:spPr>
            <a:xfrm>
              <a:off x="7670139" y="1510737"/>
              <a:ext cx="1362240" cy="369332"/>
            </a:xfrm>
            <a:prstGeom prst="rect">
              <a:avLst/>
            </a:prstGeom>
            <a:noFill/>
          </p:spPr>
          <p:txBody>
            <a:bodyPr wrap="square" rtlCol="0">
              <a:spAutoFit/>
            </a:bodyPr>
            <a:lstStyle/>
            <a:p>
              <a:pPr algn="ctr"/>
              <a:r>
                <a:rPr lang="en-GB" dirty="0">
                  <a:solidFill>
                    <a:schemeClr val="bg1"/>
                  </a:solidFill>
                </a:rPr>
                <a:t>Purpose</a:t>
              </a:r>
            </a:p>
          </p:txBody>
        </p:sp>
      </p:grpSp>
      <p:grpSp>
        <p:nvGrpSpPr>
          <p:cNvPr id="164" name="Group 163">
            <a:extLst>
              <a:ext uri="{FF2B5EF4-FFF2-40B4-BE49-F238E27FC236}">
                <a16:creationId xmlns:a16="http://schemas.microsoft.com/office/drawing/2014/main" id="{41F5426C-FB41-4576-F687-39BA7994A7A9}"/>
              </a:ext>
            </a:extLst>
          </p:cNvPr>
          <p:cNvGrpSpPr/>
          <p:nvPr/>
        </p:nvGrpSpPr>
        <p:grpSpPr>
          <a:xfrm>
            <a:off x="5976764" y="1123911"/>
            <a:ext cx="4748992" cy="1005196"/>
            <a:chOff x="5976764" y="1123911"/>
            <a:chExt cx="4748992" cy="1005196"/>
          </a:xfrm>
        </p:grpSpPr>
        <p:sp>
          <p:nvSpPr>
            <p:cNvPr id="77" name="TextBox 76">
              <a:extLst>
                <a:ext uri="{FF2B5EF4-FFF2-40B4-BE49-F238E27FC236}">
                  <a16:creationId xmlns:a16="http://schemas.microsoft.com/office/drawing/2014/main" id="{991815BE-946E-5759-2790-1A93948A3704}"/>
                </a:ext>
              </a:extLst>
            </p:cNvPr>
            <p:cNvSpPr txBox="1"/>
            <p:nvPr/>
          </p:nvSpPr>
          <p:spPr>
            <a:xfrm>
              <a:off x="9454485" y="1457232"/>
              <a:ext cx="1004165" cy="338554"/>
            </a:xfrm>
            <a:prstGeom prst="rect">
              <a:avLst/>
            </a:prstGeom>
            <a:noFill/>
          </p:spPr>
          <p:txBody>
            <a:bodyPr wrap="square" rtlCol="0">
              <a:spAutoFit/>
            </a:bodyPr>
            <a:lstStyle/>
            <a:p>
              <a:r>
                <a:rPr lang="en-GB" sz="1600" dirty="0">
                  <a:solidFill>
                    <a:srgbClr val="73FEFF"/>
                  </a:solidFill>
                </a:rPr>
                <a:t>Intuition</a:t>
              </a:r>
            </a:p>
          </p:txBody>
        </p:sp>
        <p:sp>
          <p:nvSpPr>
            <p:cNvPr id="78" name="TextBox 77">
              <a:extLst>
                <a:ext uri="{FF2B5EF4-FFF2-40B4-BE49-F238E27FC236}">
                  <a16:creationId xmlns:a16="http://schemas.microsoft.com/office/drawing/2014/main" id="{AD99F30E-940B-B4C7-CB82-7C48B887DC0A}"/>
                </a:ext>
              </a:extLst>
            </p:cNvPr>
            <p:cNvSpPr txBox="1"/>
            <p:nvPr/>
          </p:nvSpPr>
          <p:spPr>
            <a:xfrm>
              <a:off x="9454485" y="1123911"/>
              <a:ext cx="1271271" cy="338554"/>
            </a:xfrm>
            <a:prstGeom prst="rect">
              <a:avLst/>
            </a:prstGeom>
            <a:noFill/>
          </p:spPr>
          <p:txBody>
            <a:bodyPr wrap="square" rtlCol="0">
              <a:spAutoFit/>
            </a:bodyPr>
            <a:lstStyle/>
            <a:p>
              <a:r>
                <a:rPr lang="en-GB" sz="1600" dirty="0">
                  <a:solidFill>
                    <a:srgbClr val="73FEFF"/>
                  </a:solidFill>
                </a:rPr>
                <a:t>Imagination</a:t>
              </a:r>
            </a:p>
          </p:txBody>
        </p:sp>
        <p:sp>
          <p:nvSpPr>
            <p:cNvPr id="79" name="TextBox 78">
              <a:extLst>
                <a:ext uri="{FF2B5EF4-FFF2-40B4-BE49-F238E27FC236}">
                  <a16:creationId xmlns:a16="http://schemas.microsoft.com/office/drawing/2014/main" id="{91701BC1-BAB3-7A88-8334-C79B4BE7EAEA}"/>
                </a:ext>
              </a:extLst>
            </p:cNvPr>
            <p:cNvSpPr txBox="1"/>
            <p:nvPr/>
          </p:nvSpPr>
          <p:spPr>
            <a:xfrm>
              <a:off x="9454485" y="1790553"/>
              <a:ext cx="857348" cy="338554"/>
            </a:xfrm>
            <a:prstGeom prst="rect">
              <a:avLst/>
            </a:prstGeom>
            <a:noFill/>
          </p:spPr>
          <p:txBody>
            <a:bodyPr wrap="square" rtlCol="0">
              <a:spAutoFit/>
            </a:bodyPr>
            <a:lstStyle/>
            <a:p>
              <a:r>
                <a:rPr lang="en-GB" sz="1600" dirty="0">
                  <a:solidFill>
                    <a:srgbClr val="73FEFF"/>
                  </a:solidFill>
                </a:rPr>
                <a:t>Equity</a:t>
              </a:r>
            </a:p>
          </p:txBody>
        </p:sp>
        <p:sp>
          <p:nvSpPr>
            <p:cNvPr id="80" name="TextBox 79">
              <a:extLst>
                <a:ext uri="{FF2B5EF4-FFF2-40B4-BE49-F238E27FC236}">
                  <a16:creationId xmlns:a16="http://schemas.microsoft.com/office/drawing/2014/main" id="{37428A25-7EDD-9223-BF8B-5D0A7A7B5782}"/>
                </a:ext>
              </a:extLst>
            </p:cNvPr>
            <p:cNvSpPr txBox="1"/>
            <p:nvPr/>
          </p:nvSpPr>
          <p:spPr>
            <a:xfrm>
              <a:off x="6086065" y="1790553"/>
              <a:ext cx="1175595" cy="338554"/>
            </a:xfrm>
            <a:prstGeom prst="rect">
              <a:avLst/>
            </a:prstGeom>
            <a:noFill/>
          </p:spPr>
          <p:txBody>
            <a:bodyPr wrap="square" rtlCol="0">
              <a:spAutoFit/>
            </a:bodyPr>
            <a:lstStyle/>
            <a:p>
              <a:pPr algn="r"/>
              <a:r>
                <a:rPr lang="en-GB" sz="1600" dirty="0">
                  <a:solidFill>
                    <a:srgbClr val="73FEFF"/>
                  </a:solidFill>
                </a:rPr>
                <a:t>Creativity</a:t>
              </a:r>
            </a:p>
          </p:txBody>
        </p:sp>
        <p:sp>
          <p:nvSpPr>
            <p:cNvPr id="81" name="TextBox 80">
              <a:extLst>
                <a:ext uri="{FF2B5EF4-FFF2-40B4-BE49-F238E27FC236}">
                  <a16:creationId xmlns:a16="http://schemas.microsoft.com/office/drawing/2014/main" id="{CE2A687F-3D2F-0D38-6F85-0A6BE0FC3A8A}"/>
                </a:ext>
              </a:extLst>
            </p:cNvPr>
            <p:cNvSpPr txBox="1"/>
            <p:nvPr/>
          </p:nvSpPr>
          <p:spPr>
            <a:xfrm>
              <a:off x="6086065" y="1457232"/>
              <a:ext cx="1175595" cy="338554"/>
            </a:xfrm>
            <a:prstGeom prst="rect">
              <a:avLst/>
            </a:prstGeom>
            <a:noFill/>
          </p:spPr>
          <p:txBody>
            <a:bodyPr wrap="square" rtlCol="0">
              <a:spAutoFit/>
            </a:bodyPr>
            <a:lstStyle/>
            <a:p>
              <a:pPr algn="r"/>
              <a:r>
                <a:rPr lang="en-GB" sz="1600" dirty="0">
                  <a:solidFill>
                    <a:srgbClr val="73FEFF"/>
                  </a:solidFill>
                </a:rPr>
                <a:t>Resilience</a:t>
              </a:r>
            </a:p>
          </p:txBody>
        </p:sp>
        <p:sp>
          <p:nvSpPr>
            <p:cNvPr id="82" name="TextBox 81">
              <a:extLst>
                <a:ext uri="{FF2B5EF4-FFF2-40B4-BE49-F238E27FC236}">
                  <a16:creationId xmlns:a16="http://schemas.microsoft.com/office/drawing/2014/main" id="{46B9B586-6F09-3C1C-1C77-60CCE78FDDD3}"/>
                </a:ext>
              </a:extLst>
            </p:cNvPr>
            <p:cNvSpPr txBox="1"/>
            <p:nvPr/>
          </p:nvSpPr>
          <p:spPr>
            <a:xfrm>
              <a:off x="5976764" y="1123911"/>
              <a:ext cx="1284896" cy="338554"/>
            </a:xfrm>
            <a:prstGeom prst="rect">
              <a:avLst/>
            </a:prstGeom>
            <a:noFill/>
          </p:spPr>
          <p:txBody>
            <a:bodyPr wrap="square" rtlCol="0">
              <a:spAutoFit/>
            </a:bodyPr>
            <a:lstStyle/>
            <a:p>
              <a:pPr algn="r"/>
              <a:r>
                <a:rPr lang="en-GB" sz="1600" dirty="0">
                  <a:solidFill>
                    <a:srgbClr val="73FEFF"/>
                  </a:solidFill>
                </a:rPr>
                <a:t>Compassion</a:t>
              </a:r>
            </a:p>
          </p:txBody>
        </p:sp>
      </p:grpSp>
      <p:sp>
        <p:nvSpPr>
          <p:cNvPr id="149" name="Freeform 148">
            <a:extLst>
              <a:ext uri="{FF2B5EF4-FFF2-40B4-BE49-F238E27FC236}">
                <a16:creationId xmlns:a16="http://schemas.microsoft.com/office/drawing/2014/main" id="{0115DBAC-0E29-1E0C-4B33-154F23349A19}"/>
              </a:ext>
            </a:extLst>
          </p:cNvPr>
          <p:cNvSpPr/>
          <p:nvPr/>
        </p:nvSpPr>
        <p:spPr>
          <a:xfrm>
            <a:off x="3101191" y="4269991"/>
            <a:ext cx="8072203" cy="2121109"/>
          </a:xfrm>
          <a:custGeom>
            <a:avLst/>
            <a:gdLst>
              <a:gd name="connsiteX0" fmla="*/ 8072203 w 8072203"/>
              <a:gd name="connsiteY0" fmla="*/ 2106118 h 2121109"/>
              <a:gd name="connsiteX1" fmla="*/ 6648138 w 8072203"/>
              <a:gd name="connsiteY1" fmla="*/ 7495 h 2121109"/>
              <a:gd name="connsiteX2" fmla="*/ 7495 w 8072203"/>
              <a:gd name="connsiteY2" fmla="*/ 0 h 2121109"/>
              <a:gd name="connsiteX3" fmla="*/ 0 w 8072203"/>
              <a:gd name="connsiteY3" fmla="*/ 2121109 h 2121109"/>
              <a:gd name="connsiteX4" fmla="*/ 8072203 w 8072203"/>
              <a:gd name="connsiteY4" fmla="*/ 2106118 h 2121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2203" h="2121109">
                <a:moveTo>
                  <a:pt x="8072203" y="2106118"/>
                </a:moveTo>
                <a:lnTo>
                  <a:pt x="6648138" y="7495"/>
                </a:lnTo>
                <a:lnTo>
                  <a:pt x="7495" y="0"/>
                </a:lnTo>
                <a:cubicBezTo>
                  <a:pt x="4997" y="707036"/>
                  <a:pt x="2498" y="1414073"/>
                  <a:pt x="0" y="2121109"/>
                </a:cubicBezTo>
                <a:lnTo>
                  <a:pt x="8072203" y="2106118"/>
                </a:lnTo>
                <a:close/>
              </a:path>
            </a:pathLst>
          </a:custGeom>
          <a:gradFill>
            <a:gsLst>
              <a:gs pos="0">
                <a:schemeClr val="tx1">
                  <a:alpha val="0"/>
                </a:schemeClr>
              </a:gs>
              <a:gs pos="100000">
                <a:srgbClr val="64D113"/>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reeform 149">
            <a:extLst>
              <a:ext uri="{FF2B5EF4-FFF2-40B4-BE49-F238E27FC236}">
                <a16:creationId xmlns:a16="http://schemas.microsoft.com/office/drawing/2014/main" id="{280A7807-A1A7-F64E-2255-2D060C70B47B}"/>
              </a:ext>
            </a:extLst>
          </p:cNvPr>
          <p:cNvSpPr/>
          <p:nvPr/>
        </p:nvSpPr>
        <p:spPr>
          <a:xfrm>
            <a:off x="3075127" y="2192233"/>
            <a:ext cx="6680887" cy="2085253"/>
          </a:xfrm>
          <a:custGeom>
            <a:avLst/>
            <a:gdLst>
              <a:gd name="connsiteX0" fmla="*/ 6680887 w 6680887"/>
              <a:gd name="connsiteY0" fmla="*/ 2075935 h 2075935"/>
              <a:gd name="connsiteX1" fmla="*/ 5288692 w 6680887"/>
              <a:gd name="connsiteY1" fmla="*/ 0 h 2075935"/>
              <a:gd name="connsiteX2" fmla="*/ 8238 w 6680887"/>
              <a:gd name="connsiteY2" fmla="*/ 0 h 2075935"/>
              <a:gd name="connsiteX3" fmla="*/ 0 w 6680887"/>
              <a:gd name="connsiteY3" fmla="*/ 2067697 h 2075935"/>
              <a:gd name="connsiteX4" fmla="*/ 6680887 w 6680887"/>
              <a:gd name="connsiteY4" fmla="*/ 2075935 h 207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0887" h="2075935">
                <a:moveTo>
                  <a:pt x="6680887" y="2075935"/>
                </a:moveTo>
                <a:lnTo>
                  <a:pt x="5288692" y="0"/>
                </a:lnTo>
                <a:lnTo>
                  <a:pt x="8238" y="0"/>
                </a:lnTo>
                <a:lnTo>
                  <a:pt x="0" y="2067697"/>
                </a:lnTo>
                <a:lnTo>
                  <a:pt x="6680887" y="2075935"/>
                </a:lnTo>
                <a:close/>
              </a:path>
            </a:pathLst>
          </a:custGeom>
          <a:gradFill>
            <a:gsLst>
              <a:gs pos="0">
                <a:schemeClr val="tx1">
                  <a:alpha val="0"/>
                </a:schemeClr>
              </a:gs>
              <a:gs pos="100000">
                <a:srgbClr val="00B0F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1" name="Group 150">
            <a:extLst>
              <a:ext uri="{FF2B5EF4-FFF2-40B4-BE49-F238E27FC236}">
                <a16:creationId xmlns:a16="http://schemas.microsoft.com/office/drawing/2014/main" id="{B1995A17-7463-7899-5DA1-57E3FDDF0638}"/>
              </a:ext>
            </a:extLst>
          </p:cNvPr>
          <p:cNvGrpSpPr/>
          <p:nvPr/>
        </p:nvGrpSpPr>
        <p:grpSpPr>
          <a:xfrm>
            <a:off x="5941895" y="3291299"/>
            <a:ext cx="4802659" cy="2932281"/>
            <a:chOff x="6318422" y="3076147"/>
            <a:chExt cx="4802659" cy="2932281"/>
          </a:xfrm>
        </p:grpSpPr>
        <p:sp>
          <p:nvSpPr>
            <p:cNvPr id="152" name="TextBox 151">
              <a:extLst>
                <a:ext uri="{FF2B5EF4-FFF2-40B4-BE49-F238E27FC236}">
                  <a16:creationId xmlns:a16="http://schemas.microsoft.com/office/drawing/2014/main" id="{5B0097CA-CDD1-3BBE-86EF-A27DD31E7EA2}"/>
                </a:ext>
              </a:extLst>
            </p:cNvPr>
            <p:cNvSpPr txBox="1"/>
            <p:nvPr/>
          </p:nvSpPr>
          <p:spPr>
            <a:xfrm>
              <a:off x="7267278" y="5639096"/>
              <a:ext cx="2921153" cy="369332"/>
            </a:xfrm>
            <a:prstGeom prst="rect">
              <a:avLst/>
            </a:prstGeom>
            <a:noFill/>
          </p:spPr>
          <p:txBody>
            <a:bodyPr wrap="square" rtlCol="0">
              <a:spAutoFit/>
            </a:bodyPr>
            <a:lstStyle/>
            <a:p>
              <a:pPr algn="ctr"/>
              <a:r>
                <a:rPr lang="en-GB" dirty="0">
                  <a:solidFill>
                    <a:schemeClr val="bg1"/>
                  </a:solidFill>
                </a:rPr>
                <a:t>Data And Information</a:t>
              </a:r>
            </a:p>
          </p:txBody>
        </p:sp>
        <p:sp>
          <p:nvSpPr>
            <p:cNvPr id="153" name="TextBox 152">
              <a:extLst>
                <a:ext uri="{FF2B5EF4-FFF2-40B4-BE49-F238E27FC236}">
                  <a16:creationId xmlns:a16="http://schemas.microsoft.com/office/drawing/2014/main" id="{FB5BD79F-766F-D82B-2881-477AA8B40EF2}"/>
                </a:ext>
              </a:extLst>
            </p:cNvPr>
            <p:cNvSpPr txBox="1"/>
            <p:nvPr/>
          </p:nvSpPr>
          <p:spPr>
            <a:xfrm>
              <a:off x="7489156" y="5134972"/>
              <a:ext cx="2477400" cy="369332"/>
            </a:xfrm>
            <a:prstGeom prst="rect">
              <a:avLst/>
            </a:prstGeom>
            <a:noFill/>
          </p:spPr>
          <p:txBody>
            <a:bodyPr wrap="square" rtlCol="0">
              <a:spAutoFit/>
            </a:bodyPr>
            <a:lstStyle/>
            <a:p>
              <a:pPr algn="ctr"/>
              <a:r>
                <a:rPr lang="en-GB" dirty="0">
                  <a:solidFill>
                    <a:schemeClr val="bg1"/>
                  </a:solidFill>
                </a:rPr>
                <a:t>Logic</a:t>
              </a:r>
            </a:p>
          </p:txBody>
        </p:sp>
        <p:sp>
          <p:nvSpPr>
            <p:cNvPr id="154" name="TextBox 153">
              <a:extLst>
                <a:ext uri="{FF2B5EF4-FFF2-40B4-BE49-F238E27FC236}">
                  <a16:creationId xmlns:a16="http://schemas.microsoft.com/office/drawing/2014/main" id="{4FD516CC-7BB0-59CE-4909-5E50A279B37B}"/>
                </a:ext>
              </a:extLst>
            </p:cNvPr>
            <p:cNvSpPr txBox="1"/>
            <p:nvPr/>
          </p:nvSpPr>
          <p:spPr>
            <a:xfrm>
              <a:off x="7489156" y="4630846"/>
              <a:ext cx="2477401" cy="369332"/>
            </a:xfrm>
            <a:prstGeom prst="rect">
              <a:avLst/>
            </a:prstGeom>
            <a:noFill/>
          </p:spPr>
          <p:txBody>
            <a:bodyPr wrap="square" rtlCol="0">
              <a:spAutoFit/>
            </a:bodyPr>
            <a:lstStyle/>
            <a:p>
              <a:pPr algn="ctr"/>
              <a:r>
                <a:rPr lang="en-GB" dirty="0">
                  <a:solidFill>
                    <a:schemeClr val="bg1"/>
                  </a:solidFill>
                </a:rPr>
                <a:t>Deeper Knowledge</a:t>
              </a:r>
            </a:p>
          </p:txBody>
        </p:sp>
        <p:sp>
          <p:nvSpPr>
            <p:cNvPr id="155" name="TextBox 154">
              <a:extLst>
                <a:ext uri="{FF2B5EF4-FFF2-40B4-BE49-F238E27FC236}">
                  <a16:creationId xmlns:a16="http://schemas.microsoft.com/office/drawing/2014/main" id="{3C6AA9DE-5C79-C61C-6197-579D66E8E6C3}"/>
                </a:ext>
              </a:extLst>
            </p:cNvPr>
            <p:cNvSpPr txBox="1"/>
            <p:nvPr/>
          </p:nvSpPr>
          <p:spPr>
            <a:xfrm>
              <a:off x="7347962" y="4126720"/>
              <a:ext cx="2759789" cy="369332"/>
            </a:xfrm>
            <a:prstGeom prst="rect">
              <a:avLst/>
            </a:prstGeom>
            <a:noFill/>
          </p:spPr>
          <p:txBody>
            <a:bodyPr wrap="square" rtlCol="0">
              <a:spAutoFit/>
            </a:bodyPr>
            <a:lstStyle/>
            <a:p>
              <a:pPr algn="ctr"/>
              <a:r>
                <a:rPr lang="en-GB" dirty="0">
                  <a:solidFill>
                    <a:schemeClr val="bg1"/>
                  </a:solidFill>
                </a:rPr>
                <a:t>Tacit Knowledge</a:t>
              </a:r>
            </a:p>
          </p:txBody>
        </p:sp>
        <p:sp>
          <p:nvSpPr>
            <p:cNvPr id="156" name="TextBox 155">
              <a:extLst>
                <a:ext uri="{FF2B5EF4-FFF2-40B4-BE49-F238E27FC236}">
                  <a16:creationId xmlns:a16="http://schemas.microsoft.com/office/drawing/2014/main" id="{DC4E9CB3-7C36-DE83-DDFC-FEA28CA668FA}"/>
                </a:ext>
              </a:extLst>
            </p:cNvPr>
            <p:cNvSpPr txBox="1"/>
            <p:nvPr/>
          </p:nvSpPr>
          <p:spPr>
            <a:xfrm>
              <a:off x="7623626" y="3622594"/>
              <a:ext cx="2208459" cy="369332"/>
            </a:xfrm>
            <a:prstGeom prst="rect">
              <a:avLst/>
            </a:prstGeom>
            <a:noFill/>
          </p:spPr>
          <p:txBody>
            <a:bodyPr wrap="square" rtlCol="0">
              <a:spAutoFit/>
            </a:bodyPr>
            <a:lstStyle/>
            <a:p>
              <a:pPr algn="ctr"/>
              <a:r>
                <a:rPr lang="en-GB" dirty="0">
                  <a:solidFill>
                    <a:schemeClr val="bg1"/>
                  </a:solidFill>
                </a:rPr>
                <a:t>Understanding</a:t>
              </a:r>
            </a:p>
          </p:txBody>
        </p:sp>
        <p:sp>
          <p:nvSpPr>
            <p:cNvPr id="157" name="TextBox 156">
              <a:extLst>
                <a:ext uri="{FF2B5EF4-FFF2-40B4-BE49-F238E27FC236}">
                  <a16:creationId xmlns:a16="http://schemas.microsoft.com/office/drawing/2014/main" id="{F1F73534-38D5-44DB-27D7-C5D97DCC493E}"/>
                </a:ext>
              </a:extLst>
            </p:cNvPr>
            <p:cNvSpPr txBox="1"/>
            <p:nvPr/>
          </p:nvSpPr>
          <p:spPr>
            <a:xfrm>
              <a:off x="7677415" y="3118468"/>
              <a:ext cx="2100883" cy="369332"/>
            </a:xfrm>
            <a:prstGeom prst="rect">
              <a:avLst/>
            </a:prstGeom>
            <a:noFill/>
          </p:spPr>
          <p:txBody>
            <a:bodyPr wrap="square" rtlCol="0">
              <a:spAutoFit/>
            </a:bodyPr>
            <a:lstStyle/>
            <a:p>
              <a:pPr algn="ctr"/>
              <a:r>
                <a:rPr lang="en-GB" dirty="0">
                  <a:solidFill>
                    <a:schemeClr val="bg1"/>
                  </a:solidFill>
                </a:rPr>
                <a:t>Wisdom</a:t>
              </a:r>
            </a:p>
          </p:txBody>
        </p:sp>
        <p:cxnSp>
          <p:nvCxnSpPr>
            <p:cNvPr id="158" name="Straight Connector 157">
              <a:extLst>
                <a:ext uri="{FF2B5EF4-FFF2-40B4-BE49-F238E27FC236}">
                  <a16:creationId xmlns:a16="http://schemas.microsoft.com/office/drawing/2014/main" id="{FCCF2562-3883-7F48-74DB-705000484931}"/>
                </a:ext>
              </a:extLst>
            </p:cNvPr>
            <p:cNvCxnSpPr>
              <a:cxnSpLocks/>
            </p:cNvCxnSpPr>
            <p:nvPr/>
          </p:nvCxnSpPr>
          <p:spPr>
            <a:xfrm>
              <a:off x="7668452" y="3541588"/>
              <a:ext cx="2100883" cy="0"/>
            </a:xfrm>
            <a:prstGeom prst="line">
              <a:avLst/>
            </a:prstGeom>
            <a:ln>
              <a:solidFill>
                <a:srgbClr val="002060">
                  <a:alpha val="54265"/>
                </a:srgbClr>
              </a:solidFill>
              <a:prstDash val="dash"/>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BA19913-1297-9477-E70C-AF728405632F}"/>
                </a:ext>
              </a:extLst>
            </p:cNvPr>
            <p:cNvCxnSpPr>
              <a:cxnSpLocks/>
            </p:cNvCxnSpPr>
            <p:nvPr/>
          </p:nvCxnSpPr>
          <p:spPr>
            <a:xfrm>
              <a:off x="7002162" y="4552356"/>
              <a:ext cx="3443416" cy="0"/>
            </a:xfrm>
            <a:prstGeom prst="line">
              <a:avLst/>
            </a:prstGeom>
            <a:ln>
              <a:solidFill>
                <a:srgbClr val="002060">
                  <a:alpha val="54265"/>
                </a:srgbClr>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FE724B24-91AC-D77E-AB68-DBC564BE6BC1}"/>
                </a:ext>
              </a:extLst>
            </p:cNvPr>
            <p:cNvCxnSpPr>
              <a:cxnSpLocks/>
            </p:cNvCxnSpPr>
            <p:nvPr/>
          </p:nvCxnSpPr>
          <p:spPr>
            <a:xfrm>
              <a:off x="6672649" y="5057740"/>
              <a:ext cx="4102443" cy="0"/>
            </a:xfrm>
            <a:prstGeom prst="line">
              <a:avLst/>
            </a:prstGeom>
            <a:ln>
              <a:solidFill>
                <a:srgbClr val="002060">
                  <a:alpha val="54265"/>
                </a:srgbClr>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B16276D-39AA-2C93-E6A1-05937839A8ED}"/>
                </a:ext>
              </a:extLst>
            </p:cNvPr>
            <p:cNvCxnSpPr>
              <a:cxnSpLocks/>
            </p:cNvCxnSpPr>
            <p:nvPr/>
          </p:nvCxnSpPr>
          <p:spPr>
            <a:xfrm>
              <a:off x="6318422" y="5563123"/>
              <a:ext cx="4802659" cy="0"/>
            </a:xfrm>
            <a:prstGeom prst="line">
              <a:avLst/>
            </a:prstGeom>
            <a:ln>
              <a:solidFill>
                <a:srgbClr val="002060">
                  <a:alpha val="54265"/>
                </a:srgbClr>
              </a:solidFill>
              <a:prstDash val="dash"/>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1D24947-8D02-0A74-FF94-5FED3929B693}"/>
                </a:ext>
              </a:extLst>
            </p:cNvPr>
            <p:cNvCxnSpPr>
              <a:cxnSpLocks/>
            </p:cNvCxnSpPr>
            <p:nvPr/>
          </p:nvCxnSpPr>
          <p:spPr>
            <a:xfrm>
              <a:off x="8007178" y="3076147"/>
              <a:ext cx="1449860" cy="0"/>
            </a:xfrm>
            <a:prstGeom prst="line">
              <a:avLst/>
            </a:prstGeom>
            <a:ln>
              <a:solidFill>
                <a:srgbClr val="002060">
                  <a:alpha val="54265"/>
                </a:srgbClr>
              </a:solidFill>
              <a:prstDash val="dash"/>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F8CA451E-29C0-E936-87B0-333C50222711}"/>
              </a:ext>
            </a:extLst>
          </p:cNvPr>
          <p:cNvSpPr txBox="1"/>
          <p:nvPr/>
        </p:nvSpPr>
        <p:spPr>
          <a:xfrm>
            <a:off x="926342" y="2748845"/>
            <a:ext cx="1601437" cy="954107"/>
          </a:xfrm>
          <a:prstGeom prst="rect">
            <a:avLst/>
          </a:prstGeom>
          <a:noFill/>
        </p:spPr>
        <p:txBody>
          <a:bodyPr wrap="square" rtlCol="0">
            <a:spAutoFit/>
          </a:bodyPr>
          <a:lstStyle/>
          <a:p>
            <a:pPr algn="r"/>
            <a:r>
              <a:rPr lang="en-GB" sz="2800" dirty="0">
                <a:solidFill>
                  <a:schemeClr val="bg1"/>
                </a:solidFill>
              </a:rPr>
              <a:t>Human</a:t>
            </a:r>
          </a:p>
          <a:p>
            <a:pPr algn="r"/>
            <a:r>
              <a:rPr lang="en-GB" sz="2800" dirty="0">
                <a:solidFill>
                  <a:schemeClr val="bg1"/>
                </a:solidFill>
              </a:rPr>
              <a:t>Domain</a:t>
            </a:r>
          </a:p>
        </p:txBody>
      </p:sp>
      <p:sp>
        <p:nvSpPr>
          <p:cNvPr id="67" name="TextBox 66">
            <a:extLst>
              <a:ext uri="{FF2B5EF4-FFF2-40B4-BE49-F238E27FC236}">
                <a16:creationId xmlns:a16="http://schemas.microsoft.com/office/drawing/2014/main" id="{857D4EDD-7EC6-0BD0-CD32-5D8C3BB454C0}"/>
              </a:ext>
            </a:extLst>
          </p:cNvPr>
          <p:cNvSpPr txBox="1"/>
          <p:nvPr/>
        </p:nvSpPr>
        <p:spPr>
          <a:xfrm>
            <a:off x="847748" y="4730869"/>
            <a:ext cx="1683773" cy="954107"/>
          </a:xfrm>
          <a:prstGeom prst="rect">
            <a:avLst/>
          </a:prstGeom>
          <a:noFill/>
        </p:spPr>
        <p:txBody>
          <a:bodyPr wrap="square" rtlCol="0">
            <a:spAutoFit/>
          </a:bodyPr>
          <a:lstStyle/>
          <a:p>
            <a:pPr algn="r"/>
            <a:r>
              <a:rPr lang="en-GB" sz="2800" dirty="0">
                <a:solidFill>
                  <a:schemeClr val="bg1"/>
                </a:solidFill>
              </a:rPr>
              <a:t>Machine</a:t>
            </a:r>
          </a:p>
          <a:p>
            <a:pPr algn="r"/>
            <a:r>
              <a:rPr lang="en-GB" sz="2800" dirty="0">
                <a:solidFill>
                  <a:schemeClr val="bg1"/>
                </a:solidFill>
              </a:rPr>
              <a:t>Limits</a:t>
            </a:r>
          </a:p>
        </p:txBody>
      </p:sp>
    </p:spTree>
    <p:extLst>
      <p:ext uri="{BB962C8B-B14F-4D97-AF65-F5344CB8AC3E}">
        <p14:creationId xmlns:p14="http://schemas.microsoft.com/office/powerpoint/2010/main" val="171553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100000">
                                          <p:val>
                                            <p:strVal val="#ppt_x"/>
                                          </p:val>
                                        </p:tav>
                                      </p:tavLst>
                                    </p:anim>
                                    <p:anim calcmode="lin" valueType="num">
                                      <p:cBhvr>
                                        <p:cTn id="8" dur="500" fill="hold"/>
                                        <p:tgtEl>
                                          <p:spTgt spid="40"/>
                                        </p:tgtEl>
                                        <p:attrNameLst>
                                          <p:attrName>ppt_y</p:attrName>
                                        </p:attrNameLst>
                                      </p:cBhvr>
                                      <p:tavLst>
                                        <p:tav tm="0">
                                          <p:val>
                                            <p:strVal val="#ppt_y-#ppt_h/2"/>
                                          </p:val>
                                        </p:tav>
                                        <p:tav tm="100000">
                                          <p:val>
                                            <p:strVal val="#ppt_y"/>
                                          </p:val>
                                        </p:tav>
                                      </p:tavLst>
                                    </p:anim>
                                    <p:anim calcmode="lin" valueType="num">
                                      <p:cBhvr>
                                        <p:cTn id="9" dur="500" fill="hold"/>
                                        <p:tgtEl>
                                          <p:spTgt spid="40"/>
                                        </p:tgtEl>
                                        <p:attrNameLst>
                                          <p:attrName>ppt_w</p:attrName>
                                        </p:attrNameLst>
                                      </p:cBhvr>
                                      <p:tavLst>
                                        <p:tav tm="0">
                                          <p:val>
                                            <p:strVal val="#ppt_w"/>
                                          </p:val>
                                        </p:tav>
                                        <p:tav tm="100000">
                                          <p:val>
                                            <p:strVal val="#ppt_w"/>
                                          </p:val>
                                        </p:tav>
                                      </p:tavLst>
                                    </p:anim>
                                    <p:anim calcmode="lin" valueType="num">
                                      <p:cBhvr>
                                        <p:cTn id="10" dur="500" fill="hold"/>
                                        <p:tgtEl>
                                          <p:spTgt spid="40"/>
                                        </p:tgtEl>
                                        <p:attrNameLst>
                                          <p:attrName>ppt_h</p:attrName>
                                        </p:attrNameLst>
                                      </p:cBhvr>
                                      <p:tavLst>
                                        <p:tav tm="0">
                                          <p:val>
                                            <p:fltVal val="0"/>
                                          </p:val>
                                        </p:tav>
                                        <p:tav tm="100000">
                                          <p:val>
                                            <p:strVal val="#ppt_h"/>
                                          </p:val>
                                        </p:tav>
                                      </p:tavLst>
                                    </p:anim>
                                  </p:childTnLst>
                                </p:cTn>
                              </p:par>
                              <p:par>
                                <p:cTn id="11" presetID="22" presetClass="entr" presetSubtype="8"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49"/>
                                        </p:tgtEl>
                                        <p:attrNameLst>
                                          <p:attrName>style.visibility</p:attrName>
                                        </p:attrNameLst>
                                      </p:cBhvr>
                                      <p:to>
                                        <p:strVal val="visible"/>
                                      </p:to>
                                    </p:set>
                                    <p:animEffect transition="in" filter="wipe(right)">
                                      <p:cBhvr>
                                        <p:cTn id="21" dur="500"/>
                                        <p:tgtEl>
                                          <p:spTgt spid="149"/>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150"/>
                                        </p:tgtEl>
                                        <p:attrNameLst>
                                          <p:attrName>style.visibility</p:attrName>
                                        </p:attrNameLst>
                                      </p:cBhvr>
                                      <p:to>
                                        <p:strVal val="visible"/>
                                      </p:to>
                                    </p:set>
                                    <p:animEffect transition="in" filter="wipe(right)">
                                      <p:cBhvr>
                                        <p:cTn id="25" dur="500"/>
                                        <p:tgtEl>
                                          <p:spTgt spid="150"/>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up)">
                                      <p:cBhvr>
                                        <p:cTn id="29" dur="500"/>
                                        <p:tgtEl>
                                          <p:spTgt spid="3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down)">
                                      <p:cBhvr>
                                        <p:cTn id="32" dur="5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500"/>
                                        <p:tgtEl>
                                          <p:spTgt spid="67"/>
                                        </p:tgtEl>
                                      </p:cBhvr>
                                    </p:animEffect>
                                  </p:childTnLst>
                                </p:cTn>
                              </p:par>
                            </p:childTnLst>
                          </p:cTn>
                        </p:par>
                        <p:par>
                          <p:cTn id="39" fill="hold">
                            <p:stCondLst>
                              <p:cond delay="2500"/>
                            </p:stCondLst>
                            <p:childTnLst>
                              <p:par>
                                <p:cTn id="40" presetID="22" presetClass="entr" presetSubtype="4"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wipe(down)">
                                      <p:cBhvr>
                                        <p:cTn id="42" dur="500"/>
                                        <p:tgtEl>
                                          <p:spTgt spid="151"/>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163"/>
                                        </p:tgtEl>
                                        <p:attrNameLst>
                                          <p:attrName>style.visibility</p:attrName>
                                        </p:attrNameLst>
                                      </p:cBhvr>
                                      <p:to>
                                        <p:strVal val="visible"/>
                                      </p:to>
                                    </p:set>
                                    <p:anim calcmode="lin" valueType="num">
                                      <p:cBhvr>
                                        <p:cTn id="46" dur="500" fill="hold"/>
                                        <p:tgtEl>
                                          <p:spTgt spid="163"/>
                                        </p:tgtEl>
                                        <p:attrNameLst>
                                          <p:attrName>ppt_w</p:attrName>
                                        </p:attrNameLst>
                                      </p:cBhvr>
                                      <p:tavLst>
                                        <p:tav tm="0">
                                          <p:val>
                                            <p:fltVal val="0"/>
                                          </p:val>
                                        </p:tav>
                                        <p:tav tm="100000">
                                          <p:val>
                                            <p:strVal val="#ppt_w"/>
                                          </p:val>
                                        </p:tav>
                                      </p:tavLst>
                                    </p:anim>
                                    <p:anim calcmode="lin" valueType="num">
                                      <p:cBhvr>
                                        <p:cTn id="47" dur="500" fill="hold"/>
                                        <p:tgtEl>
                                          <p:spTgt spid="163"/>
                                        </p:tgtEl>
                                        <p:attrNameLst>
                                          <p:attrName>ppt_h</p:attrName>
                                        </p:attrNameLst>
                                      </p:cBhvr>
                                      <p:tavLst>
                                        <p:tav tm="0">
                                          <p:val>
                                            <p:fltVal val="0"/>
                                          </p:val>
                                        </p:tav>
                                        <p:tav tm="100000">
                                          <p:val>
                                            <p:strVal val="#ppt_h"/>
                                          </p:val>
                                        </p:tav>
                                      </p:tavLst>
                                    </p:anim>
                                    <p:animEffect transition="in" filter="fade">
                                      <p:cBhvr>
                                        <p:cTn id="48" dur="500"/>
                                        <p:tgtEl>
                                          <p:spTgt spid="163"/>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164"/>
                                        </p:tgtEl>
                                        <p:attrNameLst>
                                          <p:attrName>style.visibility</p:attrName>
                                        </p:attrNameLst>
                                      </p:cBhvr>
                                      <p:to>
                                        <p:strVal val="visible"/>
                                      </p:to>
                                    </p:set>
                                    <p:anim calcmode="lin" valueType="num">
                                      <p:cBhvr>
                                        <p:cTn id="52" dur="500" fill="hold"/>
                                        <p:tgtEl>
                                          <p:spTgt spid="164"/>
                                        </p:tgtEl>
                                        <p:attrNameLst>
                                          <p:attrName>ppt_w</p:attrName>
                                        </p:attrNameLst>
                                      </p:cBhvr>
                                      <p:tavLst>
                                        <p:tav tm="0">
                                          <p:val>
                                            <p:fltVal val="0"/>
                                          </p:val>
                                        </p:tav>
                                        <p:tav tm="100000">
                                          <p:val>
                                            <p:strVal val="#ppt_w"/>
                                          </p:val>
                                        </p:tav>
                                      </p:tavLst>
                                    </p:anim>
                                    <p:anim calcmode="lin" valueType="num">
                                      <p:cBhvr>
                                        <p:cTn id="53" dur="500" fill="hold"/>
                                        <p:tgtEl>
                                          <p:spTgt spid="164"/>
                                        </p:tgtEl>
                                        <p:attrNameLst>
                                          <p:attrName>ppt_h</p:attrName>
                                        </p:attrNameLst>
                                      </p:cBhvr>
                                      <p:tavLst>
                                        <p:tav tm="0">
                                          <p:val>
                                            <p:fltVal val="0"/>
                                          </p:val>
                                        </p:tav>
                                        <p:tav tm="100000">
                                          <p:val>
                                            <p:strVal val="#ppt_h"/>
                                          </p:val>
                                        </p:tav>
                                      </p:tavLst>
                                    </p:anim>
                                    <p:animEffect transition="in" filter="fade">
                                      <p:cBhvr>
                                        <p:cTn id="54"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animBg="1"/>
      <p:bldP spid="35" grpId="0" animBg="1"/>
      <p:bldP spid="38" grpId="0" animBg="1"/>
      <p:bldP spid="149" grpId="0" animBg="1"/>
      <p:bldP spid="150" grpId="0" animBg="1"/>
      <p:bldP spid="66" grpId="0"/>
      <p:bldP spid="67" grpId="0"/>
    </p:bldLst>
  </p:timing>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12E569-E3C9-702E-7F68-7B309D62499E}"/>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rainbow colored waves on a black background&#10;&#10;Description automatically generated">
            <a:extLst>
              <a:ext uri="{FF2B5EF4-FFF2-40B4-BE49-F238E27FC236}">
                <a16:creationId xmlns:a16="http://schemas.microsoft.com/office/drawing/2014/main" id="{6AE71AE2-7056-0A5F-1226-C8507A01013E}"/>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731520" y="-444200"/>
            <a:ext cx="12192000" cy="9052560"/>
          </a:xfrm>
          <a:prstGeom prst="rect">
            <a:avLst/>
          </a:prstGeom>
        </p:spPr>
      </p:pic>
      <p:sp>
        <p:nvSpPr>
          <p:cNvPr id="3" name="Title 2">
            <a:extLst>
              <a:ext uri="{FF2B5EF4-FFF2-40B4-BE49-F238E27FC236}">
                <a16:creationId xmlns:a16="http://schemas.microsoft.com/office/drawing/2014/main" id="{C5E4CEEA-F71B-EBEE-1575-BFEF126E0A39}"/>
              </a:ext>
            </a:extLst>
          </p:cNvPr>
          <p:cNvSpPr txBox="1">
            <a:spLocks/>
          </p:cNvSpPr>
          <p:nvPr/>
        </p:nvSpPr>
        <p:spPr>
          <a:xfrm>
            <a:off x="1898689" y="691376"/>
            <a:ext cx="7443615" cy="5314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rPr>
              <a:t>The Leadership Mindset</a:t>
            </a:r>
          </a:p>
        </p:txBody>
      </p:sp>
      <p:cxnSp>
        <p:nvCxnSpPr>
          <p:cNvPr id="4" name="Straight Connector 3">
            <a:extLst>
              <a:ext uri="{FF2B5EF4-FFF2-40B4-BE49-F238E27FC236}">
                <a16:creationId xmlns:a16="http://schemas.microsoft.com/office/drawing/2014/main" id="{AB6158AB-4876-CFAD-3848-E49F85DD91BA}"/>
              </a:ext>
            </a:extLst>
          </p:cNvPr>
          <p:cNvCxnSpPr>
            <a:cxnSpLocks/>
          </p:cNvCxnSpPr>
          <p:nvPr/>
        </p:nvCxnSpPr>
        <p:spPr>
          <a:xfrm>
            <a:off x="1617940" y="-527101"/>
            <a:ext cx="0" cy="1749973"/>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52A6E64-D9D9-8307-B93A-3F283CD0D39C}"/>
              </a:ext>
            </a:extLst>
          </p:cNvPr>
          <p:cNvSpPr txBox="1"/>
          <p:nvPr/>
        </p:nvSpPr>
        <p:spPr>
          <a:xfrm flipH="1">
            <a:off x="1243748" y="2932319"/>
            <a:ext cx="2063527" cy="1231106"/>
          </a:xfrm>
          <a:prstGeom prst="rect">
            <a:avLst/>
          </a:prstGeom>
          <a:solidFill>
            <a:schemeClr val="tx1">
              <a:alpha val="55000"/>
            </a:schemeClr>
          </a:solidFill>
          <a:ln>
            <a:solidFill>
              <a:schemeClr val="bg1"/>
            </a:solidFill>
          </a:ln>
        </p:spPr>
        <p:txBody>
          <a:bodyPr wrap="square" lIns="0" tIns="0" rIns="0" bIns="0" rtlCol="0">
            <a:spAutoFit/>
          </a:bodyPr>
          <a:lstStyle/>
          <a:p>
            <a:pPr>
              <a:tabLst>
                <a:tab pos="566738" algn="l"/>
              </a:tabLst>
            </a:pPr>
            <a:r>
              <a:rPr lang="en-US" sz="2000" b="1" dirty="0">
                <a:solidFill>
                  <a:schemeClr val="bg1"/>
                </a:solidFill>
                <a:latin typeface="Calibri" panose="020F0502020204030204" pitchFamily="34" charset="0"/>
                <a:cs typeface="Calibri" panose="020F0502020204030204" pitchFamily="34" charset="0"/>
              </a:rPr>
              <a:t>          </a:t>
            </a:r>
          </a:p>
          <a:p>
            <a:pPr lvl="1">
              <a:tabLst>
                <a:tab pos="566738" algn="l"/>
              </a:tabLst>
            </a:pPr>
            <a:r>
              <a:rPr lang="en-US" sz="2000" b="1" spc="-150" dirty="0">
                <a:solidFill>
                  <a:schemeClr val="bg1"/>
                </a:solidFill>
                <a:latin typeface="+mj-lt"/>
                <a:cs typeface="Calibri" panose="020F0502020204030204" pitchFamily="34" charset="0"/>
              </a:rPr>
              <a:t>Systems, </a:t>
            </a:r>
            <a:r>
              <a:rPr lang="en-US" sz="2000" b="1" spc="-150" dirty="0">
                <a:solidFill>
                  <a:srgbClr val="FF872A"/>
                </a:solidFill>
                <a:latin typeface="+mj-lt"/>
                <a:cs typeface="Calibri" panose="020F0502020204030204" pitchFamily="34" charset="0"/>
              </a:rPr>
              <a:t>not </a:t>
            </a:r>
          </a:p>
          <a:p>
            <a:pPr lvl="1">
              <a:tabLst>
                <a:tab pos="566738" algn="l"/>
              </a:tabLst>
            </a:pPr>
            <a:r>
              <a:rPr lang="en-US" sz="2000" b="1" spc="-150" dirty="0">
                <a:solidFill>
                  <a:srgbClr val="FF872A"/>
                </a:solidFill>
                <a:latin typeface="+mj-lt"/>
                <a:cs typeface="Calibri" panose="020F0502020204030204" pitchFamily="34" charset="0"/>
              </a:rPr>
              <a:t>technologies</a:t>
            </a:r>
          </a:p>
          <a:p>
            <a:pPr algn="ctr"/>
            <a:endParaRPr lang="en-US" sz="2000" dirty="0">
              <a:solidFill>
                <a:schemeClr val="bg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744075D-E8F7-21BA-D507-E2424B38BE6A}"/>
              </a:ext>
            </a:extLst>
          </p:cNvPr>
          <p:cNvSpPr txBox="1"/>
          <p:nvPr/>
        </p:nvSpPr>
        <p:spPr>
          <a:xfrm flipH="1">
            <a:off x="3670539" y="2932319"/>
            <a:ext cx="2233751" cy="1231106"/>
          </a:xfrm>
          <a:prstGeom prst="rect">
            <a:avLst/>
          </a:prstGeom>
          <a:solidFill>
            <a:schemeClr val="tx1">
              <a:alpha val="55000"/>
            </a:schemeClr>
          </a:solidFill>
          <a:ln>
            <a:solidFill>
              <a:schemeClr val="bg1"/>
            </a:solidFill>
          </a:ln>
        </p:spPr>
        <p:txBody>
          <a:bodyPr wrap="square" lIns="0" tIns="0" rIns="0" bIns="0" rtlCol="0">
            <a:spAutoFit/>
          </a:bodyPr>
          <a:lstStyle/>
          <a:p>
            <a:pPr algn="ctr">
              <a:tabLst>
                <a:tab pos="511175" algn="l"/>
              </a:tabLst>
            </a:pPr>
            <a:endParaRPr lang="en-US" sz="2000" b="1" dirty="0">
              <a:solidFill>
                <a:schemeClr val="bg1"/>
              </a:solidFill>
              <a:latin typeface="Calibri" panose="020F0502020204030204" pitchFamily="34" charset="0"/>
              <a:cs typeface="Calibri" panose="020F0502020204030204" pitchFamily="34" charset="0"/>
            </a:endParaRPr>
          </a:p>
          <a:p>
            <a:pPr lvl="1">
              <a:tabLst>
                <a:tab pos="511175" algn="l"/>
              </a:tabLst>
            </a:pPr>
            <a:r>
              <a:rPr lang="en-US" sz="2000" b="1" spc="-150" dirty="0">
                <a:solidFill>
                  <a:schemeClr val="bg1"/>
                </a:solidFill>
                <a:latin typeface="+mj-lt"/>
                <a:cs typeface="Calibri" panose="020F0502020204030204" pitchFamily="34" charset="0"/>
              </a:rPr>
              <a:t>Empowering, </a:t>
            </a:r>
            <a:r>
              <a:rPr lang="en-US" sz="2000" b="1" spc="-150" dirty="0">
                <a:solidFill>
                  <a:srgbClr val="FF872A"/>
                </a:solidFill>
                <a:latin typeface="+mj-lt"/>
                <a:cs typeface="Calibri" panose="020F0502020204030204" pitchFamily="34" charset="0"/>
              </a:rPr>
              <a:t>not determining</a:t>
            </a:r>
          </a:p>
          <a:p>
            <a:pPr algn="ctr">
              <a:tabLst>
                <a:tab pos="511175" algn="l"/>
              </a:tabLst>
            </a:pPr>
            <a:endParaRPr lang="en-US" sz="2000" dirty="0">
              <a:solidFill>
                <a:schemeClr val="bg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A12D5E42-9FE5-5D4B-6C6E-F4DCF5D1AE44}"/>
              </a:ext>
            </a:extLst>
          </p:cNvPr>
          <p:cNvSpPr txBox="1"/>
          <p:nvPr/>
        </p:nvSpPr>
        <p:spPr>
          <a:xfrm flipH="1">
            <a:off x="6267554" y="2932319"/>
            <a:ext cx="2063527" cy="1231106"/>
          </a:xfrm>
          <a:prstGeom prst="rect">
            <a:avLst/>
          </a:prstGeom>
          <a:solidFill>
            <a:schemeClr val="tx1">
              <a:alpha val="55370"/>
            </a:schemeClr>
          </a:solidFill>
          <a:ln>
            <a:solidFill>
              <a:schemeClr val="bg1"/>
            </a:solidFill>
          </a:ln>
        </p:spPr>
        <p:txBody>
          <a:bodyPr wrap="square" lIns="0" tIns="0" rIns="0" bIns="0" rtlCol="0">
            <a:spAutoFit/>
          </a:bodyPr>
          <a:lstStyle/>
          <a:p>
            <a:pPr algn="ctr">
              <a:tabLst>
                <a:tab pos="511175" algn="l"/>
              </a:tabLst>
            </a:pPr>
            <a:endParaRPr lang="en-US" sz="2000" b="1" dirty="0">
              <a:solidFill>
                <a:schemeClr val="bg1"/>
              </a:solidFill>
              <a:latin typeface="Calibri" panose="020F0502020204030204" pitchFamily="34" charset="0"/>
              <a:cs typeface="Calibri" panose="020F0502020204030204" pitchFamily="34" charset="0"/>
            </a:endParaRPr>
          </a:p>
          <a:p>
            <a:pPr lvl="1">
              <a:tabLst>
                <a:tab pos="511175" algn="l"/>
              </a:tabLst>
            </a:pPr>
            <a:r>
              <a:rPr lang="en-US" sz="2000" b="1" spc="-150" dirty="0">
                <a:solidFill>
                  <a:schemeClr val="bg1"/>
                </a:solidFill>
                <a:latin typeface="+mj-lt"/>
                <a:cs typeface="Calibri" panose="020F0502020204030204" pitchFamily="34" charset="0"/>
              </a:rPr>
              <a:t>By design,</a:t>
            </a:r>
            <a:r>
              <a:rPr lang="en-US" sz="2000" b="1" spc="-150" dirty="0">
                <a:solidFill>
                  <a:srgbClr val="FF872A"/>
                </a:solidFill>
                <a:latin typeface="+mj-lt"/>
                <a:cs typeface="Calibri" panose="020F0502020204030204" pitchFamily="34" charset="0"/>
              </a:rPr>
              <a:t> not </a:t>
            </a:r>
          </a:p>
          <a:p>
            <a:pPr lvl="1">
              <a:tabLst>
                <a:tab pos="511175" algn="l"/>
              </a:tabLst>
            </a:pPr>
            <a:r>
              <a:rPr lang="en-US" sz="2000" b="1" spc="-150" dirty="0">
                <a:solidFill>
                  <a:srgbClr val="FF872A"/>
                </a:solidFill>
                <a:latin typeface="+mj-lt"/>
                <a:cs typeface="Calibri" panose="020F0502020204030204" pitchFamily="34" charset="0"/>
              </a:rPr>
              <a:t>by default</a:t>
            </a:r>
          </a:p>
          <a:p>
            <a:pPr>
              <a:tabLst>
                <a:tab pos="511175" algn="l"/>
              </a:tabLst>
            </a:pPr>
            <a:endParaRPr lang="en-US" sz="2000" dirty="0">
              <a:solidFill>
                <a:schemeClr val="bg1"/>
              </a:solidFill>
              <a:latin typeface="Calibri" panose="020F0502020204030204" pitchFamily="34" charset="0"/>
              <a:cs typeface="Calibri" panose="020F0502020204030204" pitchFamily="34" charset="0"/>
            </a:endParaRPr>
          </a:p>
        </p:txBody>
      </p:sp>
      <p:cxnSp>
        <p:nvCxnSpPr>
          <p:cNvPr id="27" name="Straight Connector 26">
            <a:extLst>
              <a:ext uri="{FF2B5EF4-FFF2-40B4-BE49-F238E27FC236}">
                <a16:creationId xmlns:a16="http://schemas.microsoft.com/office/drawing/2014/main" id="{53EA6A13-E284-2786-16B2-8C6855734AD3}"/>
              </a:ext>
            </a:extLst>
          </p:cNvPr>
          <p:cNvCxnSpPr>
            <a:cxnSpLocks/>
          </p:cNvCxnSpPr>
          <p:nvPr/>
        </p:nvCxnSpPr>
        <p:spPr>
          <a:xfrm>
            <a:off x="0" y="3419856"/>
            <a:ext cx="1617940" cy="0"/>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D37304-3368-03F0-2451-97188847E9D5}"/>
              </a:ext>
            </a:extLst>
          </p:cNvPr>
          <p:cNvCxnSpPr>
            <a:cxnSpLocks/>
          </p:cNvCxnSpPr>
          <p:nvPr/>
        </p:nvCxnSpPr>
        <p:spPr>
          <a:xfrm>
            <a:off x="3307275" y="3419856"/>
            <a:ext cx="780093" cy="0"/>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4E8F478-85AF-2A01-D0C7-3310411C0052}"/>
              </a:ext>
            </a:extLst>
          </p:cNvPr>
          <p:cNvCxnSpPr>
            <a:cxnSpLocks/>
          </p:cNvCxnSpPr>
          <p:nvPr/>
        </p:nvCxnSpPr>
        <p:spPr>
          <a:xfrm>
            <a:off x="5904290" y="3419856"/>
            <a:ext cx="764138" cy="0"/>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524EE72-4FAD-68A3-B05D-E8F1BD11B835}"/>
              </a:ext>
            </a:extLst>
          </p:cNvPr>
          <p:cNvSpPr txBox="1"/>
          <p:nvPr/>
        </p:nvSpPr>
        <p:spPr>
          <a:xfrm flipH="1">
            <a:off x="8694346" y="2932319"/>
            <a:ext cx="2233751" cy="1231106"/>
          </a:xfrm>
          <a:prstGeom prst="rect">
            <a:avLst/>
          </a:prstGeom>
          <a:solidFill>
            <a:schemeClr val="tx1">
              <a:alpha val="55000"/>
            </a:schemeClr>
          </a:solidFill>
          <a:ln>
            <a:solidFill>
              <a:schemeClr val="bg1"/>
            </a:solidFill>
          </a:ln>
        </p:spPr>
        <p:txBody>
          <a:bodyPr wrap="square" lIns="0" tIns="0" rIns="0" bIns="0" rtlCol="0">
            <a:spAutoFit/>
          </a:bodyPr>
          <a:lstStyle/>
          <a:p>
            <a:pPr algn="ctr">
              <a:tabLst>
                <a:tab pos="511175" algn="l"/>
              </a:tabLst>
            </a:pPr>
            <a:endParaRPr lang="en-US" sz="2000" b="1" dirty="0">
              <a:solidFill>
                <a:schemeClr val="bg1"/>
              </a:solidFill>
              <a:latin typeface="Calibri" panose="020F0502020204030204" pitchFamily="34" charset="0"/>
              <a:cs typeface="Calibri" panose="020F0502020204030204" pitchFamily="34" charset="0"/>
            </a:endParaRPr>
          </a:p>
          <a:p>
            <a:pPr lvl="1">
              <a:tabLst>
                <a:tab pos="511175" algn="l"/>
              </a:tabLst>
            </a:pPr>
            <a:r>
              <a:rPr lang="en-US" sz="2000" b="1" spc="-150" dirty="0">
                <a:solidFill>
                  <a:schemeClr val="bg1"/>
                </a:solidFill>
                <a:latin typeface="+mj-lt"/>
                <a:cs typeface="Calibri" panose="020F0502020204030204" pitchFamily="34" charset="0"/>
              </a:rPr>
              <a:t>Values, </a:t>
            </a:r>
            <a:r>
              <a:rPr lang="en-US" sz="2000" b="1" spc="-150" dirty="0">
                <a:solidFill>
                  <a:srgbClr val="FF872A"/>
                </a:solidFill>
                <a:latin typeface="+mj-lt"/>
                <a:cs typeface="Calibri" panose="020F0502020204030204" pitchFamily="34" charset="0"/>
              </a:rPr>
              <a:t>not disengagement</a:t>
            </a:r>
          </a:p>
          <a:p>
            <a:pPr algn="ctr">
              <a:tabLst>
                <a:tab pos="511175" algn="l"/>
              </a:tabLst>
            </a:pPr>
            <a:endParaRPr lang="en-US" sz="2000" dirty="0">
              <a:solidFill>
                <a:schemeClr val="bg1"/>
              </a:solidFill>
              <a:latin typeface="Calibri" panose="020F0502020204030204" pitchFamily="34" charset="0"/>
              <a:cs typeface="Calibri" panose="020F0502020204030204" pitchFamily="34" charset="0"/>
            </a:endParaRPr>
          </a:p>
        </p:txBody>
      </p:sp>
      <p:cxnSp>
        <p:nvCxnSpPr>
          <p:cNvPr id="6" name="Straight Connector 5">
            <a:extLst>
              <a:ext uri="{FF2B5EF4-FFF2-40B4-BE49-F238E27FC236}">
                <a16:creationId xmlns:a16="http://schemas.microsoft.com/office/drawing/2014/main" id="{D0C1F825-77D8-7F46-2DE5-DB894ED52CF3}"/>
              </a:ext>
            </a:extLst>
          </p:cNvPr>
          <p:cNvCxnSpPr>
            <a:cxnSpLocks/>
          </p:cNvCxnSpPr>
          <p:nvPr/>
        </p:nvCxnSpPr>
        <p:spPr>
          <a:xfrm>
            <a:off x="8331081" y="3419856"/>
            <a:ext cx="753323" cy="0"/>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06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7" presetClass="entr" presetSubtype="8"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ppt_x</p:attrName>
                                        </p:attrNameLst>
                                      </p:cBhvr>
                                      <p:tavLst>
                                        <p:tav tm="0">
                                          <p:val>
                                            <p:strVal val="#ppt_x-#ppt_w/2"/>
                                          </p:val>
                                        </p:tav>
                                        <p:tav tm="100000">
                                          <p:val>
                                            <p:strVal val="#ppt_x"/>
                                          </p:val>
                                        </p:tav>
                                      </p:tavLst>
                                    </p:anim>
                                    <p:anim calcmode="lin" valueType="num">
                                      <p:cBhvr>
                                        <p:cTn id="17" dur="500" fill="hold"/>
                                        <p:tgtEl>
                                          <p:spTgt spid="27"/>
                                        </p:tgtEl>
                                        <p:attrNameLst>
                                          <p:attrName>ppt_y</p:attrName>
                                        </p:attrNameLst>
                                      </p:cBhvr>
                                      <p:tavLst>
                                        <p:tav tm="0">
                                          <p:val>
                                            <p:strVal val="#ppt_y"/>
                                          </p:val>
                                        </p:tav>
                                        <p:tav tm="100000">
                                          <p:val>
                                            <p:strVal val="#ppt_y"/>
                                          </p:val>
                                        </p:tav>
                                      </p:tavLst>
                                    </p:anim>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strVal val="#ppt_h"/>
                                          </p:val>
                                        </p:tav>
                                        <p:tav tm="100000">
                                          <p:val>
                                            <p:strVal val="#ppt_h"/>
                                          </p:val>
                                        </p:tav>
                                      </p:tavLst>
                                    </p:anim>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1000"/>
                            </p:stCondLst>
                            <p:childTnLst>
                              <p:par>
                                <p:cTn id="25" presetID="17"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ppt_x</p:attrName>
                                        </p:attrNameLst>
                                      </p:cBhvr>
                                      <p:tavLst>
                                        <p:tav tm="0">
                                          <p:val>
                                            <p:strVal val="#ppt_x-#ppt_w/2"/>
                                          </p:val>
                                        </p:tav>
                                        <p:tav tm="100000">
                                          <p:val>
                                            <p:strVal val="#ppt_x"/>
                                          </p:val>
                                        </p:tav>
                                      </p:tavLst>
                                    </p:anim>
                                    <p:anim calcmode="lin" valueType="num">
                                      <p:cBhvr>
                                        <p:cTn id="28" dur="500" fill="hold"/>
                                        <p:tgtEl>
                                          <p:spTgt spid="30"/>
                                        </p:tgtEl>
                                        <p:attrNameLst>
                                          <p:attrName>ppt_y</p:attrName>
                                        </p:attrNameLst>
                                      </p:cBhvr>
                                      <p:tavLst>
                                        <p:tav tm="0">
                                          <p:val>
                                            <p:strVal val="#ppt_y"/>
                                          </p:val>
                                        </p:tav>
                                        <p:tav tm="100000">
                                          <p:val>
                                            <p:strVal val="#ppt_y"/>
                                          </p:val>
                                        </p:tav>
                                      </p:tavLst>
                                    </p:anim>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strVal val="#ppt_h"/>
                                          </p:val>
                                        </p:tav>
                                        <p:tav tm="100000">
                                          <p:val>
                                            <p:strVal val="#ppt_h"/>
                                          </p:val>
                                        </p:tav>
                                      </p:tavLst>
                                    </p:anim>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2000"/>
                            </p:stCondLst>
                            <p:childTnLst>
                              <p:par>
                                <p:cTn id="36" presetID="17" presetClass="entr" presetSubtype="8"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ppt_x</p:attrName>
                                        </p:attrNameLst>
                                      </p:cBhvr>
                                      <p:tavLst>
                                        <p:tav tm="0">
                                          <p:val>
                                            <p:strVal val="#ppt_x-#ppt_w/2"/>
                                          </p:val>
                                        </p:tav>
                                        <p:tav tm="100000">
                                          <p:val>
                                            <p:strVal val="#ppt_x"/>
                                          </p:val>
                                        </p:tav>
                                      </p:tavLst>
                                    </p:anim>
                                    <p:anim calcmode="lin" valueType="num">
                                      <p:cBhvr>
                                        <p:cTn id="39" dur="500" fill="hold"/>
                                        <p:tgtEl>
                                          <p:spTgt spid="33"/>
                                        </p:tgtEl>
                                        <p:attrNameLst>
                                          <p:attrName>ppt_y</p:attrName>
                                        </p:attrNameLst>
                                      </p:cBhvr>
                                      <p:tavLst>
                                        <p:tav tm="0">
                                          <p:val>
                                            <p:strVal val="#ppt_y"/>
                                          </p:val>
                                        </p:tav>
                                        <p:tav tm="100000">
                                          <p:val>
                                            <p:strVal val="#ppt_y"/>
                                          </p:val>
                                        </p:tav>
                                      </p:tavLst>
                                    </p:anim>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3000"/>
                            </p:stCondLst>
                            <p:childTnLst>
                              <p:par>
                                <p:cTn id="47" presetID="17" presetClass="entr" presetSubtype="8"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ppt_x</p:attrName>
                                        </p:attrNameLst>
                                      </p:cBhvr>
                                      <p:tavLst>
                                        <p:tav tm="0">
                                          <p:val>
                                            <p:strVal val="#ppt_x-#ppt_w/2"/>
                                          </p:val>
                                        </p:tav>
                                        <p:tav tm="100000">
                                          <p:val>
                                            <p:strVal val="#ppt_x"/>
                                          </p:val>
                                        </p:tav>
                                      </p:tavLst>
                                    </p:anim>
                                    <p:anim calcmode="lin" valueType="num">
                                      <p:cBhvr>
                                        <p:cTn id="50" dur="500" fill="hold"/>
                                        <p:tgtEl>
                                          <p:spTgt spid="6"/>
                                        </p:tgtEl>
                                        <p:attrNameLst>
                                          <p:attrName>ppt_y</p:attrName>
                                        </p:attrNameLst>
                                      </p:cBhvr>
                                      <p:tavLst>
                                        <p:tav tm="0">
                                          <p:val>
                                            <p:strVal val="#ppt_y"/>
                                          </p:val>
                                        </p:tav>
                                        <p:tav tm="100000">
                                          <p:val>
                                            <p:strVal val="#ppt_y"/>
                                          </p:val>
                                        </p:tav>
                                      </p:tavLst>
                                    </p:anim>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strVal val="#ppt_h"/>
                                          </p:val>
                                        </p:tav>
                                        <p:tav tm="100000">
                                          <p:val>
                                            <p:strVal val="#ppt_h"/>
                                          </p:val>
                                        </p:tav>
                                      </p:tavLst>
                                    </p:anim>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10" grpId="0" animBg="1"/>
      <p:bldP spid="11"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84E0185-B325-A655-2EB4-5589586A6B8A}"/>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rainbow colored waves on a black background&#10;&#10;Description automatically generated">
            <a:extLst>
              <a:ext uri="{FF2B5EF4-FFF2-40B4-BE49-F238E27FC236}">
                <a16:creationId xmlns:a16="http://schemas.microsoft.com/office/drawing/2014/main" id="{83842416-85B5-0A8A-C54E-6871F794B79A}"/>
              </a:ext>
            </a:extLst>
          </p:cNvPr>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53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264199" y="-287619"/>
            <a:ext cx="15769389" cy="11708772"/>
          </a:xfrm>
          <a:prstGeom prst="rect">
            <a:avLst/>
          </a:prstGeom>
        </p:spPr>
      </p:pic>
      <p:sp>
        <p:nvSpPr>
          <p:cNvPr id="3" name="Title 2">
            <a:extLst>
              <a:ext uri="{FF2B5EF4-FFF2-40B4-BE49-F238E27FC236}">
                <a16:creationId xmlns:a16="http://schemas.microsoft.com/office/drawing/2014/main" id="{C5E4CEEA-F71B-EBEE-1575-BFEF126E0A39}"/>
              </a:ext>
            </a:extLst>
          </p:cNvPr>
          <p:cNvSpPr txBox="1">
            <a:spLocks/>
          </p:cNvSpPr>
          <p:nvPr/>
        </p:nvSpPr>
        <p:spPr>
          <a:xfrm>
            <a:off x="1898689" y="1873062"/>
            <a:ext cx="7443615" cy="53149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ea typeface="+mj-lt"/>
                <a:cs typeface="+mj-lt"/>
              </a:rPr>
              <a:t>Systems, </a:t>
            </a:r>
            <a:r>
              <a:rPr lang="en-US" sz="3200" b="1" dirty="0">
                <a:solidFill>
                  <a:srgbClr val="FF872A"/>
                </a:solidFill>
                <a:ea typeface="+mj-lt"/>
                <a:cs typeface="+mj-lt"/>
              </a:rPr>
              <a:t>not technologies</a:t>
            </a:r>
            <a:endParaRPr lang="en-US" sz="3200" b="1" dirty="0">
              <a:solidFill>
                <a:srgbClr val="FF872A"/>
              </a:solidFill>
            </a:endParaRPr>
          </a:p>
        </p:txBody>
      </p:sp>
      <p:cxnSp>
        <p:nvCxnSpPr>
          <p:cNvPr id="4" name="Straight Connector 3">
            <a:extLst>
              <a:ext uri="{FF2B5EF4-FFF2-40B4-BE49-F238E27FC236}">
                <a16:creationId xmlns:a16="http://schemas.microsoft.com/office/drawing/2014/main" id="{AB6158AB-4876-CFAD-3848-E49F85DD91BA}"/>
              </a:ext>
            </a:extLst>
          </p:cNvPr>
          <p:cNvCxnSpPr>
            <a:cxnSpLocks/>
          </p:cNvCxnSpPr>
          <p:nvPr/>
        </p:nvCxnSpPr>
        <p:spPr>
          <a:xfrm>
            <a:off x="1617940" y="-836340"/>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7" name="Title 2">
            <a:extLst>
              <a:ext uri="{FF2B5EF4-FFF2-40B4-BE49-F238E27FC236}">
                <a16:creationId xmlns:a16="http://schemas.microsoft.com/office/drawing/2014/main" id="{C5C2073C-F1FC-CEA8-FE33-AF058A6E9C64}"/>
              </a:ext>
            </a:extLst>
          </p:cNvPr>
          <p:cNvSpPr txBox="1">
            <a:spLocks/>
          </p:cNvSpPr>
          <p:nvPr/>
        </p:nvSpPr>
        <p:spPr>
          <a:xfrm>
            <a:off x="1898689" y="-832625"/>
            <a:ext cx="7443615" cy="5314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alpha val="1070"/>
                  </a:schemeClr>
                </a:solidFill>
              </a:rPr>
              <a:t>The Leadership Mindset</a:t>
            </a:r>
          </a:p>
        </p:txBody>
      </p:sp>
      <p:sp>
        <p:nvSpPr>
          <p:cNvPr id="28" name="Rectangle 27">
            <a:extLst>
              <a:ext uri="{FF2B5EF4-FFF2-40B4-BE49-F238E27FC236}">
                <a16:creationId xmlns:a16="http://schemas.microsoft.com/office/drawing/2014/main" id="{B84DC992-0A83-FBB4-0B82-31D0BF101333}"/>
              </a:ext>
            </a:extLst>
          </p:cNvPr>
          <p:cNvSpPr/>
          <p:nvPr/>
        </p:nvSpPr>
        <p:spPr>
          <a:xfrm>
            <a:off x="7824045" y="847136"/>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45D0CAE-8D86-18B7-4772-BBBFDBE921A9}"/>
              </a:ext>
            </a:extLst>
          </p:cNvPr>
          <p:cNvCxnSpPr>
            <a:cxnSpLocks/>
          </p:cNvCxnSpPr>
          <p:nvPr/>
        </p:nvCxnSpPr>
        <p:spPr>
          <a:xfrm>
            <a:off x="9114977" y="-2572417"/>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7BB42C8-62DA-E7AD-F05C-61051C29D67D}"/>
              </a:ext>
            </a:extLst>
          </p:cNvPr>
          <p:cNvCxnSpPr>
            <a:cxnSpLocks/>
          </p:cNvCxnSpPr>
          <p:nvPr/>
        </p:nvCxnSpPr>
        <p:spPr>
          <a:xfrm>
            <a:off x="9114977" y="3674663"/>
            <a:ext cx="0" cy="2765894"/>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4" name="Graphic 33">
            <a:extLst>
              <a:ext uri="{FF2B5EF4-FFF2-40B4-BE49-F238E27FC236}">
                <a16:creationId xmlns:a16="http://schemas.microsoft.com/office/drawing/2014/main" id="{64D1799A-5817-0C69-A2CA-2634C650FF6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18304" y="1384794"/>
            <a:ext cx="1593346" cy="1593346"/>
          </a:xfrm>
          <a:prstGeom prst="rect">
            <a:avLst/>
          </a:prstGeom>
        </p:spPr>
      </p:pic>
      <p:sp>
        <p:nvSpPr>
          <p:cNvPr id="2" name="TextBox 1">
            <a:extLst>
              <a:ext uri="{FF2B5EF4-FFF2-40B4-BE49-F238E27FC236}">
                <a16:creationId xmlns:a16="http://schemas.microsoft.com/office/drawing/2014/main" id="{8E734387-6D39-C551-6533-52C6F899643F}"/>
              </a:ext>
            </a:extLst>
          </p:cNvPr>
          <p:cNvSpPr txBox="1"/>
          <p:nvPr/>
        </p:nvSpPr>
        <p:spPr>
          <a:xfrm flipH="1">
            <a:off x="1243748" y="-1264777"/>
            <a:ext cx="2063527" cy="1231106"/>
          </a:xfrm>
          <a:prstGeom prst="rect">
            <a:avLst/>
          </a:prstGeom>
          <a:solidFill>
            <a:schemeClr val="tx1">
              <a:alpha val="55000"/>
            </a:schemeClr>
          </a:solidFill>
          <a:ln>
            <a:solidFill>
              <a:schemeClr val="bg1"/>
            </a:solidFill>
          </a:ln>
        </p:spPr>
        <p:txBody>
          <a:bodyPr wrap="square" lIns="0" tIns="0" rIns="0" bIns="0" rtlCol="0">
            <a:spAutoFit/>
          </a:bodyPr>
          <a:lstStyle/>
          <a:p>
            <a:pPr>
              <a:tabLst>
                <a:tab pos="566738" algn="l"/>
              </a:tabLst>
            </a:pPr>
            <a:r>
              <a:rPr lang="en-US" sz="2000" b="1" dirty="0">
                <a:solidFill>
                  <a:schemeClr val="bg1"/>
                </a:solidFill>
                <a:latin typeface="Calibri" panose="020F0502020204030204" pitchFamily="34" charset="0"/>
                <a:cs typeface="Calibri" panose="020F0502020204030204" pitchFamily="34" charset="0"/>
              </a:rPr>
              <a:t>          </a:t>
            </a:r>
          </a:p>
          <a:p>
            <a:pPr lvl="1">
              <a:tabLst>
                <a:tab pos="566738" algn="l"/>
              </a:tabLst>
            </a:pPr>
            <a:r>
              <a:rPr lang="en-US" sz="2000" b="1" spc="-150" dirty="0">
                <a:solidFill>
                  <a:schemeClr val="bg1"/>
                </a:solidFill>
                <a:latin typeface="+mj-lt"/>
                <a:cs typeface="Calibri" panose="020F0502020204030204" pitchFamily="34" charset="0"/>
              </a:rPr>
              <a:t>Systems, </a:t>
            </a:r>
            <a:r>
              <a:rPr lang="en-US" sz="2000" b="1" spc="-150" dirty="0">
                <a:solidFill>
                  <a:srgbClr val="FF872A"/>
                </a:solidFill>
                <a:latin typeface="+mj-lt"/>
                <a:cs typeface="Calibri" panose="020F0502020204030204" pitchFamily="34" charset="0"/>
              </a:rPr>
              <a:t>not </a:t>
            </a:r>
          </a:p>
          <a:p>
            <a:pPr lvl="1">
              <a:tabLst>
                <a:tab pos="566738" algn="l"/>
              </a:tabLst>
            </a:pPr>
            <a:r>
              <a:rPr lang="en-US" sz="2000" b="1" spc="-150" dirty="0">
                <a:solidFill>
                  <a:srgbClr val="FF872A"/>
                </a:solidFill>
                <a:latin typeface="+mj-lt"/>
                <a:cs typeface="Calibri" panose="020F0502020204030204" pitchFamily="34" charset="0"/>
              </a:rPr>
              <a:t>technologies</a:t>
            </a:r>
          </a:p>
          <a:p>
            <a:pPr algn="ctr"/>
            <a:endParaRPr lang="en-US" sz="2000" dirty="0">
              <a:solidFill>
                <a:schemeClr val="bg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81B3810-817D-8499-1BAE-1690F05BD21F}"/>
              </a:ext>
            </a:extLst>
          </p:cNvPr>
          <p:cNvSpPr txBox="1"/>
          <p:nvPr/>
        </p:nvSpPr>
        <p:spPr>
          <a:xfrm flipH="1">
            <a:off x="3670539" y="-1264777"/>
            <a:ext cx="2233751" cy="1231106"/>
          </a:xfrm>
          <a:prstGeom prst="rect">
            <a:avLst/>
          </a:prstGeom>
          <a:solidFill>
            <a:schemeClr val="tx1">
              <a:alpha val="55000"/>
            </a:schemeClr>
          </a:solidFill>
          <a:ln>
            <a:solidFill>
              <a:schemeClr val="bg1"/>
            </a:solidFill>
          </a:ln>
        </p:spPr>
        <p:txBody>
          <a:bodyPr wrap="square" lIns="0" tIns="0" rIns="0" bIns="0" rtlCol="0">
            <a:spAutoFit/>
          </a:bodyPr>
          <a:lstStyle/>
          <a:p>
            <a:pPr algn="ctr">
              <a:tabLst>
                <a:tab pos="511175" algn="l"/>
              </a:tabLst>
            </a:pPr>
            <a:endParaRPr lang="en-US" sz="2000" b="1" dirty="0">
              <a:solidFill>
                <a:schemeClr val="bg1"/>
              </a:solidFill>
              <a:latin typeface="Calibri" panose="020F0502020204030204" pitchFamily="34" charset="0"/>
              <a:cs typeface="Calibri" panose="020F0502020204030204" pitchFamily="34" charset="0"/>
            </a:endParaRPr>
          </a:p>
          <a:p>
            <a:pPr lvl="1">
              <a:tabLst>
                <a:tab pos="511175" algn="l"/>
              </a:tabLst>
            </a:pPr>
            <a:r>
              <a:rPr lang="en-US" sz="2000" b="1" spc="-150" dirty="0">
                <a:solidFill>
                  <a:schemeClr val="bg1"/>
                </a:solidFill>
                <a:latin typeface="+mj-lt"/>
                <a:cs typeface="Calibri" panose="020F0502020204030204" pitchFamily="34" charset="0"/>
              </a:rPr>
              <a:t>Empowering, </a:t>
            </a:r>
            <a:r>
              <a:rPr lang="en-US" sz="2000" b="1" spc="-150" dirty="0">
                <a:solidFill>
                  <a:srgbClr val="FF872A"/>
                </a:solidFill>
                <a:latin typeface="+mj-lt"/>
                <a:cs typeface="Calibri" panose="020F0502020204030204" pitchFamily="34" charset="0"/>
              </a:rPr>
              <a:t>not determining</a:t>
            </a:r>
          </a:p>
          <a:p>
            <a:pPr algn="ctr">
              <a:tabLst>
                <a:tab pos="511175" algn="l"/>
              </a:tabLst>
            </a:pPr>
            <a:endParaRPr lang="en-US" sz="20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4B6B676-3121-5ED3-6475-32AF1B4658AD}"/>
              </a:ext>
            </a:extLst>
          </p:cNvPr>
          <p:cNvSpPr txBox="1"/>
          <p:nvPr/>
        </p:nvSpPr>
        <p:spPr>
          <a:xfrm flipH="1">
            <a:off x="6267554" y="-1264777"/>
            <a:ext cx="2063527" cy="1231106"/>
          </a:xfrm>
          <a:prstGeom prst="rect">
            <a:avLst/>
          </a:prstGeom>
          <a:solidFill>
            <a:schemeClr val="tx1">
              <a:alpha val="55370"/>
            </a:schemeClr>
          </a:solidFill>
          <a:ln>
            <a:solidFill>
              <a:schemeClr val="bg1"/>
            </a:solidFill>
          </a:ln>
        </p:spPr>
        <p:txBody>
          <a:bodyPr wrap="square" lIns="0" tIns="0" rIns="0" bIns="0" rtlCol="0">
            <a:spAutoFit/>
          </a:bodyPr>
          <a:lstStyle/>
          <a:p>
            <a:pPr algn="ctr">
              <a:tabLst>
                <a:tab pos="511175" algn="l"/>
              </a:tabLst>
            </a:pPr>
            <a:endParaRPr lang="en-US" sz="2000" b="1" dirty="0">
              <a:solidFill>
                <a:schemeClr val="bg1"/>
              </a:solidFill>
              <a:latin typeface="Calibri" panose="020F0502020204030204" pitchFamily="34" charset="0"/>
              <a:cs typeface="Calibri" panose="020F0502020204030204" pitchFamily="34" charset="0"/>
            </a:endParaRPr>
          </a:p>
          <a:p>
            <a:pPr lvl="1">
              <a:tabLst>
                <a:tab pos="511175" algn="l"/>
              </a:tabLst>
            </a:pPr>
            <a:r>
              <a:rPr lang="en-US" sz="2000" b="1" spc="-150" dirty="0">
                <a:solidFill>
                  <a:schemeClr val="bg1"/>
                </a:solidFill>
                <a:latin typeface="+mj-lt"/>
                <a:cs typeface="Calibri" panose="020F0502020204030204" pitchFamily="34" charset="0"/>
              </a:rPr>
              <a:t>By design,</a:t>
            </a:r>
            <a:r>
              <a:rPr lang="en-US" sz="2000" b="1" spc="-150" dirty="0">
                <a:solidFill>
                  <a:srgbClr val="FF872A"/>
                </a:solidFill>
                <a:latin typeface="+mj-lt"/>
                <a:cs typeface="Calibri" panose="020F0502020204030204" pitchFamily="34" charset="0"/>
              </a:rPr>
              <a:t> not </a:t>
            </a:r>
          </a:p>
          <a:p>
            <a:pPr lvl="1">
              <a:tabLst>
                <a:tab pos="511175" algn="l"/>
              </a:tabLst>
            </a:pPr>
            <a:r>
              <a:rPr lang="en-US" sz="2000" b="1" spc="-150" dirty="0">
                <a:solidFill>
                  <a:srgbClr val="FF872A"/>
                </a:solidFill>
                <a:latin typeface="+mj-lt"/>
                <a:cs typeface="Calibri" panose="020F0502020204030204" pitchFamily="34" charset="0"/>
              </a:rPr>
              <a:t>by default</a:t>
            </a:r>
          </a:p>
          <a:p>
            <a:pPr>
              <a:tabLst>
                <a:tab pos="511175" algn="l"/>
              </a:tabLst>
            </a:pPr>
            <a:endParaRPr lang="en-US" sz="2000" dirty="0">
              <a:solidFill>
                <a:schemeClr val="bg1"/>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2AEFDC4-8D5D-8388-878F-E1835B13F8AD}"/>
              </a:ext>
            </a:extLst>
          </p:cNvPr>
          <p:cNvSpPr txBox="1"/>
          <p:nvPr/>
        </p:nvSpPr>
        <p:spPr>
          <a:xfrm flipH="1">
            <a:off x="8694346" y="-1264777"/>
            <a:ext cx="2233751" cy="1231106"/>
          </a:xfrm>
          <a:prstGeom prst="rect">
            <a:avLst/>
          </a:prstGeom>
          <a:solidFill>
            <a:schemeClr val="tx1">
              <a:alpha val="55000"/>
            </a:schemeClr>
          </a:solidFill>
          <a:ln>
            <a:solidFill>
              <a:schemeClr val="bg1"/>
            </a:solidFill>
          </a:ln>
        </p:spPr>
        <p:txBody>
          <a:bodyPr wrap="square" lIns="0" tIns="0" rIns="0" bIns="0" rtlCol="0">
            <a:spAutoFit/>
          </a:bodyPr>
          <a:lstStyle/>
          <a:p>
            <a:pPr algn="ctr">
              <a:tabLst>
                <a:tab pos="511175" algn="l"/>
              </a:tabLst>
            </a:pPr>
            <a:endParaRPr lang="en-US" sz="2000" b="1" dirty="0">
              <a:solidFill>
                <a:schemeClr val="bg1"/>
              </a:solidFill>
              <a:latin typeface="Calibri" panose="020F0502020204030204" pitchFamily="34" charset="0"/>
              <a:cs typeface="Calibri" panose="020F0502020204030204" pitchFamily="34" charset="0"/>
            </a:endParaRPr>
          </a:p>
          <a:p>
            <a:pPr lvl="1">
              <a:tabLst>
                <a:tab pos="511175" algn="l"/>
              </a:tabLst>
            </a:pPr>
            <a:r>
              <a:rPr lang="en-US" sz="2000" b="1" spc="-150" dirty="0">
                <a:solidFill>
                  <a:schemeClr val="bg1"/>
                </a:solidFill>
                <a:latin typeface="+mj-lt"/>
                <a:cs typeface="Calibri" panose="020F0502020204030204" pitchFamily="34" charset="0"/>
              </a:rPr>
              <a:t>Values, </a:t>
            </a:r>
            <a:r>
              <a:rPr lang="en-US" sz="2000" b="1" spc="-150" dirty="0">
                <a:solidFill>
                  <a:srgbClr val="FF872A"/>
                </a:solidFill>
                <a:latin typeface="+mj-lt"/>
                <a:cs typeface="Calibri" panose="020F0502020204030204" pitchFamily="34" charset="0"/>
              </a:rPr>
              <a:t>not disengagement</a:t>
            </a:r>
          </a:p>
          <a:p>
            <a:pPr algn="ctr">
              <a:tabLst>
                <a:tab pos="511175" algn="l"/>
              </a:tabLst>
            </a:pPr>
            <a:endParaRPr lang="en-US" sz="2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7530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17" presetClass="entr" presetSubtype="1"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p:cTn id="10" dur="1000" fill="hold"/>
                                        <p:tgtEl>
                                          <p:spTgt spid="29"/>
                                        </p:tgtEl>
                                        <p:attrNameLst>
                                          <p:attrName>ppt_x</p:attrName>
                                        </p:attrNameLst>
                                      </p:cBhvr>
                                      <p:tavLst>
                                        <p:tav tm="0">
                                          <p:val>
                                            <p:strVal val="#ppt_x"/>
                                          </p:val>
                                        </p:tav>
                                        <p:tav tm="100000">
                                          <p:val>
                                            <p:strVal val="#ppt_x"/>
                                          </p:val>
                                        </p:tav>
                                      </p:tavLst>
                                    </p:anim>
                                    <p:anim calcmode="lin" valueType="num">
                                      <p:cBhvr>
                                        <p:cTn id="11" dur="1000" fill="hold"/>
                                        <p:tgtEl>
                                          <p:spTgt spid="29"/>
                                        </p:tgtEl>
                                        <p:attrNameLst>
                                          <p:attrName>ppt_y</p:attrName>
                                        </p:attrNameLst>
                                      </p:cBhvr>
                                      <p:tavLst>
                                        <p:tav tm="0">
                                          <p:val>
                                            <p:strVal val="#ppt_y-#ppt_h/2"/>
                                          </p:val>
                                        </p:tav>
                                        <p:tav tm="100000">
                                          <p:val>
                                            <p:strVal val="#ppt_y"/>
                                          </p:val>
                                        </p:tav>
                                      </p:tavLst>
                                    </p:anim>
                                    <p:anim calcmode="lin" valueType="num">
                                      <p:cBhvr>
                                        <p:cTn id="12" dur="1000" fill="hold"/>
                                        <p:tgtEl>
                                          <p:spTgt spid="29"/>
                                        </p:tgtEl>
                                        <p:attrNameLst>
                                          <p:attrName>ppt_w</p:attrName>
                                        </p:attrNameLst>
                                      </p:cBhvr>
                                      <p:tavLst>
                                        <p:tav tm="0">
                                          <p:val>
                                            <p:strVal val="#ppt_w"/>
                                          </p:val>
                                        </p:tav>
                                        <p:tav tm="100000">
                                          <p:val>
                                            <p:strVal val="#ppt_w"/>
                                          </p:val>
                                        </p:tav>
                                      </p:tavLst>
                                    </p:anim>
                                    <p:anim calcmode="lin" valueType="num">
                                      <p:cBhvr>
                                        <p:cTn id="13" dur="1000" fill="hold"/>
                                        <p:tgtEl>
                                          <p:spTgt spid="2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7" presetClass="entr" presetSubtype="1" fill="hold"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ppt_h/2"/>
                                          </p:val>
                                        </p:tav>
                                        <p:tav tm="100000">
                                          <p:val>
                                            <p:strVal val="#ppt_y"/>
                                          </p:val>
                                        </p:tav>
                                      </p:tavLst>
                                    </p:anim>
                                    <p:anim calcmode="lin" valueType="num">
                                      <p:cBhvr>
                                        <p:cTn id="22" dur="1000" fill="hold"/>
                                        <p:tgtEl>
                                          <p:spTgt spid="30"/>
                                        </p:tgtEl>
                                        <p:attrNameLst>
                                          <p:attrName>ppt_w</p:attrName>
                                        </p:attrNameLst>
                                      </p:cBhvr>
                                      <p:tavLst>
                                        <p:tav tm="0">
                                          <p:val>
                                            <p:strVal val="#ppt_w"/>
                                          </p:val>
                                        </p:tav>
                                        <p:tav tm="100000">
                                          <p:val>
                                            <p:strVal val="#ppt_w"/>
                                          </p:val>
                                        </p:tav>
                                      </p:tavLst>
                                    </p:anim>
                                    <p:anim calcmode="lin" valueType="num">
                                      <p:cBhvr>
                                        <p:cTn id="23" dur="1000" fill="hold"/>
                                        <p:tgtEl>
                                          <p:spTgt spid="30"/>
                                        </p:tgtEl>
                                        <p:attrNameLst>
                                          <p:attrName>ppt_h</p:attrName>
                                        </p:attrNameLst>
                                      </p:cBhvr>
                                      <p:tavLst>
                                        <p:tav tm="0">
                                          <p:val>
                                            <p:fltVal val="0"/>
                                          </p:val>
                                        </p:tav>
                                        <p:tav tm="100000">
                                          <p:val>
                                            <p:strVal val="#ppt_h"/>
                                          </p:val>
                                        </p:tav>
                                      </p:tavLst>
                                    </p:anim>
                                  </p:childTnLst>
                                </p:cTn>
                              </p:par>
                              <p:par>
                                <p:cTn id="24" presetID="10" presetClass="entr" presetSubtype="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animBg="1"/>
      <p:bldP spid="2" grpId="0" animBg="1"/>
      <p:bldP spid="6"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B0AFAA-97DC-E321-FDB7-10A03C81991F}"/>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rainbow colored waves on a black background&#10;&#10;Description automatically generated">
            <a:extLst>
              <a:ext uri="{FF2B5EF4-FFF2-40B4-BE49-F238E27FC236}">
                <a16:creationId xmlns:a16="http://schemas.microsoft.com/office/drawing/2014/main" id="{FB6250A6-8165-76EF-21EF-328AD516DA05}"/>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3053883" y="-322596"/>
            <a:ext cx="17245263" cy="12804609"/>
          </a:xfrm>
          <a:prstGeom prst="rect">
            <a:avLst/>
          </a:prstGeom>
        </p:spPr>
      </p:pic>
      <p:sp>
        <p:nvSpPr>
          <p:cNvPr id="3" name="Title 2">
            <a:extLst>
              <a:ext uri="{FF2B5EF4-FFF2-40B4-BE49-F238E27FC236}">
                <a16:creationId xmlns:a16="http://schemas.microsoft.com/office/drawing/2014/main" id="{C5E4CEEA-F71B-EBEE-1575-BFEF126E0A39}"/>
              </a:ext>
            </a:extLst>
          </p:cNvPr>
          <p:cNvSpPr txBox="1">
            <a:spLocks/>
          </p:cNvSpPr>
          <p:nvPr/>
        </p:nvSpPr>
        <p:spPr>
          <a:xfrm>
            <a:off x="1898689" y="2931839"/>
            <a:ext cx="7443615" cy="53149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ea typeface="+mj-lt"/>
                <a:cs typeface="+mj-lt"/>
              </a:rPr>
              <a:t>Empowering, </a:t>
            </a:r>
            <a:r>
              <a:rPr lang="en-US" sz="3200" b="1" dirty="0">
                <a:solidFill>
                  <a:srgbClr val="FF872A"/>
                </a:solidFill>
                <a:ea typeface="+mj-lt"/>
                <a:cs typeface="+mj-lt"/>
              </a:rPr>
              <a:t>not determining</a:t>
            </a:r>
            <a:endParaRPr lang="en-US" b="1" dirty="0">
              <a:solidFill>
                <a:srgbClr val="FF872A"/>
              </a:solidFill>
            </a:endParaRPr>
          </a:p>
        </p:txBody>
      </p:sp>
      <p:cxnSp>
        <p:nvCxnSpPr>
          <p:cNvPr id="4" name="Straight Connector 3">
            <a:extLst>
              <a:ext uri="{FF2B5EF4-FFF2-40B4-BE49-F238E27FC236}">
                <a16:creationId xmlns:a16="http://schemas.microsoft.com/office/drawing/2014/main" id="{AB6158AB-4876-CFAD-3848-E49F85DD91BA}"/>
              </a:ext>
            </a:extLst>
          </p:cNvPr>
          <p:cNvCxnSpPr>
            <a:cxnSpLocks/>
          </p:cNvCxnSpPr>
          <p:nvPr/>
        </p:nvCxnSpPr>
        <p:spPr>
          <a:xfrm>
            <a:off x="1617940" y="0"/>
            <a:ext cx="0" cy="343791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 name="Title 2">
            <a:extLst>
              <a:ext uri="{FF2B5EF4-FFF2-40B4-BE49-F238E27FC236}">
                <a16:creationId xmlns:a16="http://schemas.microsoft.com/office/drawing/2014/main" id="{AE8EBD5A-9763-A427-8A17-668B4C2EB0F3}"/>
              </a:ext>
            </a:extLst>
          </p:cNvPr>
          <p:cNvSpPr txBox="1">
            <a:spLocks/>
          </p:cNvSpPr>
          <p:nvPr/>
        </p:nvSpPr>
        <p:spPr>
          <a:xfrm>
            <a:off x="1898689" y="-854092"/>
            <a:ext cx="7443615" cy="53149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alpha val="1081"/>
                  </a:schemeClr>
                </a:solidFill>
                <a:ea typeface="+mj-lt"/>
                <a:cs typeface="+mj-lt"/>
              </a:rPr>
              <a:t>Systems, </a:t>
            </a:r>
            <a:r>
              <a:rPr lang="en-US" sz="3200" b="1" dirty="0">
                <a:solidFill>
                  <a:srgbClr val="FF872A">
                    <a:alpha val="1081"/>
                  </a:srgbClr>
                </a:solidFill>
                <a:ea typeface="+mj-lt"/>
                <a:cs typeface="+mj-lt"/>
              </a:rPr>
              <a:t>not technologies</a:t>
            </a:r>
            <a:endParaRPr lang="en-US" sz="3200" b="1" dirty="0">
              <a:solidFill>
                <a:srgbClr val="FF872A">
                  <a:alpha val="1081"/>
                </a:srgbClr>
              </a:solidFill>
            </a:endParaRPr>
          </a:p>
        </p:txBody>
      </p:sp>
      <p:pic>
        <p:nvPicPr>
          <p:cNvPr id="27" name="Graphic 26">
            <a:extLst>
              <a:ext uri="{FF2B5EF4-FFF2-40B4-BE49-F238E27FC236}">
                <a16:creationId xmlns:a16="http://schemas.microsoft.com/office/drawing/2014/main" id="{9D4BCF40-641B-DCC6-1204-D7316196D8B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052107" y="2056519"/>
            <a:ext cx="2126227" cy="2164460"/>
          </a:xfrm>
          <a:prstGeom prst="rect">
            <a:avLst/>
          </a:prstGeom>
        </p:spPr>
      </p:pic>
      <p:sp>
        <p:nvSpPr>
          <p:cNvPr id="32" name="Rectangle 31">
            <a:extLst>
              <a:ext uri="{FF2B5EF4-FFF2-40B4-BE49-F238E27FC236}">
                <a16:creationId xmlns:a16="http://schemas.microsoft.com/office/drawing/2014/main" id="{C9F0FD08-B69C-D09A-D464-1285E937A945}"/>
              </a:ext>
            </a:extLst>
          </p:cNvPr>
          <p:cNvSpPr/>
          <p:nvPr/>
        </p:nvSpPr>
        <p:spPr>
          <a:xfrm>
            <a:off x="7824045" y="1909449"/>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F3483308-74E1-2B35-F7D1-AFC5ECD20A42}"/>
              </a:ext>
            </a:extLst>
          </p:cNvPr>
          <p:cNvCxnSpPr>
            <a:cxnSpLocks/>
          </p:cNvCxnSpPr>
          <p:nvPr/>
        </p:nvCxnSpPr>
        <p:spPr>
          <a:xfrm>
            <a:off x="9114977" y="-1510104"/>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F399CD5-1FA1-7E99-199D-F9D7E26FCDD2}"/>
              </a:ext>
            </a:extLst>
          </p:cNvPr>
          <p:cNvCxnSpPr>
            <a:cxnSpLocks/>
          </p:cNvCxnSpPr>
          <p:nvPr/>
        </p:nvCxnSpPr>
        <p:spPr>
          <a:xfrm>
            <a:off x="9114977" y="4711148"/>
            <a:ext cx="0" cy="1828800"/>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714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17" presetClass="entr" presetSubtype="1"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p:cTn id="10" dur="1000" fill="hold"/>
                                        <p:tgtEl>
                                          <p:spTgt spid="33"/>
                                        </p:tgtEl>
                                        <p:attrNameLst>
                                          <p:attrName>ppt_x</p:attrName>
                                        </p:attrNameLst>
                                      </p:cBhvr>
                                      <p:tavLst>
                                        <p:tav tm="0">
                                          <p:val>
                                            <p:strVal val="#ppt_x"/>
                                          </p:val>
                                        </p:tav>
                                        <p:tav tm="100000">
                                          <p:val>
                                            <p:strVal val="#ppt_x"/>
                                          </p:val>
                                        </p:tav>
                                      </p:tavLst>
                                    </p:anim>
                                    <p:anim calcmode="lin" valueType="num">
                                      <p:cBhvr>
                                        <p:cTn id="11" dur="1000" fill="hold"/>
                                        <p:tgtEl>
                                          <p:spTgt spid="33"/>
                                        </p:tgtEl>
                                        <p:attrNameLst>
                                          <p:attrName>ppt_y</p:attrName>
                                        </p:attrNameLst>
                                      </p:cBhvr>
                                      <p:tavLst>
                                        <p:tav tm="0">
                                          <p:val>
                                            <p:strVal val="#ppt_y-#ppt_h/2"/>
                                          </p:val>
                                        </p:tav>
                                        <p:tav tm="100000">
                                          <p:val>
                                            <p:strVal val="#ppt_y"/>
                                          </p:val>
                                        </p:tav>
                                      </p:tavLst>
                                    </p:anim>
                                    <p:anim calcmode="lin" valueType="num">
                                      <p:cBhvr>
                                        <p:cTn id="12" dur="1000" fill="hold"/>
                                        <p:tgtEl>
                                          <p:spTgt spid="33"/>
                                        </p:tgtEl>
                                        <p:attrNameLst>
                                          <p:attrName>ppt_w</p:attrName>
                                        </p:attrNameLst>
                                      </p:cBhvr>
                                      <p:tavLst>
                                        <p:tav tm="0">
                                          <p:val>
                                            <p:strVal val="#ppt_w"/>
                                          </p:val>
                                        </p:tav>
                                        <p:tav tm="100000">
                                          <p:val>
                                            <p:strVal val="#ppt_w"/>
                                          </p:val>
                                        </p:tav>
                                      </p:tavLst>
                                    </p:anim>
                                    <p:anim calcmode="lin" valueType="num">
                                      <p:cBhvr>
                                        <p:cTn id="13" dur="1000" fill="hold"/>
                                        <p:tgtEl>
                                          <p:spTgt spid="3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par>
                                <p:cTn id="18" presetID="17" presetClass="entr" presetSubtype="1"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ppt_h/2"/>
                                          </p:val>
                                        </p:tav>
                                        <p:tav tm="100000">
                                          <p:val>
                                            <p:strVal val="#ppt_y"/>
                                          </p:val>
                                        </p:tav>
                                      </p:tavLst>
                                    </p:anim>
                                    <p:anim calcmode="lin" valueType="num">
                                      <p:cBhvr>
                                        <p:cTn id="22" dur="1000" fill="hold"/>
                                        <p:tgtEl>
                                          <p:spTgt spid="34"/>
                                        </p:tgtEl>
                                        <p:attrNameLst>
                                          <p:attrName>ppt_w</p:attrName>
                                        </p:attrNameLst>
                                      </p:cBhvr>
                                      <p:tavLst>
                                        <p:tav tm="0">
                                          <p:val>
                                            <p:strVal val="#ppt_w"/>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DD44848-B133-3C2B-95A8-A4C0F4D87620}"/>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rainbow colored waves on a black background&#10;&#10;Description automatically generated">
            <a:extLst>
              <a:ext uri="{FF2B5EF4-FFF2-40B4-BE49-F238E27FC236}">
                <a16:creationId xmlns:a16="http://schemas.microsoft.com/office/drawing/2014/main" id="{6955B961-794A-1A25-1FCF-4882ADF1D876}"/>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4235116" y="0"/>
            <a:ext cx="18352168" cy="13626485"/>
          </a:xfrm>
          <a:prstGeom prst="rect">
            <a:avLst/>
          </a:prstGeom>
        </p:spPr>
      </p:pic>
      <p:sp>
        <p:nvSpPr>
          <p:cNvPr id="3" name="Title 2">
            <a:extLst>
              <a:ext uri="{FF2B5EF4-FFF2-40B4-BE49-F238E27FC236}">
                <a16:creationId xmlns:a16="http://schemas.microsoft.com/office/drawing/2014/main" id="{C5E4CEEA-F71B-EBEE-1575-BFEF126E0A39}"/>
              </a:ext>
            </a:extLst>
          </p:cNvPr>
          <p:cNvSpPr txBox="1">
            <a:spLocks/>
          </p:cNvSpPr>
          <p:nvPr/>
        </p:nvSpPr>
        <p:spPr>
          <a:xfrm>
            <a:off x="1898689" y="3876426"/>
            <a:ext cx="7443615" cy="53149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ea typeface="+mj-lt"/>
                <a:cs typeface="+mj-lt"/>
              </a:rPr>
              <a:t>By design, </a:t>
            </a:r>
            <a:r>
              <a:rPr lang="en-US" sz="3200" b="1" dirty="0">
                <a:solidFill>
                  <a:srgbClr val="FF872A"/>
                </a:solidFill>
                <a:ea typeface="+mj-lt"/>
                <a:cs typeface="+mj-lt"/>
              </a:rPr>
              <a:t>not by default</a:t>
            </a:r>
            <a:endParaRPr lang="en-US" b="1" dirty="0">
              <a:solidFill>
                <a:srgbClr val="FF872A"/>
              </a:solidFill>
            </a:endParaRPr>
          </a:p>
        </p:txBody>
      </p:sp>
      <p:cxnSp>
        <p:nvCxnSpPr>
          <p:cNvPr id="4" name="Straight Connector 3">
            <a:extLst>
              <a:ext uri="{FF2B5EF4-FFF2-40B4-BE49-F238E27FC236}">
                <a16:creationId xmlns:a16="http://schemas.microsoft.com/office/drawing/2014/main" id="{AB6158AB-4876-CFAD-3848-E49F85DD91BA}"/>
              </a:ext>
            </a:extLst>
          </p:cNvPr>
          <p:cNvCxnSpPr>
            <a:cxnSpLocks/>
          </p:cNvCxnSpPr>
          <p:nvPr/>
        </p:nvCxnSpPr>
        <p:spPr>
          <a:xfrm>
            <a:off x="1617940" y="-786063"/>
            <a:ext cx="0" cy="516856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F34364BB-9B64-80EF-7838-799EFB80E8C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150806" y="3156070"/>
            <a:ext cx="1961599" cy="1961599"/>
          </a:xfrm>
          <a:prstGeom prst="rect">
            <a:avLst/>
          </a:prstGeom>
        </p:spPr>
      </p:pic>
      <p:sp>
        <p:nvSpPr>
          <p:cNvPr id="24" name="Title 2">
            <a:extLst>
              <a:ext uri="{FF2B5EF4-FFF2-40B4-BE49-F238E27FC236}">
                <a16:creationId xmlns:a16="http://schemas.microsoft.com/office/drawing/2014/main" id="{646709F8-69F1-93FE-D3A2-BB2DC1230D9F}"/>
              </a:ext>
            </a:extLst>
          </p:cNvPr>
          <p:cNvSpPr txBox="1">
            <a:spLocks/>
          </p:cNvSpPr>
          <p:nvPr/>
        </p:nvSpPr>
        <p:spPr>
          <a:xfrm>
            <a:off x="1898689" y="-533254"/>
            <a:ext cx="7443615" cy="53149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alpha val="1000"/>
                  </a:schemeClr>
                </a:solidFill>
                <a:ea typeface="+mj-lt"/>
                <a:cs typeface="+mj-lt"/>
              </a:rPr>
              <a:t>Empowering, </a:t>
            </a:r>
            <a:r>
              <a:rPr lang="en-US" sz="3200" b="1" dirty="0">
                <a:solidFill>
                  <a:srgbClr val="FF872A">
                    <a:alpha val="1000"/>
                  </a:srgbClr>
                </a:solidFill>
                <a:ea typeface="+mj-lt"/>
                <a:cs typeface="+mj-lt"/>
              </a:rPr>
              <a:t>not determining</a:t>
            </a:r>
            <a:endParaRPr lang="en-US" b="1" dirty="0">
              <a:solidFill>
                <a:srgbClr val="FF872A">
                  <a:alpha val="1000"/>
                </a:srgbClr>
              </a:solidFill>
            </a:endParaRPr>
          </a:p>
        </p:txBody>
      </p:sp>
      <p:sp>
        <p:nvSpPr>
          <p:cNvPr id="22" name="Rectangle 21">
            <a:extLst>
              <a:ext uri="{FF2B5EF4-FFF2-40B4-BE49-F238E27FC236}">
                <a16:creationId xmlns:a16="http://schemas.microsoft.com/office/drawing/2014/main" id="{900E1268-B134-9853-0355-C2E5FD0C373A}"/>
              </a:ext>
            </a:extLst>
          </p:cNvPr>
          <p:cNvSpPr/>
          <p:nvPr/>
        </p:nvSpPr>
        <p:spPr>
          <a:xfrm>
            <a:off x="7824045" y="2837292"/>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2F48B095-9867-3F73-EB25-9ADDDF54A29F}"/>
              </a:ext>
            </a:extLst>
          </p:cNvPr>
          <p:cNvCxnSpPr>
            <a:cxnSpLocks/>
          </p:cNvCxnSpPr>
          <p:nvPr/>
        </p:nvCxnSpPr>
        <p:spPr>
          <a:xfrm>
            <a:off x="9114977" y="-582261"/>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6471CE9-06CC-1DEB-4E89-74B33EA38047}"/>
              </a:ext>
            </a:extLst>
          </p:cNvPr>
          <p:cNvCxnSpPr>
            <a:cxnSpLocks/>
          </p:cNvCxnSpPr>
          <p:nvPr/>
        </p:nvCxnSpPr>
        <p:spPr>
          <a:xfrm>
            <a:off x="9114977" y="5628466"/>
            <a:ext cx="0" cy="1010873"/>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210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17" presetClass="entr" presetSubtype="1"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1000" fill="hold"/>
                                        <p:tgtEl>
                                          <p:spTgt spid="23"/>
                                        </p:tgtEl>
                                        <p:attrNameLst>
                                          <p:attrName>ppt_x</p:attrName>
                                        </p:attrNameLst>
                                      </p:cBhvr>
                                      <p:tavLst>
                                        <p:tav tm="0">
                                          <p:val>
                                            <p:strVal val="#ppt_x"/>
                                          </p:val>
                                        </p:tav>
                                        <p:tav tm="100000">
                                          <p:val>
                                            <p:strVal val="#ppt_x"/>
                                          </p:val>
                                        </p:tav>
                                      </p:tavLst>
                                    </p:anim>
                                    <p:anim calcmode="lin" valueType="num">
                                      <p:cBhvr>
                                        <p:cTn id="11" dur="1000" fill="hold"/>
                                        <p:tgtEl>
                                          <p:spTgt spid="23"/>
                                        </p:tgtEl>
                                        <p:attrNameLst>
                                          <p:attrName>ppt_y</p:attrName>
                                        </p:attrNameLst>
                                      </p:cBhvr>
                                      <p:tavLst>
                                        <p:tav tm="0">
                                          <p:val>
                                            <p:strVal val="#ppt_y-#ppt_h/2"/>
                                          </p:val>
                                        </p:tav>
                                        <p:tav tm="100000">
                                          <p:val>
                                            <p:strVal val="#ppt_y"/>
                                          </p:val>
                                        </p:tav>
                                      </p:tavLst>
                                    </p:anim>
                                    <p:anim calcmode="lin" valueType="num">
                                      <p:cBhvr>
                                        <p:cTn id="12" dur="1000" fill="hold"/>
                                        <p:tgtEl>
                                          <p:spTgt spid="23"/>
                                        </p:tgtEl>
                                        <p:attrNameLst>
                                          <p:attrName>ppt_w</p:attrName>
                                        </p:attrNameLst>
                                      </p:cBhvr>
                                      <p:tavLst>
                                        <p:tav tm="0">
                                          <p:val>
                                            <p:strVal val="#ppt_w"/>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7" presetClass="entr" presetSubtype="1"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ppt_h/2"/>
                                          </p:val>
                                        </p:tav>
                                        <p:tav tm="100000">
                                          <p:val>
                                            <p:strVal val="#ppt_y"/>
                                          </p:val>
                                        </p:tav>
                                      </p:tavLst>
                                    </p:anim>
                                    <p:anim calcmode="lin" valueType="num">
                                      <p:cBhvr>
                                        <p:cTn id="22" dur="1000" fill="hold"/>
                                        <p:tgtEl>
                                          <p:spTgt spid="29"/>
                                        </p:tgtEl>
                                        <p:attrNameLst>
                                          <p:attrName>ppt_w</p:attrName>
                                        </p:attrNameLst>
                                      </p:cBhvr>
                                      <p:tavLst>
                                        <p:tav tm="0">
                                          <p:val>
                                            <p:strVal val="#ppt_w"/>
                                          </p:val>
                                        </p:tav>
                                        <p:tav tm="100000">
                                          <p:val>
                                            <p:strVal val="#ppt_w"/>
                                          </p:val>
                                        </p:tav>
                                      </p:tavLst>
                                    </p:anim>
                                    <p:anim calcmode="lin" valueType="num">
                                      <p:cBhvr>
                                        <p:cTn id="23" dur="1000" fill="hold"/>
                                        <p:tgtEl>
                                          <p:spTgt spid="29"/>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F48E230-25D0-236A-A578-36E62A4D24A4}"/>
              </a:ext>
            </a:extLst>
          </p:cNvPr>
          <p:cNvGrpSpPr/>
          <p:nvPr/>
        </p:nvGrpSpPr>
        <p:grpSpPr>
          <a:xfrm>
            <a:off x="0" y="320293"/>
            <a:ext cx="12192000" cy="6537707"/>
            <a:chOff x="0" y="320293"/>
            <a:chExt cx="12192000" cy="6537707"/>
          </a:xfrm>
        </p:grpSpPr>
        <p:pic>
          <p:nvPicPr>
            <p:cNvPr id="10" name="Picture 9">
              <a:extLst>
                <a:ext uri="{FF2B5EF4-FFF2-40B4-BE49-F238E27FC236}">
                  <a16:creationId xmlns:a16="http://schemas.microsoft.com/office/drawing/2014/main" id="{1E3E311D-801C-83FD-B176-4C43897499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320293"/>
              <a:ext cx="12192000" cy="6537707"/>
            </a:xfrm>
            <a:prstGeom prst="rect">
              <a:avLst/>
            </a:prstGeom>
          </p:spPr>
        </p:pic>
        <p:pic>
          <p:nvPicPr>
            <p:cNvPr id="4" name="Picture 3">
              <a:extLst>
                <a:ext uri="{FF2B5EF4-FFF2-40B4-BE49-F238E27FC236}">
                  <a16:creationId xmlns:a16="http://schemas.microsoft.com/office/drawing/2014/main" id="{CFC0A2D2-6F14-F244-5386-5DE481EA1A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454"/>
            <a:stretch/>
          </p:blipFill>
          <p:spPr>
            <a:xfrm>
              <a:off x="0" y="1667007"/>
              <a:ext cx="12192000" cy="5190993"/>
            </a:xfrm>
            <a:prstGeom prst="rect">
              <a:avLst/>
            </a:prstGeom>
          </p:spPr>
        </p:pic>
      </p:grpSp>
      <p:sp>
        <p:nvSpPr>
          <p:cNvPr id="6" name="Rectangle 5">
            <a:extLst>
              <a:ext uri="{FF2B5EF4-FFF2-40B4-BE49-F238E27FC236}">
                <a16:creationId xmlns:a16="http://schemas.microsoft.com/office/drawing/2014/main" id="{158BA109-2B78-0D4C-4A68-FCFC692EA7F3}"/>
              </a:ext>
            </a:extLst>
          </p:cNvPr>
          <p:cNvSpPr/>
          <p:nvPr/>
        </p:nvSpPr>
        <p:spPr>
          <a:xfrm>
            <a:off x="0" y="0"/>
            <a:ext cx="12192000" cy="6882343"/>
          </a:xfrm>
          <a:prstGeom prst="rect">
            <a:avLst/>
          </a:prstGeom>
          <a:gradFill flip="none" rotWithShape="1">
            <a:gsLst>
              <a:gs pos="0">
                <a:schemeClr val="tx1">
                  <a:alpha val="43851"/>
                </a:schemeClr>
              </a:gs>
              <a:gs pos="93000">
                <a:schemeClr val="tx1"/>
              </a:gs>
              <a:gs pos="85000">
                <a:schemeClr val="tx1">
                  <a:alpha val="64606"/>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Title 1">
            <a:extLst>
              <a:ext uri="{FF2B5EF4-FFF2-40B4-BE49-F238E27FC236}">
                <a16:creationId xmlns:a16="http://schemas.microsoft.com/office/drawing/2014/main" id="{8252079D-D982-D74E-6D3B-99387C84FF42}"/>
              </a:ext>
            </a:extLst>
          </p:cNvPr>
          <p:cNvSpPr>
            <a:spLocks noGrp="1"/>
          </p:cNvSpPr>
          <p:nvPr>
            <p:ph type="title"/>
          </p:nvPr>
        </p:nvSpPr>
        <p:spPr>
          <a:xfrm>
            <a:off x="4279769" y="2772250"/>
            <a:ext cx="6592125" cy="1512280"/>
          </a:xfrm>
        </p:spPr>
        <p:txBody>
          <a:bodyPr/>
          <a:lstStyle/>
          <a:p>
            <a:r>
              <a:rPr lang="en-US" sz="4800" dirty="0">
                <a:ea typeface="+mj-lt"/>
                <a:cs typeface="+mj-lt"/>
              </a:rPr>
              <a:t>Values, </a:t>
            </a:r>
            <a:br>
              <a:rPr lang="en-US" sz="4800" dirty="0">
                <a:ea typeface="+mj-lt"/>
                <a:cs typeface="+mj-lt"/>
              </a:rPr>
            </a:br>
            <a:r>
              <a:rPr lang="en-US" sz="4800" dirty="0">
                <a:solidFill>
                  <a:srgbClr val="FF872A"/>
                </a:solidFill>
                <a:ea typeface="+mj-lt"/>
                <a:cs typeface="+mj-lt"/>
              </a:rPr>
              <a:t>not disengagement</a:t>
            </a:r>
            <a:endParaRPr lang="en-US" sz="4800" dirty="0">
              <a:solidFill>
                <a:srgbClr val="FF872A"/>
              </a:solidFill>
              <a:effectLst/>
            </a:endParaRPr>
          </a:p>
        </p:txBody>
      </p:sp>
      <p:grpSp>
        <p:nvGrpSpPr>
          <p:cNvPr id="14" name="Group 13">
            <a:extLst>
              <a:ext uri="{FF2B5EF4-FFF2-40B4-BE49-F238E27FC236}">
                <a16:creationId xmlns:a16="http://schemas.microsoft.com/office/drawing/2014/main" id="{74CEE407-4A05-4160-549E-34EE455A6633}"/>
              </a:ext>
            </a:extLst>
          </p:cNvPr>
          <p:cNvGrpSpPr/>
          <p:nvPr/>
        </p:nvGrpSpPr>
        <p:grpSpPr>
          <a:xfrm>
            <a:off x="1019175" y="2262433"/>
            <a:ext cx="2581864" cy="2581864"/>
            <a:chOff x="1019175" y="2262433"/>
            <a:chExt cx="2581864" cy="2581864"/>
          </a:xfrm>
        </p:grpSpPr>
        <p:sp>
          <p:nvSpPr>
            <p:cNvPr id="15" name="Rectangle 14">
              <a:extLst>
                <a:ext uri="{FF2B5EF4-FFF2-40B4-BE49-F238E27FC236}">
                  <a16:creationId xmlns:a16="http://schemas.microsoft.com/office/drawing/2014/main" id="{EECAECEE-F5A9-6280-843F-C9428BFD5FA0}"/>
                </a:ext>
              </a:extLst>
            </p:cNvPr>
            <p:cNvSpPr/>
            <p:nvPr/>
          </p:nvSpPr>
          <p:spPr>
            <a:xfrm>
              <a:off x="1019175" y="2262433"/>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68C5B1A8-26DA-BC37-983C-E4F6E03DADA1}"/>
                </a:ext>
              </a:extLst>
            </p:cNvPr>
            <p:cNvSpPr txBox="1"/>
            <p:nvPr/>
          </p:nvSpPr>
          <p:spPr>
            <a:xfrm>
              <a:off x="1697905" y="2897801"/>
              <a:ext cx="1224404" cy="1311128"/>
            </a:xfrm>
            <a:prstGeom prst="rect">
              <a:avLst/>
            </a:prstGeom>
            <a:noFill/>
          </p:spPr>
          <p:txBody>
            <a:bodyPr wrap="square" rtlCol="0">
              <a:spAutoFit/>
            </a:bodyPr>
            <a:lstStyle/>
            <a:p>
              <a:pPr algn="ctr">
                <a:lnSpc>
                  <a:spcPct val="90000"/>
                </a:lnSpc>
              </a:pPr>
              <a:endParaRPr lang="en-US" sz="8800">
                <a:solidFill>
                  <a:schemeClr val="bg1"/>
                </a:solidFill>
                <a:latin typeface="+mj-lt"/>
              </a:endParaRPr>
            </a:p>
          </p:txBody>
        </p:sp>
      </p:grpSp>
      <p:cxnSp>
        <p:nvCxnSpPr>
          <p:cNvPr id="17" name="Straight Connector 16">
            <a:extLst>
              <a:ext uri="{FF2B5EF4-FFF2-40B4-BE49-F238E27FC236}">
                <a16:creationId xmlns:a16="http://schemas.microsoft.com/office/drawing/2014/main" id="{2BE4B4BE-FF31-3A33-593C-82B255E583AD}"/>
              </a:ext>
            </a:extLst>
          </p:cNvPr>
          <p:cNvCxnSpPr/>
          <p:nvPr/>
        </p:nvCxnSpPr>
        <p:spPr>
          <a:xfrm>
            <a:off x="3602182" y="52370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7C38F0-4931-B490-E940-C7676C503252}"/>
              </a:ext>
            </a:extLst>
          </p:cNvPr>
          <p:cNvCxnSpPr/>
          <p:nvPr/>
        </p:nvCxnSpPr>
        <p:spPr>
          <a:xfrm>
            <a:off x="3588328"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0" name="Graphic 19">
            <a:extLst>
              <a:ext uri="{FF2B5EF4-FFF2-40B4-BE49-F238E27FC236}">
                <a16:creationId xmlns:a16="http://schemas.microsoft.com/office/drawing/2014/main" id="{10345C08-795B-09F1-9D63-EA3FA921F8F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477150" y="2755067"/>
            <a:ext cx="1626158" cy="1626158"/>
          </a:xfrm>
          <a:prstGeom prst="rect">
            <a:avLst/>
          </a:prstGeom>
        </p:spPr>
      </p:pic>
      <p:cxnSp>
        <p:nvCxnSpPr>
          <p:cNvPr id="2" name="Straight Connector 1">
            <a:extLst>
              <a:ext uri="{FF2B5EF4-FFF2-40B4-BE49-F238E27FC236}">
                <a16:creationId xmlns:a16="http://schemas.microsoft.com/office/drawing/2014/main" id="{1EA1BDDF-7665-79EE-89E0-AB04B34F8231}"/>
              </a:ext>
            </a:extLst>
          </p:cNvPr>
          <p:cNvCxnSpPr>
            <a:cxnSpLocks/>
          </p:cNvCxnSpPr>
          <p:nvPr/>
        </p:nvCxnSpPr>
        <p:spPr>
          <a:xfrm>
            <a:off x="1617940" y="-2211635"/>
            <a:ext cx="0" cy="1749973"/>
          </a:xfrm>
          <a:prstGeom prst="line">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106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
                                          </p:val>
                                        </p:tav>
                                        <p:tav tm="100000">
                                          <p:val>
                                            <p:strVal val="#ppt_x"/>
                                          </p:val>
                                        </p:tav>
                                      </p:tavLst>
                                    </p:anim>
                                    <p:anim calcmode="lin" valueType="num">
                                      <p:cBhvr>
                                        <p:cTn id="8" dur="1000" fill="hold"/>
                                        <p:tgtEl>
                                          <p:spTgt spid="18"/>
                                        </p:tgtEl>
                                        <p:attrNameLst>
                                          <p:attrName>ppt_y</p:attrName>
                                        </p:attrNameLst>
                                      </p:cBhvr>
                                      <p:tavLst>
                                        <p:tav tm="0">
                                          <p:val>
                                            <p:strVal val="#ppt_y-#ppt_h/2"/>
                                          </p:val>
                                        </p:tav>
                                        <p:tav tm="100000">
                                          <p:val>
                                            <p:strVal val="#ppt_y"/>
                                          </p:val>
                                        </p:tav>
                                      </p:tavLst>
                                    </p:anim>
                                    <p:anim calcmode="lin" valueType="num">
                                      <p:cBhvr>
                                        <p:cTn id="9" dur="1000" fill="hold"/>
                                        <p:tgtEl>
                                          <p:spTgt spid="18"/>
                                        </p:tgtEl>
                                        <p:attrNameLst>
                                          <p:attrName>ppt_w</p:attrName>
                                        </p:attrNameLst>
                                      </p:cBhvr>
                                      <p:tavLst>
                                        <p:tav tm="0">
                                          <p:val>
                                            <p:strVal val="#ppt_w"/>
                                          </p:val>
                                        </p:tav>
                                        <p:tav tm="100000">
                                          <p:val>
                                            <p:strVal val="#ppt_w"/>
                                          </p:val>
                                        </p:tav>
                                      </p:tavLst>
                                    </p:anim>
                                    <p:anim calcmode="lin" valueType="num">
                                      <p:cBhvr>
                                        <p:cTn id="10" dur="1000" fill="hold"/>
                                        <p:tgtEl>
                                          <p:spTgt spid="18"/>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par>
                          <p:cTn id="23" fill="hold">
                            <p:stCondLst>
                              <p:cond delay="3000"/>
                            </p:stCondLst>
                            <p:childTnLst>
                              <p:par>
                                <p:cTn id="24" presetID="17" presetClass="entr" presetSubtype="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ppt_h/2"/>
                                          </p:val>
                                        </p:tav>
                                        <p:tav tm="100000">
                                          <p:val>
                                            <p:strVal val="#ppt_y"/>
                                          </p:val>
                                        </p:tav>
                                      </p:tavLst>
                                    </p:anim>
                                    <p:anim calcmode="lin" valueType="num">
                                      <p:cBhvr>
                                        <p:cTn id="28" dur="1000" fill="hold"/>
                                        <p:tgtEl>
                                          <p:spTgt spid="17"/>
                                        </p:tgtEl>
                                        <p:attrNameLst>
                                          <p:attrName>ppt_w</p:attrName>
                                        </p:attrNameLst>
                                      </p:cBhvr>
                                      <p:tavLst>
                                        <p:tav tm="0">
                                          <p:val>
                                            <p:strVal val="#ppt_w"/>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7" name="Picture 66" descr="A purple light in the dark&#10;&#10;Description automatically generated">
            <a:extLst>
              <a:ext uri="{FF2B5EF4-FFF2-40B4-BE49-F238E27FC236}">
                <a16:creationId xmlns:a16="http://schemas.microsoft.com/office/drawing/2014/main" id="{7F80F7DF-F03D-1BCD-0A70-848A2616F5E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5573" y="0"/>
            <a:ext cx="12407573" cy="6858000"/>
          </a:xfrm>
          <a:prstGeom prst="rect">
            <a:avLst/>
          </a:prstGeom>
        </p:spPr>
      </p:pic>
      <p:sp>
        <p:nvSpPr>
          <p:cNvPr id="5" name="Title 4">
            <a:extLst>
              <a:ext uri="{FF2B5EF4-FFF2-40B4-BE49-F238E27FC236}">
                <a16:creationId xmlns:a16="http://schemas.microsoft.com/office/drawing/2014/main" id="{F459EC0E-3985-2042-1B11-03219DF9EDB0}"/>
              </a:ext>
            </a:extLst>
          </p:cNvPr>
          <p:cNvSpPr>
            <a:spLocks noGrp="1"/>
          </p:cNvSpPr>
          <p:nvPr>
            <p:ph type="title"/>
          </p:nvPr>
        </p:nvSpPr>
        <p:spPr>
          <a:xfrm>
            <a:off x="4986669" y="3034186"/>
            <a:ext cx="5656522" cy="789629"/>
          </a:xfrm>
        </p:spPr>
        <p:txBody>
          <a:bodyPr/>
          <a:lstStyle/>
          <a:p>
            <a:pPr algn="l"/>
            <a:r>
              <a:rPr lang="en-US" dirty="0"/>
              <a:t>Creating New Value</a:t>
            </a:r>
          </a:p>
        </p:txBody>
      </p:sp>
      <p:cxnSp>
        <p:nvCxnSpPr>
          <p:cNvPr id="32" name="Straight Connector 31">
            <a:extLst>
              <a:ext uri="{FF2B5EF4-FFF2-40B4-BE49-F238E27FC236}">
                <a16:creationId xmlns:a16="http://schemas.microsoft.com/office/drawing/2014/main" id="{C8F81E3E-3C1A-4FA9-F061-0CD11EE5FAAC}"/>
              </a:ext>
            </a:extLst>
          </p:cNvPr>
          <p:cNvCxnSpPr>
            <a:cxnSpLocks/>
          </p:cNvCxnSpPr>
          <p:nvPr/>
        </p:nvCxnSpPr>
        <p:spPr>
          <a:xfrm>
            <a:off x="4234989" y="5561814"/>
            <a:ext cx="0" cy="1159497"/>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FAAF4E7-EB28-FEDB-0740-AEC4FE230B63}"/>
              </a:ext>
            </a:extLst>
          </p:cNvPr>
          <p:cNvCxnSpPr/>
          <p:nvPr/>
        </p:nvCxnSpPr>
        <p:spPr>
          <a:xfrm>
            <a:off x="422113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53AAA6CE-55EC-1A0C-573B-F604046613B9}"/>
              </a:ext>
            </a:extLst>
          </p:cNvPr>
          <p:cNvGrpSpPr/>
          <p:nvPr/>
        </p:nvGrpSpPr>
        <p:grpSpPr>
          <a:xfrm>
            <a:off x="576607" y="1631702"/>
            <a:ext cx="3657600" cy="3660735"/>
            <a:chOff x="576607" y="1631702"/>
            <a:chExt cx="3657600" cy="3660735"/>
          </a:xfrm>
        </p:grpSpPr>
        <p:sp>
          <p:nvSpPr>
            <p:cNvPr id="51" name="Rectangle 50">
              <a:extLst>
                <a:ext uri="{FF2B5EF4-FFF2-40B4-BE49-F238E27FC236}">
                  <a16:creationId xmlns:a16="http://schemas.microsoft.com/office/drawing/2014/main" id="{B64975C8-2C33-D153-23B6-1F395E32547F}"/>
                </a:ext>
              </a:extLst>
            </p:cNvPr>
            <p:cNvSpPr/>
            <p:nvPr/>
          </p:nvSpPr>
          <p:spPr>
            <a:xfrm>
              <a:off x="598452" y="1631702"/>
              <a:ext cx="3622680" cy="917535"/>
            </a:xfrm>
            <a:prstGeom prst="rect">
              <a:avLst/>
            </a:prstGeom>
            <a:solidFill>
              <a:schemeClr val="tx1">
                <a:alpha val="5258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52" name="Rectangle 51">
              <a:extLst>
                <a:ext uri="{FF2B5EF4-FFF2-40B4-BE49-F238E27FC236}">
                  <a16:creationId xmlns:a16="http://schemas.microsoft.com/office/drawing/2014/main" id="{1B5FB928-554C-A140-EDDA-51B0896740CC}"/>
                </a:ext>
              </a:extLst>
            </p:cNvPr>
            <p:cNvSpPr/>
            <p:nvPr/>
          </p:nvSpPr>
          <p:spPr>
            <a:xfrm>
              <a:off x="590247" y="4378037"/>
              <a:ext cx="1838138" cy="914400"/>
            </a:xfrm>
            <a:prstGeom prst="rect">
              <a:avLst/>
            </a:prstGeom>
            <a:solidFill>
              <a:srgbClr val="B006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Diversification</a:t>
              </a:r>
            </a:p>
          </p:txBody>
        </p:sp>
        <p:sp>
          <p:nvSpPr>
            <p:cNvPr id="53" name="Rectangle 52">
              <a:extLst>
                <a:ext uri="{FF2B5EF4-FFF2-40B4-BE49-F238E27FC236}">
                  <a16:creationId xmlns:a16="http://schemas.microsoft.com/office/drawing/2014/main" id="{DB0B0459-952D-0B16-4F11-E0670666884C}"/>
                </a:ext>
              </a:extLst>
            </p:cNvPr>
            <p:cNvSpPr/>
            <p:nvPr/>
          </p:nvSpPr>
          <p:spPr>
            <a:xfrm>
              <a:off x="590247" y="3463637"/>
              <a:ext cx="1211698" cy="914400"/>
            </a:xfrm>
            <a:prstGeom prst="rect">
              <a:avLst/>
            </a:prstGeom>
            <a:solidFill>
              <a:srgbClr val="476982">
                <a:alpha val="5285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Expanded Trust Boundaries</a:t>
              </a:r>
            </a:p>
          </p:txBody>
        </p:sp>
        <p:sp>
          <p:nvSpPr>
            <p:cNvPr id="54" name="Rectangle 53">
              <a:extLst>
                <a:ext uri="{FF2B5EF4-FFF2-40B4-BE49-F238E27FC236}">
                  <a16:creationId xmlns:a16="http://schemas.microsoft.com/office/drawing/2014/main" id="{ED819D3F-DE62-EEE8-A32E-10846DDD2772}"/>
                </a:ext>
              </a:extLst>
            </p:cNvPr>
            <p:cNvSpPr/>
            <p:nvPr/>
          </p:nvSpPr>
          <p:spPr>
            <a:xfrm>
              <a:off x="590247" y="2549237"/>
              <a:ext cx="1211698" cy="914400"/>
            </a:xfrm>
            <a:prstGeom prst="rect">
              <a:avLst/>
            </a:prstGeom>
            <a:solidFill>
              <a:srgbClr val="92D050">
                <a:alpha val="5258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Value-Creating Ecosystem</a:t>
              </a:r>
            </a:p>
          </p:txBody>
        </p:sp>
        <p:sp>
          <p:nvSpPr>
            <p:cNvPr id="55" name="TextBox 54">
              <a:extLst>
                <a:ext uri="{FF2B5EF4-FFF2-40B4-BE49-F238E27FC236}">
                  <a16:creationId xmlns:a16="http://schemas.microsoft.com/office/drawing/2014/main" id="{0E5C3D79-5E1D-8940-6C5C-195F6AE65BDF}"/>
                </a:ext>
              </a:extLst>
            </p:cNvPr>
            <p:cNvSpPr txBox="1"/>
            <p:nvPr/>
          </p:nvSpPr>
          <p:spPr>
            <a:xfrm>
              <a:off x="936004" y="1907371"/>
              <a:ext cx="2779730" cy="369332"/>
            </a:xfrm>
            <a:prstGeom prst="rect">
              <a:avLst/>
            </a:prstGeom>
            <a:noFill/>
          </p:spPr>
          <p:txBody>
            <a:bodyPr wrap="square">
              <a:spAutoFit/>
            </a:bodyPr>
            <a:lstStyle/>
            <a:p>
              <a:pPr algn="ctr"/>
              <a:r>
                <a:rPr lang="en-US" b="1" i="0" u="none" strike="noStrike" dirty="0">
                  <a:solidFill>
                    <a:schemeClr val="bg1">
                      <a:lumMod val="95000"/>
                    </a:schemeClr>
                  </a:solidFill>
                  <a:effectLst/>
                  <a:latin typeface="+mj-lt"/>
                </a:rPr>
                <a:t>Universal Value Creation</a:t>
              </a:r>
            </a:p>
          </p:txBody>
        </p:sp>
        <p:sp>
          <p:nvSpPr>
            <p:cNvPr id="56" name="Rectangle 55">
              <a:extLst>
                <a:ext uri="{FF2B5EF4-FFF2-40B4-BE49-F238E27FC236}">
                  <a16:creationId xmlns:a16="http://schemas.microsoft.com/office/drawing/2014/main" id="{C8DEAFE8-21DD-B353-2A9A-AC6BEE84FE40}"/>
                </a:ext>
              </a:extLst>
            </p:cNvPr>
            <p:cNvSpPr/>
            <p:nvPr/>
          </p:nvSpPr>
          <p:spPr>
            <a:xfrm>
              <a:off x="2427250" y="4378037"/>
              <a:ext cx="1806955" cy="914400"/>
            </a:xfrm>
            <a:prstGeom prst="rect">
              <a:avLst/>
            </a:prstGeom>
            <a:solidFill>
              <a:srgbClr val="D74D9B">
                <a:alpha val="5258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Resource Allocation</a:t>
              </a:r>
            </a:p>
          </p:txBody>
        </p:sp>
        <p:sp>
          <p:nvSpPr>
            <p:cNvPr id="57" name="Rectangle 56">
              <a:extLst>
                <a:ext uri="{FF2B5EF4-FFF2-40B4-BE49-F238E27FC236}">
                  <a16:creationId xmlns:a16="http://schemas.microsoft.com/office/drawing/2014/main" id="{371D0E02-47B2-7700-EBAF-8935283CD2B4}"/>
                </a:ext>
              </a:extLst>
            </p:cNvPr>
            <p:cNvSpPr/>
            <p:nvPr/>
          </p:nvSpPr>
          <p:spPr>
            <a:xfrm>
              <a:off x="1797150" y="3463637"/>
              <a:ext cx="1219476" cy="914400"/>
            </a:xfrm>
            <a:prstGeom prst="rect">
              <a:avLst/>
            </a:prstGeom>
            <a:solidFill>
              <a:srgbClr val="D6564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Drive Towards the Common Good</a:t>
              </a:r>
            </a:p>
          </p:txBody>
        </p:sp>
        <p:sp>
          <p:nvSpPr>
            <p:cNvPr id="58" name="Rectangle 57">
              <a:extLst>
                <a:ext uri="{FF2B5EF4-FFF2-40B4-BE49-F238E27FC236}">
                  <a16:creationId xmlns:a16="http://schemas.microsoft.com/office/drawing/2014/main" id="{6799E688-9BFB-BBCA-9B60-E13A527E539F}"/>
                </a:ext>
              </a:extLst>
            </p:cNvPr>
            <p:cNvSpPr/>
            <p:nvPr/>
          </p:nvSpPr>
          <p:spPr>
            <a:xfrm>
              <a:off x="1797150" y="2549237"/>
              <a:ext cx="1219476" cy="914400"/>
            </a:xfrm>
            <a:prstGeom prst="rect">
              <a:avLst/>
            </a:prstGeom>
            <a:solidFill>
              <a:srgbClr val="0070C0">
                <a:alpha val="5258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Continuous Learning</a:t>
              </a:r>
            </a:p>
          </p:txBody>
        </p:sp>
        <p:sp>
          <p:nvSpPr>
            <p:cNvPr id="59" name="Rectangle 58">
              <a:extLst>
                <a:ext uri="{FF2B5EF4-FFF2-40B4-BE49-F238E27FC236}">
                  <a16:creationId xmlns:a16="http://schemas.microsoft.com/office/drawing/2014/main" id="{E39E37D2-FA39-9B7A-D50E-E73232E20AF4}"/>
                </a:ext>
              </a:extLst>
            </p:cNvPr>
            <p:cNvSpPr/>
            <p:nvPr/>
          </p:nvSpPr>
          <p:spPr>
            <a:xfrm>
              <a:off x="3018943" y="3463637"/>
              <a:ext cx="1215262" cy="914400"/>
            </a:xfrm>
            <a:prstGeom prst="rect">
              <a:avLst/>
            </a:prstGeom>
            <a:solidFill>
              <a:srgbClr val="2192AC">
                <a:alpha val="5291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Redesign for Speed</a:t>
              </a:r>
            </a:p>
          </p:txBody>
        </p:sp>
        <p:sp>
          <p:nvSpPr>
            <p:cNvPr id="60" name="Rectangle 59">
              <a:extLst>
                <a:ext uri="{FF2B5EF4-FFF2-40B4-BE49-F238E27FC236}">
                  <a16:creationId xmlns:a16="http://schemas.microsoft.com/office/drawing/2014/main" id="{3CEA48DB-686D-96C2-ED58-A7E3202FBBAB}"/>
                </a:ext>
              </a:extLst>
            </p:cNvPr>
            <p:cNvSpPr/>
            <p:nvPr/>
          </p:nvSpPr>
          <p:spPr>
            <a:xfrm>
              <a:off x="3018943" y="2549237"/>
              <a:ext cx="1215262" cy="914400"/>
            </a:xfrm>
            <a:prstGeom prst="rect">
              <a:avLst/>
            </a:prstGeom>
            <a:solidFill>
              <a:srgbClr val="7030A0">
                <a:alpha val="5258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Innovation at</a:t>
              </a:r>
            </a:p>
            <a:p>
              <a:pPr algn="ctr"/>
              <a:r>
                <a:rPr lang="en-US" sz="1050" b="1" i="0" u="none" strike="noStrike" dirty="0">
                  <a:solidFill>
                    <a:schemeClr val="bg1">
                      <a:lumMod val="85000"/>
                    </a:schemeClr>
                  </a:solidFill>
                  <a:effectLst/>
                  <a:latin typeface="+mj-lt"/>
                </a:rPr>
                <a:t>the Edges</a:t>
              </a:r>
            </a:p>
          </p:txBody>
        </p:sp>
        <p:sp>
          <p:nvSpPr>
            <p:cNvPr id="61" name="Rectangle 60">
              <a:extLst>
                <a:ext uri="{FF2B5EF4-FFF2-40B4-BE49-F238E27FC236}">
                  <a16:creationId xmlns:a16="http://schemas.microsoft.com/office/drawing/2014/main" id="{8AEE5795-880A-87C9-E1A4-96A3207120AF}"/>
                </a:ext>
              </a:extLst>
            </p:cNvPr>
            <p:cNvSpPr/>
            <p:nvPr/>
          </p:nvSpPr>
          <p:spPr>
            <a:xfrm>
              <a:off x="576607" y="1634837"/>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0067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ppt_x</p:attrName>
                                        </p:attrNameLst>
                                      </p:cBhvr>
                                      <p:tavLst>
                                        <p:tav tm="0">
                                          <p:val>
                                            <p:strVal val="#ppt_x"/>
                                          </p:val>
                                        </p:tav>
                                        <p:tav tm="100000">
                                          <p:val>
                                            <p:strVal val="#ppt_x"/>
                                          </p:val>
                                        </p:tav>
                                      </p:tavLst>
                                    </p:anim>
                                    <p:anim calcmode="lin" valueType="num">
                                      <p:cBhvr>
                                        <p:cTn id="8" dur="500" fill="hold"/>
                                        <p:tgtEl>
                                          <p:spTgt spid="33"/>
                                        </p:tgtEl>
                                        <p:attrNameLst>
                                          <p:attrName>ppt_y</p:attrName>
                                        </p:attrNameLst>
                                      </p:cBhvr>
                                      <p:tavLst>
                                        <p:tav tm="0">
                                          <p:val>
                                            <p:strVal val="#ppt_y-#ppt_h/2"/>
                                          </p:val>
                                        </p:tav>
                                        <p:tav tm="100000">
                                          <p:val>
                                            <p:strVal val="#ppt_y"/>
                                          </p:val>
                                        </p:tav>
                                      </p:tavLst>
                                    </p:anim>
                                    <p:anim calcmode="lin" valueType="num">
                                      <p:cBhvr>
                                        <p:cTn id="9" dur="500" fill="hold"/>
                                        <p:tgtEl>
                                          <p:spTgt spid="33"/>
                                        </p:tgtEl>
                                        <p:attrNameLst>
                                          <p:attrName>ppt_w</p:attrName>
                                        </p:attrNameLst>
                                      </p:cBhvr>
                                      <p:tavLst>
                                        <p:tav tm="0">
                                          <p:val>
                                            <p:strVal val="#ppt_w"/>
                                          </p:val>
                                        </p:tav>
                                        <p:tav tm="100000">
                                          <p:val>
                                            <p:strVal val="#ppt_w"/>
                                          </p:val>
                                        </p:tav>
                                      </p:tavLst>
                                    </p:anim>
                                    <p:anim calcmode="lin" valueType="num">
                                      <p:cBhvr>
                                        <p:cTn id="10" dur="500" fill="hold"/>
                                        <p:tgtEl>
                                          <p:spTgt spid="33"/>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up)">
                                      <p:cBhvr>
                                        <p:cTn id="14" dur="500"/>
                                        <p:tgtEl>
                                          <p:spTgt spid="50"/>
                                        </p:tgtEl>
                                      </p:cBhvr>
                                    </p:animEffect>
                                  </p:childTnLst>
                                </p:cTn>
                              </p:par>
                            </p:childTnLst>
                          </p:cTn>
                        </p:par>
                        <p:par>
                          <p:cTn id="15" fill="hold">
                            <p:stCondLst>
                              <p:cond delay="1000"/>
                            </p:stCondLst>
                            <p:childTnLst>
                              <p:par>
                                <p:cTn id="16" presetID="17" presetClass="entr" presetSubtype="1"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ppt_x</p:attrName>
                                        </p:attrNameLst>
                                      </p:cBhvr>
                                      <p:tavLst>
                                        <p:tav tm="0">
                                          <p:val>
                                            <p:strVal val="#ppt_x"/>
                                          </p:val>
                                        </p:tav>
                                        <p:tav tm="100000">
                                          <p:val>
                                            <p:strVal val="#ppt_x"/>
                                          </p:val>
                                        </p:tav>
                                      </p:tavLst>
                                    </p:anim>
                                    <p:anim calcmode="lin" valueType="num">
                                      <p:cBhvr>
                                        <p:cTn id="19" dur="500" fill="hold"/>
                                        <p:tgtEl>
                                          <p:spTgt spid="32"/>
                                        </p:tgtEl>
                                        <p:attrNameLst>
                                          <p:attrName>ppt_y</p:attrName>
                                        </p:attrNameLst>
                                      </p:cBhvr>
                                      <p:tavLst>
                                        <p:tav tm="0">
                                          <p:val>
                                            <p:strVal val="#ppt_y-#ppt_h/2"/>
                                          </p:val>
                                        </p:tav>
                                        <p:tav tm="100000">
                                          <p:val>
                                            <p:strVal val="#ppt_y"/>
                                          </p:val>
                                        </p:tav>
                                      </p:tavLst>
                                    </p:anim>
                                    <p:anim calcmode="lin" valueType="num">
                                      <p:cBhvr>
                                        <p:cTn id="20" dur="500" fill="hold"/>
                                        <p:tgtEl>
                                          <p:spTgt spid="32"/>
                                        </p:tgtEl>
                                        <p:attrNameLst>
                                          <p:attrName>ppt_w</p:attrName>
                                        </p:attrNameLst>
                                      </p:cBhvr>
                                      <p:tavLst>
                                        <p:tav tm="0">
                                          <p:val>
                                            <p:strVal val="#ppt_w"/>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childTnLst>
                                </p:cTn>
                              </p:par>
                              <p:par>
                                <p:cTn id="22" presetID="22" presetClass="entr" presetSubtype="8"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5B851E3-87D7-F02D-18D2-7848A366C1EB}"/>
              </a:ext>
            </a:extLst>
          </p:cNvPr>
          <p:cNvPicPr>
            <a:picLocks noGrp="1" noChangeAspect="1"/>
          </p:cNvPicPr>
          <p:nvPr>
            <p:ph type="pic" sz="quarter" idx="11"/>
          </p:nvPr>
        </p:nvPicPr>
        <p:blipFill rotWithShape="1">
          <a:blip r:embed="rId3" cstate="email">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p:blipFill>
        <p:spPr>
          <a:xfrm>
            <a:off x="8118765" y="0"/>
            <a:ext cx="4073235" cy="6858000"/>
          </a:xfrm>
        </p:spPr>
      </p:pic>
      <p:sp>
        <p:nvSpPr>
          <p:cNvPr id="12" name="Rectangle 11">
            <a:extLst>
              <a:ext uri="{FF2B5EF4-FFF2-40B4-BE49-F238E27FC236}">
                <a16:creationId xmlns:a16="http://schemas.microsoft.com/office/drawing/2014/main" id="{A945A183-4986-49AD-8DD0-41F4140E479E}"/>
              </a:ext>
            </a:extLst>
          </p:cNvPr>
          <p:cNvSpPr/>
          <p:nvPr/>
        </p:nvSpPr>
        <p:spPr>
          <a:xfrm>
            <a:off x="0" y="3602182"/>
            <a:ext cx="8118765" cy="3255818"/>
          </a:xfrm>
          <a:prstGeom prst="rect">
            <a:avLst/>
          </a:prstGeom>
          <a:gradFill flip="none" rotWithShape="1">
            <a:gsLst>
              <a:gs pos="0">
                <a:srgbClr val="ED326E"/>
              </a:gs>
              <a:gs pos="17000">
                <a:srgbClr val="7030A0"/>
              </a:gs>
              <a:gs pos="74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F8D4104F-BEBA-444D-9685-88DAC4DD7CF5}"/>
              </a:ext>
            </a:extLst>
          </p:cNvPr>
          <p:cNvSpPr>
            <a:spLocks noGrp="1"/>
          </p:cNvSpPr>
          <p:nvPr>
            <p:ph type="title"/>
          </p:nvPr>
        </p:nvSpPr>
        <p:spPr>
          <a:xfrm>
            <a:off x="888262" y="1548211"/>
            <a:ext cx="6911847" cy="1984698"/>
          </a:xfrm>
        </p:spPr>
        <p:txBody>
          <a:bodyPr/>
          <a:lstStyle/>
          <a:p>
            <a:pPr>
              <a:lnSpc>
                <a:spcPct val="90000"/>
              </a:lnSpc>
            </a:pPr>
            <a:r>
              <a:rPr lang="en-US" sz="3200" dirty="0">
                <a:solidFill>
                  <a:schemeClr val="tx1"/>
                </a:solidFill>
                <a:latin typeface="+mj-lt"/>
              </a:rPr>
              <a:t>With technological change accelerating, purpose-driven companies recognize the need to make some fundamental changes.</a:t>
            </a:r>
          </a:p>
        </p:txBody>
      </p:sp>
      <p:sp>
        <p:nvSpPr>
          <p:cNvPr id="7" name="Text Placeholder 6">
            <a:extLst>
              <a:ext uri="{FF2B5EF4-FFF2-40B4-BE49-F238E27FC236}">
                <a16:creationId xmlns:a16="http://schemas.microsoft.com/office/drawing/2014/main" id="{80912853-160B-405D-B20D-979CEB2291CC}"/>
              </a:ext>
            </a:extLst>
          </p:cNvPr>
          <p:cNvSpPr>
            <a:spLocks noGrp="1"/>
          </p:cNvSpPr>
          <p:nvPr>
            <p:ph type="body" sz="quarter" idx="22"/>
          </p:nvPr>
        </p:nvSpPr>
        <p:spPr>
          <a:xfrm>
            <a:off x="888263" y="1005410"/>
            <a:ext cx="4770000" cy="309600"/>
          </a:xfrm>
        </p:spPr>
        <p:txBody>
          <a:bodyPr>
            <a:normAutofit lnSpcReduction="10000"/>
          </a:bodyPr>
          <a:lstStyle/>
          <a:p>
            <a:r>
              <a:rPr lang="en-US" sz="1400">
                <a:solidFill>
                  <a:schemeClr val="tx2"/>
                </a:solidFill>
                <a:latin typeface="+mj-lt"/>
              </a:rPr>
              <a:t>Creating New Value</a:t>
            </a:r>
          </a:p>
        </p:txBody>
      </p:sp>
      <p:cxnSp>
        <p:nvCxnSpPr>
          <p:cNvPr id="9" name="Straight Connector 8">
            <a:extLst>
              <a:ext uri="{FF2B5EF4-FFF2-40B4-BE49-F238E27FC236}">
                <a16:creationId xmlns:a16="http://schemas.microsoft.com/office/drawing/2014/main" id="{6515F8FA-45CD-A766-F57F-17D4CA94844A}"/>
              </a:ext>
            </a:extLst>
          </p:cNvPr>
          <p:cNvCxnSpPr>
            <a:cxnSpLocks/>
          </p:cNvCxnSpPr>
          <p:nvPr/>
        </p:nvCxnSpPr>
        <p:spPr>
          <a:xfrm>
            <a:off x="997528" y="0"/>
            <a:ext cx="0" cy="942109"/>
          </a:xfrm>
          <a:prstGeom prst="line">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85BB8B2A-75D3-92F9-6201-A3BD3DED99F3}"/>
              </a:ext>
            </a:extLst>
          </p:cNvPr>
          <p:cNvSpPr txBox="1">
            <a:spLocks/>
          </p:cNvSpPr>
          <p:nvPr/>
        </p:nvSpPr>
        <p:spPr>
          <a:xfrm>
            <a:off x="2944734" y="4023631"/>
            <a:ext cx="4141602" cy="84408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bg1"/>
                </a:solidFill>
                <a:latin typeface="+mj-lt"/>
                <a:ea typeface="+mj-ea"/>
                <a:cs typeface="+mj-cs"/>
              </a:defRPr>
            </a:lvl1pPr>
          </a:lstStyle>
          <a:p>
            <a:r>
              <a:rPr lang="en-US" sz="3200" dirty="0"/>
              <a:t>Shifting Innovation To The Edges</a:t>
            </a:r>
          </a:p>
          <a:p>
            <a:endParaRPr lang="en-US" sz="3200" dirty="0"/>
          </a:p>
        </p:txBody>
      </p:sp>
      <p:sp>
        <p:nvSpPr>
          <p:cNvPr id="30" name="TextBox 29">
            <a:extLst>
              <a:ext uri="{FF2B5EF4-FFF2-40B4-BE49-F238E27FC236}">
                <a16:creationId xmlns:a16="http://schemas.microsoft.com/office/drawing/2014/main" id="{5CA2B4A3-642C-31B4-F5E0-CD838535B9D1}"/>
              </a:ext>
            </a:extLst>
          </p:cNvPr>
          <p:cNvSpPr txBox="1"/>
          <p:nvPr/>
        </p:nvSpPr>
        <p:spPr>
          <a:xfrm>
            <a:off x="2944734" y="5107909"/>
            <a:ext cx="4634345" cy="1323439"/>
          </a:xfrm>
          <a:prstGeom prst="rect">
            <a:avLst/>
          </a:prstGeom>
          <a:noFill/>
        </p:spPr>
        <p:txBody>
          <a:bodyPr wrap="square">
            <a:spAutoFit/>
          </a:bodyPr>
          <a:lstStyle/>
          <a:p>
            <a:r>
              <a:rPr lang="en-GB" sz="1600" b="0" i="1" dirty="0">
                <a:solidFill>
                  <a:schemeClr val="bg1"/>
                </a:solidFill>
                <a:effectLst/>
                <a:latin typeface="Calibri" panose="020F0502020204030204" pitchFamily="34" charset="0"/>
              </a:rPr>
              <a:t>Innovation must develop around personal networks of experts and autonomous teams at the edges of the organization and be supported by capabilities that scale the benefits across the business.</a:t>
            </a:r>
          </a:p>
          <a:p>
            <a:endParaRPr lang="en-GB" sz="1600" b="0" i="1" dirty="0">
              <a:solidFill>
                <a:schemeClr val="bg1"/>
              </a:solidFill>
              <a:effectLst/>
              <a:latin typeface="Calibri" panose="020F0502020204030204" pitchFamily="34" charset="0"/>
            </a:endParaRPr>
          </a:p>
        </p:txBody>
      </p:sp>
      <p:grpSp>
        <p:nvGrpSpPr>
          <p:cNvPr id="10" name="Group 9">
            <a:extLst>
              <a:ext uri="{FF2B5EF4-FFF2-40B4-BE49-F238E27FC236}">
                <a16:creationId xmlns:a16="http://schemas.microsoft.com/office/drawing/2014/main" id="{1EE87F91-CBF2-0BF6-DFF5-5963F167D82E}"/>
              </a:ext>
            </a:extLst>
          </p:cNvPr>
          <p:cNvGrpSpPr/>
          <p:nvPr/>
        </p:nvGrpSpPr>
        <p:grpSpPr>
          <a:xfrm>
            <a:off x="1019175" y="4102362"/>
            <a:ext cx="1818753" cy="1818753"/>
            <a:chOff x="1019175" y="4102362"/>
            <a:chExt cx="1818753" cy="1818753"/>
          </a:xfrm>
        </p:grpSpPr>
        <p:sp>
          <p:nvSpPr>
            <p:cNvPr id="5" name="Rectangle 4">
              <a:extLst>
                <a:ext uri="{FF2B5EF4-FFF2-40B4-BE49-F238E27FC236}">
                  <a16:creationId xmlns:a16="http://schemas.microsoft.com/office/drawing/2014/main" id="{238E2C25-910A-9084-D6AB-B6E4A1763527}"/>
                </a:ext>
              </a:extLst>
            </p:cNvPr>
            <p:cNvSpPr/>
            <p:nvPr/>
          </p:nvSpPr>
          <p:spPr>
            <a:xfrm>
              <a:off x="1019175" y="4102362"/>
              <a:ext cx="1818753" cy="18187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509E1E7-AAEC-25F8-697D-B61F676D4112}"/>
                </a:ext>
              </a:extLst>
            </p:cNvPr>
            <p:cNvSpPr txBox="1"/>
            <p:nvPr/>
          </p:nvSpPr>
          <p:spPr>
            <a:xfrm>
              <a:off x="1497296" y="4370055"/>
              <a:ext cx="862512" cy="1311128"/>
            </a:xfrm>
            <a:prstGeom prst="rect">
              <a:avLst/>
            </a:prstGeom>
            <a:noFill/>
          </p:spPr>
          <p:txBody>
            <a:bodyPr wrap="square" rtlCol="0">
              <a:spAutoFit/>
            </a:bodyPr>
            <a:lstStyle/>
            <a:p>
              <a:pPr algn="ctr">
                <a:lnSpc>
                  <a:spcPct val="90000"/>
                </a:lnSpc>
              </a:pPr>
              <a:r>
                <a:rPr lang="en-US" sz="8800" dirty="0">
                  <a:solidFill>
                    <a:schemeClr val="bg1"/>
                  </a:solidFill>
                  <a:latin typeface="+mj-lt"/>
                </a:rPr>
                <a:t>1</a:t>
              </a:r>
            </a:p>
          </p:txBody>
        </p:sp>
      </p:grpSp>
      <p:cxnSp>
        <p:nvCxnSpPr>
          <p:cNvPr id="11" name="Straight Connector 10">
            <a:extLst>
              <a:ext uri="{FF2B5EF4-FFF2-40B4-BE49-F238E27FC236}">
                <a16:creationId xmlns:a16="http://schemas.microsoft.com/office/drawing/2014/main" id="{A9F28440-6267-A9D4-2267-77B0B45162E0}"/>
              </a:ext>
            </a:extLst>
          </p:cNvPr>
          <p:cNvCxnSpPr>
            <a:cxnSpLocks/>
          </p:cNvCxnSpPr>
          <p:nvPr/>
        </p:nvCxnSpPr>
        <p:spPr>
          <a:xfrm>
            <a:off x="8360429" y="5681183"/>
            <a:ext cx="0" cy="104012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15E4F76-EEA0-5368-8CDF-0D56CF127BDD}"/>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F9ED1229-FA73-E19F-482E-523110C80765}"/>
              </a:ext>
            </a:extLst>
          </p:cNvPr>
          <p:cNvGrpSpPr/>
          <p:nvPr/>
        </p:nvGrpSpPr>
        <p:grpSpPr>
          <a:xfrm>
            <a:off x="8329612" y="1852219"/>
            <a:ext cx="3658726" cy="3660735"/>
            <a:chOff x="8329612" y="1852219"/>
            <a:chExt cx="3658726" cy="3660735"/>
          </a:xfrm>
        </p:grpSpPr>
        <p:sp>
          <p:nvSpPr>
            <p:cNvPr id="21" name="Rectangle 20">
              <a:extLst>
                <a:ext uri="{FF2B5EF4-FFF2-40B4-BE49-F238E27FC236}">
                  <a16:creationId xmlns:a16="http://schemas.microsoft.com/office/drawing/2014/main" id="{3553D3A3-4708-B068-A4A8-66E6F3EEA61E}"/>
                </a:ext>
              </a:extLst>
            </p:cNvPr>
            <p:cNvSpPr/>
            <p:nvPr/>
          </p:nvSpPr>
          <p:spPr>
            <a:xfrm>
              <a:off x="8351457" y="1852219"/>
              <a:ext cx="3622680" cy="917535"/>
            </a:xfrm>
            <a:prstGeom prst="rect">
              <a:avLst/>
            </a:prstGeom>
            <a:solidFill>
              <a:srgbClr val="97309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20" name="TextBox 19">
              <a:extLst>
                <a:ext uri="{FF2B5EF4-FFF2-40B4-BE49-F238E27FC236}">
                  <a16:creationId xmlns:a16="http://schemas.microsoft.com/office/drawing/2014/main" id="{6E172CD5-CB51-AECB-3BC3-F3350D4BB591}"/>
                </a:ext>
              </a:extLst>
            </p:cNvPr>
            <p:cNvSpPr txBox="1"/>
            <p:nvPr/>
          </p:nvSpPr>
          <p:spPr>
            <a:xfrm>
              <a:off x="8360429" y="2127888"/>
              <a:ext cx="3613707" cy="369332"/>
            </a:xfrm>
            <a:prstGeom prst="rect">
              <a:avLst/>
            </a:prstGeom>
            <a:noFill/>
          </p:spPr>
          <p:txBody>
            <a:bodyPr wrap="square">
              <a:spAutoFit/>
            </a:bodyPr>
            <a:lstStyle/>
            <a:p>
              <a:pPr algn="ctr"/>
              <a:r>
                <a:rPr lang="en-US" b="1" i="0" u="none" strike="noStrike" dirty="0">
                  <a:solidFill>
                    <a:schemeClr val="bg1">
                      <a:lumMod val="95000"/>
                    </a:schemeClr>
                  </a:solidFill>
                  <a:effectLst/>
                  <a:latin typeface="+mj-lt"/>
                </a:rPr>
                <a:t>Innovation at the Edges</a:t>
              </a:r>
            </a:p>
          </p:txBody>
        </p:sp>
        <p:grpSp>
          <p:nvGrpSpPr>
            <p:cNvPr id="38" name="Group 37">
              <a:extLst>
                <a:ext uri="{FF2B5EF4-FFF2-40B4-BE49-F238E27FC236}">
                  <a16:creationId xmlns:a16="http://schemas.microsoft.com/office/drawing/2014/main" id="{F1F60533-ED05-461C-FCD9-85DEE24E342F}"/>
                </a:ext>
              </a:extLst>
            </p:cNvPr>
            <p:cNvGrpSpPr/>
            <p:nvPr/>
          </p:nvGrpSpPr>
          <p:grpSpPr>
            <a:xfrm>
              <a:off x="8332180" y="2769754"/>
              <a:ext cx="3656158" cy="2737262"/>
              <a:chOff x="8332180" y="2737903"/>
              <a:chExt cx="3656158" cy="2769044"/>
            </a:xfrm>
          </p:grpSpPr>
          <p:sp>
            <p:nvSpPr>
              <p:cNvPr id="25" name="Rectangle 24">
                <a:extLst>
                  <a:ext uri="{FF2B5EF4-FFF2-40B4-BE49-F238E27FC236}">
                    <a16:creationId xmlns:a16="http://schemas.microsoft.com/office/drawing/2014/main" id="{EC17C3A9-1705-2F1A-C85D-76AA24015520}"/>
                  </a:ext>
                </a:extLst>
              </p:cNvPr>
              <p:cNvSpPr/>
              <p:nvPr/>
            </p:nvSpPr>
            <p:spPr>
              <a:xfrm>
                <a:off x="8332180" y="4121950"/>
                <a:ext cx="1826058" cy="1384997"/>
              </a:xfrm>
              <a:prstGeom prst="rect">
                <a:avLst/>
              </a:prstGeom>
              <a:solidFill>
                <a:srgbClr val="5B2682">
                  <a:alpha val="498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Position</a:t>
                </a:r>
              </a:p>
            </p:txBody>
          </p:sp>
          <p:sp>
            <p:nvSpPr>
              <p:cNvPr id="34" name="Rectangle 33">
                <a:extLst>
                  <a:ext uri="{FF2B5EF4-FFF2-40B4-BE49-F238E27FC236}">
                    <a16:creationId xmlns:a16="http://schemas.microsoft.com/office/drawing/2014/main" id="{1F093E40-2629-045F-D9B5-16146A5C1666}"/>
                  </a:ext>
                </a:extLst>
              </p:cNvPr>
              <p:cNvSpPr/>
              <p:nvPr/>
            </p:nvSpPr>
            <p:spPr>
              <a:xfrm>
                <a:off x="8332180" y="2737903"/>
                <a:ext cx="1826060" cy="1384997"/>
              </a:xfrm>
              <a:prstGeom prst="rect">
                <a:avLst/>
              </a:prstGeom>
              <a:solidFill>
                <a:srgbClr val="5B2682">
                  <a:alpha val="7964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Product</a:t>
                </a:r>
              </a:p>
            </p:txBody>
          </p:sp>
          <p:sp>
            <p:nvSpPr>
              <p:cNvPr id="35" name="Rectangle 34">
                <a:extLst>
                  <a:ext uri="{FF2B5EF4-FFF2-40B4-BE49-F238E27FC236}">
                    <a16:creationId xmlns:a16="http://schemas.microsoft.com/office/drawing/2014/main" id="{CC33542A-614E-59AB-78CB-4ECA1EC564D8}"/>
                  </a:ext>
                </a:extLst>
              </p:cNvPr>
              <p:cNvSpPr/>
              <p:nvPr/>
            </p:nvSpPr>
            <p:spPr>
              <a:xfrm>
                <a:off x="10159366" y="2737903"/>
                <a:ext cx="1828972" cy="1384997"/>
              </a:xfrm>
              <a:prstGeom prst="rect">
                <a:avLst/>
              </a:prstGeom>
              <a:solidFill>
                <a:srgbClr val="5B268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Paradigm</a:t>
                </a:r>
              </a:p>
            </p:txBody>
          </p:sp>
          <p:sp>
            <p:nvSpPr>
              <p:cNvPr id="37" name="Rectangle 36">
                <a:extLst>
                  <a:ext uri="{FF2B5EF4-FFF2-40B4-BE49-F238E27FC236}">
                    <a16:creationId xmlns:a16="http://schemas.microsoft.com/office/drawing/2014/main" id="{8CB85159-E8A3-741D-61C1-3124E9EC98DB}"/>
                  </a:ext>
                </a:extLst>
              </p:cNvPr>
              <p:cNvSpPr/>
              <p:nvPr/>
            </p:nvSpPr>
            <p:spPr>
              <a:xfrm>
                <a:off x="10159366" y="4121950"/>
                <a:ext cx="1817323" cy="1384997"/>
              </a:xfrm>
              <a:prstGeom prst="rect">
                <a:avLst/>
              </a:prstGeom>
              <a:solidFill>
                <a:srgbClr val="5B268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Process</a:t>
                </a:r>
              </a:p>
            </p:txBody>
          </p:sp>
        </p:grpSp>
        <p:sp>
          <p:nvSpPr>
            <p:cNvPr id="31" name="Rectangle 30">
              <a:extLst>
                <a:ext uri="{FF2B5EF4-FFF2-40B4-BE49-F238E27FC236}">
                  <a16:creationId xmlns:a16="http://schemas.microsoft.com/office/drawing/2014/main" id="{78E1B9BE-89B1-2107-F1D9-A012C07242A0}"/>
                </a:ext>
              </a:extLst>
            </p:cNvPr>
            <p:cNvSpPr/>
            <p:nvPr/>
          </p:nvSpPr>
          <p:spPr>
            <a:xfrm>
              <a:off x="8329612" y="1855354"/>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69136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7" presetClass="entr" presetSubtype="1"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ppt_h/2"/>
                                          </p:val>
                                        </p:tav>
                                        <p:tav tm="100000">
                                          <p:val>
                                            <p:strVal val="#ppt_y"/>
                                          </p:val>
                                        </p:tav>
                                      </p:tavLst>
                                    </p:anim>
                                    <p:anim calcmode="lin" valueType="num">
                                      <p:cBhvr>
                                        <p:cTn id="20" dur="500" fill="hold"/>
                                        <p:tgtEl>
                                          <p:spTgt spid="17"/>
                                        </p:tgtEl>
                                        <p:attrNameLst>
                                          <p:attrName>ppt_w</p:attrName>
                                        </p:attrNameLst>
                                      </p:cBhvr>
                                      <p:tavLst>
                                        <p:tav tm="0">
                                          <p:val>
                                            <p:strVal val="#ppt_w"/>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2000"/>
                            </p:stCondLst>
                            <p:childTnLst>
                              <p:par>
                                <p:cTn id="27" presetID="17"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ppt_x</p:attrName>
                                        </p:attrNameLst>
                                      </p:cBhvr>
                                      <p:tavLst>
                                        <p:tav tm="0">
                                          <p:val>
                                            <p:strVal val="#ppt_x"/>
                                          </p:val>
                                        </p:tav>
                                        <p:tav tm="100000">
                                          <p:val>
                                            <p:strVal val="#ppt_x"/>
                                          </p:val>
                                        </p:tav>
                                      </p:tavLst>
                                    </p:anim>
                                    <p:anim calcmode="lin" valueType="num">
                                      <p:cBhvr>
                                        <p:cTn id="30" dur="500" fill="hold"/>
                                        <p:tgtEl>
                                          <p:spTgt spid="11"/>
                                        </p:tgtEl>
                                        <p:attrNameLst>
                                          <p:attrName>ppt_y</p:attrName>
                                        </p:attrNameLst>
                                      </p:cBhvr>
                                      <p:tavLst>
                                        <p:tav tm="0">
                                          <p:val>
                                            <p:strVal val="#ppt_y-#ppt_h/2"/>
                                          </p:val>
                                        </p:tav>
                                        <p:tav tm="100000">
                                          <p:val>
                                            <p:strVal val="#ppt_y"/>
                                          </p:val>
                                        </p:tav>
                                      </p:tavLst>
                                    </p:anim>
                                    <p:anim calcmode="lin" valueType="num">
                                      <p:cBhvr>
                                        <p:cTn id="31" dur="500" fill="hold"/>
                                        <p:tgtEl>
                                          <p:spTgt spid="11"/>
                                        </p:tgtEl>
                                        <p:attrNameLst>
                                          <p:attrName>ppt_w</p:attrName>
                                        </p:attrNameLst>
                                      </p:cBhvr>
                                      <p:tavLst>
                                        <p:tav tm="0">
                                          <p:val>
                                            <p:strVal val="#ppt_w"/>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7">
            <a:extLst>
              <a:ext uri="{FF2B5EF4-FFF2-40B4-BE49-F238E27FC236}">
                <a16:creationId xmlns:a16="http://schemas.microsoft.com/office/drawing/2014/main" id="{DAAC459B-9FC6-6713-D67A-AB3609D84EBF}"/>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p:blipFill>
        <p:spPr>
          <a:xfrm>
            <a:off x="8118765" y="0"/>
            <a:ext cx="4073235" cy="6858000"/>
          </a:xfrm>
          <a:prstGeom prst="rect">
            <a:avLst/>
          </a:prstGeom>
          <a:solidFill>
            <a:schemeClr val="bg2">
              <a:lumMod val="90000"/>
            </a:schemeClr>
          </a:solidFill>
        </p:spPr>
      </p:pic>
      <p:pic>
        <p:nvPicPr>
          <p:cNvPr id="8" name="Picture Placeholder 7">
            <a:extLst>
              <a:ext uri="{FF2B5EF4-FFF2-40B4-BE49-F238E27FC236}">
                <a16:creationId xmlns:a16="http://schemas.microsoft.com/office/drawing/2014/main" id="{75B851E3-87D7-F02D-18D2-7848A366C1EB}"/>
              </a:ext>
            </a:extLst>
          </p:cNvPr>
          <p:cNvPicPr>
            <a:picLocks noGrp="1" noChangeAspect="1"/>
          </p:cNvPicPr>
          <p:nvPr>
            <p:ph type="pic" sz="quarter" idx="11"/>
          </p:nvPr>
        </p:nvPicPr>
        <p:blipFill rotWithShape="1">
          <a:blip r:embed="rId5" cstate="email">
            <a:extLst>
              <a:ext uri="{28A0092B-C50C-407E-A947-70E740481C1C}">
                <a14:useLocalDpi xmlns:a14="http://schemas.microsoft.com/office/drawing/2010/main"/>
              </a:ext>
            </a:extLst>
          </a:blip>
          <a:srcRect/>
          <a:stretch/>
        </p:blipFill>
        <p:spPr>
          <a:xfrm>
            <a:off x="8118765" y="-1"/>
            <a:ext cx="4073235" cy="6858001"/>
          </a:xfrm>
        </p:spPr>
      </p:pic>
      <p:sp>
        <p:nvSpPr>
          <p:cNvPr id="12" name="Rectangle 11">
            <a:extLst>
              <a:ext uri="{FF2B5EF4-FFF2-40B4-BE49-F238E27FC236}">
                <a16:creationId xmlns:a16="http://schemas.microsoft.com/office/drawing/2014/main" id="{A945A183-4986-49AD-8DD0-41F4140E479E}"/>
              </a:ext>
            </a:extLst>
          </p:cNvPr>
          <p:cNvSpPr/>
          <p:nvPr/>
        </p:nvSpPr>
        <p:spPr>
          <a:xfrm>
            <a:off x="1" y="3602182"/>
            <a:ext cx="8126274" cy="3255818"/>
          </a:xfrm>
          <a:prstGeom prst="rect">
            <a:avLst/>
          </a:prstGeom>
          <a:gradFill flip="none" rotWithShape="1">
            <a:gsLst>
              <a:gs pos="0">
                <a:schemeClr val="accent5">
                  <a:lumMod val="50000"/>
                  <a:lumOff val="50000"/>
                </a:schemeClr>
              </a:gs>
              <a:gs pos="17000">
                <a:srgbClr val="016BE4"/>
              </a:gs>
              <a:gs pos="74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F8D4104F-BEBA-444D-9685-88DAC4DD7CF5}"/>
              </a:ext>
            </a:extLst>
          </p:cNvPr>
          <p:cNvSpPr>
            <a:spLocks noGrp="1"/>
          </p:cNvSpPr>
          <p:nvPr>
            <p:ph type="title"/>
          </p:nvPr>
        </p:nvSpPr>
        <p:spPr>
          <a:xfrm>
            <a:off x="888262" y="1548211"/>
            <a:ext cx="6937301" cy="2003063"/>
          </a:xfrm>
        </p:spPr>
        <p:txBody>
          <a:bodyPr/>
          <a:lstStyle/>
          <a:p>
            <a:pPr>
              <a:lnSpc>
                <a:spcPct val="90000"/>
              </a:lnSpc>
            </a:pPr>
            <a:r>
              <a:rPr lang="en-US" sz="3200" dirty="0">
                <a:solidFill>
                  <a:schemeClr val="tx1"/>
                </a:solidFill>
                <a:latin typeface="+mj-lt"/>
              </a:rPr>
              <a:t>New value creation is made possible by the ingenuity of workers, aligned in clear purpose and equipped with technological insights.</a:t>
            </a:r>
            <a:br>
              <a:rPr lang="en-US" sz="3200" dirty="0">
                <a:solidFill>
                  <a:schemeClr val="tx1"/>
                </a:solidFill>
                <a:latin typeface="+mj-lt"/>
              </a:rPr>
            </a:br>
            <a:endParaRPr lang="en-US" sz="3200" dirty="0">
              <a:solidFill>
                <a:schemeClr val="tx1"/>
              </a:solidFill>
              <a:latin typeface="+mj-lt"/>
            </a:endParaRPr>
          </a:p>
        </p:txBody>
      </p:sp>
      <p:sp>
        <p:nvSpPr>
          <p:cNvPr id="13" name="Title 1">
            <a:extLst>
              <a:ext uri="{FF2B5EF4-FFF2-40B4-BE49-F238E27FC236}">
                <a16:creationId xmlns:a16="http://schemas.microsoft.com/office/drawing/2014/main" id="{85BB8B2A-75D3-92F9-6201-A3BD3DED99F3}"/>
              </a:ext>
            </a:extLst>
          </p:cNvPr>
          <p:cNvSpPr txBox="1">
            <a:spLocks/>
          </p:cNvSpPr>
          <p:nvPr/>
        </p:nvSpPr>
        <p:spPr>
          <a:xfrm>
            <a:off x="2942577" y="4023631"/>
            <a:ext cx="5180691" cy="84408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bg1"/>
                </a:solidFill>
                <a:latin typeface="+mj-lt"/>
                <a:ea typeface="+mj-ea"/>
                <a:cs typeface="+mj-cs"/>
              </a:defRPr>
            </a:lvl1pPr>
          </a:lstStyle>
          <a:p>
            <a:r>
              <a:rPr lang="en-US" sz="3200" dirty="0"/>
              <a:t>Creating A Culture Of Continuous Learning</a:t>
            </a:r>
          </a:p>
          <a:p>
            <a:endParaRPr lang="en-US" sz="3200" dirty="0"/>
          </a:p>
        </p:txBody>
      </p:sp>
      <p:sp>
        <p:nvSpPr>
          <p:cNvPr id="30" name="TextBox 29">
            <a:extLst>
              <a:ext uri="{FF2B5EF4-FFF2-40B4-BE49-F238E27FC236}">
                <a16:creationId xmlns:a16="http://schemas.microsoft.com/office/drawing/2014/main" id="{5CA2B4A3-642C-31B4-F5E0-CD838535B9D1}"/>
              </a:ext>
            </a:extLst>
          </p:cNvPr>
          <p:cNvSpPr txBox="1"/>
          <p:nvPr/>
        </p:nvSpPr>
        <p:spPr>
          <a:xfrm>
            <a:off x="2962452" y="5107909"/>
            <a:ext cx="4634345" cy="1077218"/>
          </a:xfrm>
          <a:prstGeom prst="rect">
            <a:avLst/>
          </a:prstGeom>
          <a:noFill/>
        </p:spPr>
        <p:txBody>
          <a:bodyPr wrap="square">
            <a:spAutoFit/>
          </a:bodyPr>
          <a:lstStyle/>
          <a:p>
            <a:r>
              <a:rPr lang="en-GB" sz="1600" b="0" i="1" dirty="0">
                <a:solidFill>
                  <a:schemeClr val="bg1"/>
                </a:solidFill>
                <a:effectLst/>
                <a:latin typeface="Calibri" panose="020F0502020204030204" pitchFamily="34" charset="0"/>
              </a:rPr>
              <a:t>Technological literacy is becoming core to every worker’s role in creating new value, requiring learning to be continuous and built at the level of individual skills that are deployed at the point of need.</a:t>
            </a:r>
            <a:endParaRPr lang="en-GB" sz="160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F7DCA077-9353-7BC4-803D-A3D3C0E7DA4D}"/>
              </a:ext>
            </a:extLst>
          </p:cNvPr>
          <p:cNvSpPr txBox="1"/>
          <p:nvPr/>
        </p:nvSpPr>
        <p:spPr>
          <a:xfrm>
            <a:off x="1497296" y="4370055"/>
            <a:ext cx="862512" cy="1311128"/>
          </a:xfrm>
          <a:prstGeom prst="rect">
            <a:avLst/>
          </a:prstGeom>
          <a:noFill/>
        </p:spPr>
        <p:txBody>
          <a:bodyPr wrap="square" rtlCol="0">
            <a:spAutoFit/>
          </a:bodyPr>
          <a:lstStyle/>
          <a:p>
            <a:pPr algn="ctr">
              <a:lnSpc>
                <a:spcPct val="90000"/>
              </a:lnSpc>
            </a:pPr>
            <a:r>
              <a:rPr lang="en-US" sz="8800" dirty="0">
                <a:solidFill>
                  <a:schemeClr val="bg1"/>
                </a:solidFill>
                <a:latin typeface="+mj-lt"/>
              </a:rPr>
              <a:t>2</a:t>
            </a:r>
          </a:p>
        </p:txBody>
      </p:sp>
      <p:sp>
        <p:nvSpPr>
          <p:cNvPr id="20" name="Text Placeholder 6">
            <a:extLst>
              <a:ext uri="{FF2B5EF4-FFF2-40B4-BE49-F238E27FC236}">
                <a16:creationId xmlns:a16="http://schemas.microsoft.com/office/drawing/2014/main" id="{5F6DE48C-56CF-CA6C-0F44-B7B27FEEAD13}"/>
              </a:ext>
            </a:extLst>
          </p:cNvPr>
          <p:cNvSpPr txBox="1">
            <a:spLocks/>
          </p:cNvSpPr>
          <p:nvPr/>
        </p:nvSpPr>
        <p:spPr>
          <a:xfrm>
            <a:off x="888263" y="1005410"/>
            <a:ext cx="4770000" cy="309600"/>
          </a:xfrm>
          <a:prstGeom prst="rect">
            <a:avLst/>
          </a:prstGeom>
        </p:spPr>
        <p:txBody>
          <a:bodyPr vert="horz" lIns="91440" tIns="45720" rIns="91440" bIns="45720" rtlCol="0">
            <a:normAutofit lnSpcReduction="10000"/>
          </a:bodyPr>
          <a:lstStyle>
            <a:lvl1pPr marL="0" indent="0" algn="l" defTabSz="914400" rtl="0" eaLnBrk="1" latinLnBrk="0" hangingPunct="1">
              <a:lnSpc>
                <a:spcPct val="120000"/>
              </a:lnSpc>
              <a:spcBef>
                <a:spcPts val="6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2"/>
                </a:solidFill>
                <a:latin typeface="+mj-lt"/>
              </a:rPr>
              <a:t>Creating New Value</a:t>
            </a:r>
            <a:endParaRPr lang="en-US" dirty="0">
              <a:solidFill>
                <a:schemeClr val="tx2"/>
              </a:solidFill>
              <a:latin typeface="+mj-lt"/>
            </a:endParaRPr>
          </a:p>
        </p:txBody>
      </p:sp>
      <p:cxnSp>
        <p:nvCxnSpPr>
          <p:cNvPr id="21" name="Straight Connector 20">
            <a:extLst>
              <a:ext uri="{FF2B5EF4-FFF2-40B4-BE49-F238E27FC236}">
                <a16:creationId xmlns:a16="http://schemas.microsoft.com/office/drawing/2014/main" id="{EDF69B1A-6E76-1E34-8F9A-CF2434A758BD}"/>
              </a:ext>
            </a:extLst>
          </p:cNvPr>
          <p:cNvCxnSpPr>
            <a:cxnSpLocks/>
          </p:cNvCxnSpPr>
          <p:nvPr/>
        </p:nvCxnSpPr>
        <p:spPr>
          <a:xfrm>
            <a:off x="997528" y="0"/>
            <a:ext cx="0" cy="942109"/>
          </a:xfrm>
          <a:prstGeom prst="line">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CE129CD4-6839-DDA1-46E5-2F3D3A07BD47}"/>
              </a:ext>
            </a:extLst>
          </p:cNvPr>
          <p:cNvSpPr/>
          <p:nvPr/>
        </p:nvSpPr>
        <p:spPr>
          <a:xfrm>
            <a:off x="1019175" y="4102362"/>
            <a:ext cx="1818753" cy="18187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FF1722C1-8DDD-2817-ABE3-819249273593}"/>
              </a:ext>
            </a:extLst>
          </p:cNvPr>
          <p:cNvCxnSpPr>
            <a:cxnSpLocks/>
          </p:cNvCxnSpPr>
          <p:nvPr/>
        </p:nvCxnSpPr>
        <p:spPr>
          <a:xfrm>
            <a:off x="8360429" y="5681183"/>
            <a:ext cx="0" cy="104012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D73CA97-A146-E96B-D203-FC0B0435D2E6}"/>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37FEE5B8-40A9-7CFE-2CB6-42C7F6E01CD9}"/>
              </a:ext>
            </a:extLst>
          </p:cNvPr>
          <p:cNvGrpSpPr/>
          <p:nvPr/>
        </p:nvGrpSpPr>
        <p:grpSpPr>
          <a:xfrm>
            <a:off x="8329612" y="1852219"/>
            <a:ext cx="3657600" cy="3660735"/>
            <a:chOff x="8329612" y="1852219"/>
            <a:chExt cx="3657600" cy="3660735"/>
          </a:xfrm>
        </p:grpSpPr>
        <p:grpSp>
          <p:nvGrpSpPr>
            <p:cNvPr id="70" name="Group 69">
              <a:extLst>
                <a:ext uri="{FF2B5EF4-FFF2-40B4-BE49-F238E27FC236}">
                  <a16:creationId xmlns:a16="http://schemas.microsoft.com/office/drawing/2014/main" id="{EF2F24D2-6270-88A9-E2F5-838242158ED6}"/>
                </a:ext>
              </a:extLst>
            </p:cNvPr>
            <p:cNvGrpSpPr/>
            <p:nvPr/>
          </p:nvGrpSpPr>
          <p:grpSpPr>
            <a:xfrm>
              <a:off x="8329612" y="1852219"/>
              <a:ext cx="3657600" cy="3660735"/>
              <a:chOff x="8329612" y="1852219"/>
              <a:chExt cx="3657600" cy="3660735"/>
            </a:xfrm>
          </p:grpSpPr>
          <p:sp>
            <p:nvSpPr>
              <p:cNvPr id="72" name="Rectangle 71">
                <a:extLst>
                  <a:ext uri="{FF2B5EF4-FFF2-40B4-BE49-F238E27FC236}">
                    <a16:creationId xmlns:a16="http://schemas.microsoft.com/office/drawing/2014/main" id="{C013CB92-61C2-D857-196D-6B1193280EBD}"/>
                  </a:ext>
                </a:extLst>
              </p:cNvPr>
              <p:cNvSpPr/>
              <p:nvPr/>
            </p:nvSpPr>
            <p:spPr>
              <a:xfrm>
                <a:off x="8351457" y="1852219"/>
                <a:ext cx="3622680" cy="917535"/>
              </a:xfrm>
              <a:prstGeom prst="rect">
                <a:avLst/>
              </a:prstGeom>
              <a:solidFill>
                <a:srgbClr val="0C80E3">
                  <a:alpha val="5259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73" name="Rectangle 72">
                <a:extLst>
                  <a:ext uri="{FF2B5EF4-FFF2-40B4-BE49-F238E27FC236}">
                    <a16:creationId xmlns:a16="http://schemas.microsoft.com/office/drawing/2014/main" id="{21F31B87-06B0-273D-1501-ED9779F383A3}"/>
                  </a:ext>
                </a:extLst>
              </p:cNvPr>
              <p:cNvSpPr/>
              <p:nvPr/>
            </p:nvSpPr>
            <p:spPr>
              <a:xfrm>
                <a:off x="8332618" y="4598554"/>
                <a:ext cx="1817323" cy="914400"/>
              </a:xfrm>
              <a:prstGeom prst="rect">
                <a:avLst/>
              </a:prstGeom>
              <a:solidFill>
                <a:srgbClr val="005FCB">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Training Programs</a:t>
                </a:r>
              </a:p>
            </p:txBody>
          </p:sp>
          <p:sp>
            <p:nvSpPr>
              <p:cNvPr id="74" name="Rectangle 73">
                <a:extLst>
                  <a:ext uri="{FF2B5EF4-FFF2-40B4-BE49-F238E27FC236}">
                    <a16:creationId xmlns:a16="http://schemas.microsoft.com/office/drawing/2014/main" id="{00F9A666-7D37-D528-D101-B4C447E77E3D}"/>
                  </a:ext>
                </a:extLst>
              </p:cNvPr>
              <p:cNvSpPr/>
              <p:nvPr/>
            </p:nvSpPr>
            <p:spPr>
              <a:xfrm>
                <a:off x="8338138" y="3684154"/>
                <a:ext cx="1211698" cy="914400"/>
              </a:xfrm>
              <a:prstGeom prst="rect">
                <a:avLst/>
              </a:prstGeom>
              <a:solidFill>
                <a:srgbClr val="0C80E3">
                  <a:alpha val="8287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i="0" u="none" strike="noStrike" dirty="0">
                    <a:solidFill>
                      <a:schemeClr val="bg1">
                        <a:lumMod val="85000"/>
                      </a:schemeClr>
                    </a:solidFill>
                    <a:effectLst/>
                    <a:latin typeface="Roboto Condensed" panose="02000000000000000000" pitchFamily="2" charset="0"/>
                  </a:rPr>
                  <a:t>Personal Objectives</a:t>
                </a:r>
              </a:p>
            </p:txBody>
          </p:sp>
          <p:sp>
            <p:nvSpPr>
              <p:cNvPr id="75" name="Rectangle 74">
                <a:extLst>
                  <a:ext uri="{FF2B5EF4-FFF2-40B4-BE49-F238E27FC236}">
                    <a16:creationId xmlns:a16="http://schemas.microsoft.com/office/drawing/2014/main" id="{7C0649F3-96C2-A3B8-D1D3-A78BF257E9DF}"/>
                  </a:ext>
                </a:extLst>
              </p:cNvPr>
              <p:cNvSpPr/>
              <p:nvPr/>
            </p:nvSpPr>
            <p:spPr>
              <a:xfrm>
                <a:off x="8338138" y="2769754"/>
                <a:ext cx="1211698" cy="914400"/>
              </a:xfrm>
              <a:prstGeom prst="rect">
                <a:avLst/>
              </a:prstGeom>
              <a:solidFill>
                <a:srgbClr val="2DB6E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Risk-Taking Culture</a:t>
                </a:r>
              </a:p>
            </p:txBody>
          </p:sp>
          <p:sp>
            <p:nvSpPr>
              <p:cNvPr id="76" name="Rectangle 75">
                <a:extLst>
                  <a:ext uri="{FF2B5EF4-FFF2-40B4-BE49-F238E27FC236}">
                    <a16:creationId xmlns:a16="http://schemas.microsoft.com/office/drawing/2014/main" id="{F0912E21-180A-BC36-A74B-184C5069430D}"/>
                  </a:ext>
                </a:extLst>
              </p:cNvPr>
              <p:cNvSpPr/>
              <p:nvPr/>
            </p:nvSpPr>
            <p:spPr>
              <a:xfrm>
                <a:off x="10154093" y="4598554"/>
                <a:ext cx="1828972" cy="914400"/>
              </a:xfrm>
              <a:prstGeom prst="rect">
                <a:avLst/>
              </a:prstGeom>
              <a:solidFill>
                <a:srgbClr val="005FC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Coaching</a:t>
                </a:r>
              </a:p>
            </p:txBody>
          </p:sp>
          <p:sp>
            <p:nvSpPr>
              <p:cNvPr id="77" name="Rectangle 76">
                <a:extLst>
                  <a:ext uri="{FF2B5EF4-FFF2-40B4-BE49-F238E27FC236}">
                    <a16:creationId xmlns:a16="http://schemas.microsoft.com/office/drawing/2014/main" id="{4C8A6B49-CB93-76F1-18A1-5ED93A675661}"/>
                  </a:ext>
                </a:extLst>
              </p:cNvPr>
              <p:cNvSpPr/>
              <p:nvPr/>
            </p:nvSpPr>
            <p:spPr>
              <a:xfrm>
                <a:off x="9550155" y="3684154"/>
                <a:ext cx="1219476" cy="914400"/>
              </a:xfrm>
              <a:prstGeom prst="rect">
                <a:avLst/>
              </a:prstGeom>
              <a:solidFill>
                <a:srgbClr val="0C80E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Interest Groups</a:t>
                </a:r>
              </a:p>
            </p:txBody>
          </p:sp>
          <p:sp>
            <p:nvSpPr>
              <p:cNvPr id="78" name="Rectangle 77">
                <a:extLst>
                  <a:ext uri="{FF2B5EF4-FFF2-40B4-BE49-F238E27FC236}">
                    <a16:creationId xmlns:a16="http://schemas.microsoft.com/office/drawing/2014/main" id="{D2105433-147D-0583-F5E8-78639AA9655D}"/>
                  </a:ext>
                </a:extLst>
              </p:cNvPr>
              <p:cNvSpPr/>
              <p:nvPr/>
            </p:nvSpPr>
            <p:spPr>
              <a:xfrm>
                <a:off x="9550155" y="2769754"/>
                <a:ext cx="1219476" cy="914400"/>
              </a:xfrm>
              <a:prstGeom prst="rect">
                <a:avLst/>
              </a:prstGeom>
              <a:solidFill>
                <a:srgbClr val="2DB6E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Blameless Reflection​</a:t>
                </a:r>
              </a:p>
            </p:txBody>
          </p:sp>
          <p:sp>
            <p:nvSpPr>
              <p:cNvPr id="79" name="Rectangle 78">
                <a:extLst>
                  <a:ext uri="{FF2B5EF4-FFF2-40B4-BE49-F238E27FC236}">
                    <a16:creationId xmlns:a16="http://schemas.microsoft.com/office/drawing/2014/main" id="{512F60A7-DD9E-F973-9CC5-07F3F029ABC0}"/>
                  </a:ext>
                </a:extLst>
              </p:cNvPr>
              <p:cNvSpPr/>
              <p:nvPr/>
            </p:nvSpPr>
            <p:spPr>
              <a:xfrm>
                <a:off x="10764860" y="3684154"/>
                <a:ext cx="1215262" cy="914400"/>
              </a:xfrm>
              <a:prstGeom prst="rect">
                <a:avLst/>
              </a:prstGeom>
              <a:solidFill>
                <a:srgbClr val="0C80E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Lunch &amp; Learns</a:t>
                </a:r>
              </a:p>
            </p:txBody>
          </p:sp>
          <p:sp>
            <p:nvSpPr>
              <p:cNvPr id="80" name="Rectangle 79">
                <a:extLst>
                  <a:ext uri="{FF2B5EF4-FFF2-40B4-BE49-F238E27FC236}">
                    <a16:creationId xmlns:a16="http://schemas.microsoft.com/office/drawing/2014/main" id="{01F62718-FD70-D68F-3552-FBC2C83C75B4}"/>
                  </a:ext>
                </a:extLst>
              </p:cNvPr>
              <p:cNvSpPr/>
              <p:nvPr/>
            </p:nvSpPr>
            <p:spPr>
              <a:xfrm>
                <a:off x="10764860" y="2769754"/>
                <a:ext cx="1215262" cy="914400"/>
              </a:xfrm>
              <a:prstGeom prst="rect">
                <a:avLst/>
              </a:prstGeom>
              <a:solidFill>
                <a:srgbClr val="2DB6E2">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Lightening Talks</a:t>
                </a:r>
              </a:p>
            </p:txBody>
          </p:sp>
          <p:sp>
            <p:nvSpPr>
              <p:cNvPr id="82" name="Rectangle 81">
                <a:extLst>
                  <a:ext uri="{FF2B5EF4-FFF2-40B4-BE49-F238E27FC236}">
                    <a16:creationId xmlns:a16="http://schemas.microsoft.com/office/drawing/2014/main" id="{626DA4AE-262A-418F-BCED-E4E412625C10}"/>
                  </a:ext>
                </a:extLst>
              </p:cNvPr>
              <p:cNvSpPr/>
              <p:nvPr/>
            </p:nvSpPr>
            <p:spPr>
              <a:xfrm>
                <a:off x="8329612" y="1855354"/>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1" name="TextBox 70">
              <a:extLst>
                <a:ext uri="{FF2B5EF4-FFF2-40B4-BE49-F238E27FC236}">
                  <a16:creationId xmlns:a16="http://schemas.microsoft.com/office/drawing/2014/main" id="{FC3EF26C-F304-4525-73DB-714C37123AB0}"/>
                </a:ext>
              </a:extLst>
            </p:cNvPr>
            <p:cNvSpPr txBox="1"/>
            <p:nvPr/>
          </p:nvSpPr>
          <p:spPr>
            <a:xfrm>
              <a:off x="8360429" y="2127888"/>
              <a:ext cx="3613707" cy="369332"/>
            </a:xfrm>
            <a:prstGeom prst="rect">
              <a:avLst/>
            </a:prstGeom>
            <a:noFill/>
          </p:spPr>
          <p:txBody>
            <a:bodyPr wrap="square">
              <a:spAutoFit/>
            </a:bodyPr>
            <a:lstStyle/>
            <a:p>
              <a:pPr algn="ctr"/>
              <a:r>
                <a:rPr lang="en-US" b="1" i="0" u="none" strike="noStrike" dirty="0">
                  <a:solidFill>
                    <a:schemeClr val="bg1">
                      <a:lumMod val="95000"/>
                    </a:schemeClr>
                  </a:solidFill>
                  <a:effectLst/>
                  <a:latin typeface="+mj-lt"/>
                </a:rPr>
                <a:t>Continuous Learning</a:t>
              </a:r>
            </a:p>
          </p:txBody>
        </p:sp>
      </p:grpSp>
    </p:spTree>
    <p:extLst>
      <p:ext uri="{BB962C8B-B14F-4D97-AF65-F5344CB8AC3E}">
        <p14:creationId xmlns:p14="http://schemas.microsoft.com/office/powerpoint/2010/main" val="2739769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7" presetClass="entr" presetSubtype="1"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ppt_x</p:attrName>
                                        </p:attrNameLst>
                                      </p:cBhvr>
                                      <p:tavLst>
                                        <p:tav tm="0">
                                          <p:val>
                                            <p:strVal val="#ppt_x"/>
                                          </p:val>
                                        </p:tav>
                                        <p:tav tm="100000">
                                          <p:val>
                                            <p:strVal val="#ppt_x"/>
                                          </p:val>
                                        </p:tav>
                                      </p:tavLst>
                                    </p:anim>
                                    <p:anim calcmode="lin" valueType="num">
                                      <p:cBhvr>
                                        <p:cTn id="19" dur="500" fill="hold"/>
                                        <p:tgtEl>
                                          <p:spTgt spid="37"/>
                                        </p:tgtEl>
                                        <p:attrNameLst>
                                          <p:attrName>ppt_y</p:attrName>
                                        </p:attrNameLst>
                                      </p:cBhvr>
                                      <p:tavLst>
                                        <p:tav tm="0">
                                          <p:val>
                                            <p:strVal val="#ppt_y-#ppt_h/2"/>
                                          </p:val>
                                        </p:tav>
                                        <p:tav tm="100000">
                                          <p:val>
                                            <p:strVal val="#ppt_y"/>
                                          </p:val>
                                        </p:tav>
                                      </p:tavLst>
                                    </p:anim>
                                    <p:anim calcmode="lin" valueType="num">
                                      <p:cBhvr>
                                        <p:cTn id="20" dur="500" fill="hold"/>
                                        <p:tgtEl>
                                          <p:spTgt spid="37"/>
                                        </p:tgtEl>
                                        <p:attrNameLst>
                                          <p:attrName>ppt_w</p:attrName>
                                        </p:attrNameLst>
                                      </p:cBhvr>
                                      <p:tavLst>
                                        <p:tav tm="0">
                                          <p:val>
                                            <p:strVal val="#ppt_w"/>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ipe(up)">
                                      <p:cBhvr>
                                        <p:cTn id="25" dur="500"/>
                                        <p:tgtEl>
                                          <p:spTgt spid="69"/>
                                        </p:tgtEl>
                                      </p:cBhvr>
                                    </p:animEffect>
                                  </p:childTnLst>
                                </p:cTn>
                              </p:par>
                            </p:childTnLst>
                          </p:cTn>
                        </p:par>
                        <p:par>
                          <p:cTn id="26" fill="hold">
                            <p:stCondLst>
                              <p:cond delay="2000"/>
                            </p:stCondLst>
                            <p:childTnLst>
                              <p:par>
                                <p:cTn id="27" presetID="17" presetClass="entr" presetSubtype="1"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ppt_x</p:attrName>
                                        </p:attrNameLst>
                                      </p:cBhvr>
                                      <p:tavLst>
                                        <p:tav tm="0">
                                          <p:val>
                                            <p:strVal val="#ppt_x"/>
                                          </p:val>
                                        </p:tav>
                                        <p:tav tm="100000">
                                          <p:val>
                                            <p:strVal val="#ppt_x"/>
                                          </p:val>
                                        </p:tav>
                                      </p:tavLst>
                                    </p:anim>
                                    <p:anim calcmode="lin" valueType="num">
                                      <p:cBhvr>
                                        <p:cTn id="30" dur="500" fill="hold"/>
                                        <p:tgtEl>
                                          <p:spTgt spid="36"/>
                                        </p:tgtEl>
                                        <p:attrNameLst>
                                          <p:attrName>ppt_y</p:attrName>
                                        </p:attrNameLst>
                                      </p:cBhvr>
                                      <p:tavLst>
                                        <p:tav tm="0">
                                          <p:val>
                                            <p:strVal val="#ppt_y-#ppt_h/2"/>
                                          </p:val>
                                        </p:tav>
                                        <p:tav tm="100000">
                                          <p:val>
                                            <p:strVal val="#ppt_y"/>
                                          </p:val>
                                        </p:tav>
                                      </p:tavLst>
                                    </p:anim>
                                    <p:anim calcmode="lin" valueType="num">
                                      <p:cBhvr>
                                        <p:cTn id="31" dur="500" fill="hold"/>
                                        <p:tgtEl>
                                          <p:spTgt spid="36"/>
                                        </p:tgtEl>
                                        <p:attrNameLst>
                                          <p:attrName>ppt_w</p:attrName>
                                        </p:attrNameLst>
                                      </p:cBhvr>
                                      <p:tavLst>
                                        <p:tav tm="0">
                                          <p:val>
                                            <p:strVal val="#ppt_w"/>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8B82F60A-5395-AB6F-984F-71F0B3BD2A58}"/>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337590DB-009A-5578-93B2-73997CC1122A}"/>
              </a:ext>
            </a:extLst>
          </p:cNvPr>
          <p:cNvSpPr>
            <a:spLocks noGrp="1"/>
          </p:cNvSpPr>
          <p:nvPr>
            <p:ph type="pic" sz="quarter" idx="11"/>
          </p:nvPr>
        </p:nvSpPr>
        <p:spPr/>
        <p:txBody>
          <a:bodyPr/>
          <a:lstStyle/>
          <a:p>
            <a:endParaRPr lang="en-US"/>
          </a:p>
        </p:txBody>
      </p:sp>
      <p:sp>
        <p:nvSpPr>
          <p:cNvPr id="6" name="Title 5">
            <a:extLst>
              <a:ext uri="{FF2B5EF4-FFF2-40B4-BE49-F238E27FC236}">
                <a16:creationId xmlns:a16="http://schemas.microsoft.com/office/drawing/2014/main" id="{CA69BAEC-3B41-DA20-E7DE-A1DFE42CB147}"/>
              </a:ext>
            </a:extLst>
          </p:cNvPr>
          <p:cNvSpPr>
            <a:spLocks noGrp="1"/>
          </p:cNvSpPr>
          <p:nvPr>
            <p:ph type="title"/>
          </p:nvPr>
        </p:nvSpPr>
        <p:spPr/>
        <p:txBody>
          <a:bodyPr/>
          <a:lstStyle/>
          <a:p>
            <a:endParaRPr lang="en-US"/>
          </a:p>
        </p:txBody>
      </p:sp>
      <p:sp>
        <p:nvSpPr>
          <p:cNvPr id="10" name="Text Placeholder 9">
            <a:extLst>
              <a:ext uri="{FF2B5EF4-FFF2-40B4-BE49-F238E27FC236}">
                <a16:creationId xmlns:a16="http://schemas.microsoft.com/office/drawing/2014/main" id="{96601C43-87FA-220D-7106-95795A1A1C98}"/>
              </a:ext>
            </a:extLst>
          </p:cNvPr>
          <p:cNvSpPr>
            <a:spLocks noGrp="1"/>
          </p:cNvSpPr>
          <p:nvPr>
            <p:ph type="body" sz="quarter" idx="22"/>
          </p:nvPr>
        </p:nvSpPr>
        <p:spPr/>
        <p:txBody>
          <a:bodyPr>
            <a:normAutofit lnSpcReduction="10000"/>
          </a:bodyPr>
          <a:lstStyle/>
          <a:p>
            <a:endParaRPr lang="en-US"/>
          </a:p>
        </p:txBody>
      </p:sp>
      <p:pic>
        <p:nvPicPr>
          <p:cNvPr id="14" name="Picture 13">
            <a:extLst>
              <a:ext uri="{FF2B5EF4-FFF2-40B4-BE49-F238E27FC236}">
                <a16:creationId xmlns:a16="http://schemas.microsoft.com/office/drawing/2014/main" id="{F72E13B3-F4E6-75A5-520C-A5E63D12A3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267" y="0"/>
            <a:ext cx="12145466" cy="6858000"/>
          </a:xfrm>
          <a:prstGeom prst="rect">
            <a:avLst/>
          </a:prstGeom>
        </p:spPr>
      </p:pic>
    </p:spTree>
    <p:extLst>
      <p:ext uri="{BB962C8B-B14F-4D97-AF65-F5344CB8AC3E}">
        <p14:creationId xmlns:p14="http://schemas.microsoft.com/office/powerpoint/2010/main" val="1919376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ppt_x</p:attrName>
                                        </p:attrNameLst>
                                      </p:cBhvr>
                                      <p:tavLst>
                                        <p:tav tm="0">
                                          <p:val>
                                            <p:strVal val="#ppt_x"/>
                                          </p:val>
                                        </p:tav>
                                        <p:tav tm="100000">
                                          <p:val>
                                            <p:strVal val="#ppt_x"/>
                                          </p:val>
                                        </p:tav>
                                      </p:tavLst>
                                    </p:anim>
                                    <p:anim calcmode="lin" valueType="num">
                                      <p:cBhvr>
                                        <p:cTn id="8" dur="500" fill="hold"/>
                                        <p:tgtEl>
                                          <p:spTgt spid="71"/>
                                        </p:tgtEl>
                                        <p:attrNameLst>
                                          <p:attrName>ppt_y</p:attrName>
                                        </p:attrNameLst>
                                      </p:cBhvr>
                                      <p:tavLst>
                                        <p:tav tm="0">
                                          <p:val>
                                            <p:strVal val="#ppt_y-#ppt_h/2"/>
                                          </p:val>
                                        </p:tav>
                                        <p:tav tm="100000">
                                          <p:val>
                                            <p:strVal val="#ppt_y"/>
                                          </p:val>
                                        </p:tav>
                                      </p:tavLst>
                                    </p:anim>
                                    <p:anim calcmode="lin" valueType="num">
                                      <p:cBhvr>
                                        <p:cTn id="9" dur="500" fill="hold"/>
                                        <p:tgtEl>
                                          <p:spTgt spid="71"/>
                                        </p:tgtEl>
                                        <p:attrNameLst>
                                          <p:attrName>ppt_w</p:attrName>
                                        </p:attrNameLst>
                                      </p:cBhvr>
                                      <p:tavLst>
                                        <p:tav tm="0">
                                          <p:val>
                                            <p:strVal val="#ppt_w"/>
                                          </p:val>
                                        </p:tav>
                                        <p:tav tm="100000">
                                          <p:val>
                                            <p:strVal val="#ppt_w"/>
                                          </p:val>
                                        </p:tav>
                                      </p:tavLst>
                                    </p:anim>
                                    <p:anim calcmode="lin" valueType="num">
                                      <p:cBhvr>
                                        <p:cTn id="10" dur="500" fill="hold"/>
                                        <p:tgtEl>
                                          <p:spTgt spid="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a:extLst>
              <a:ext uri="{FF2B5EF4-FFF2-40B4-BE49-F238E27FC236}">
                <a16:creationId xmlns:a16="http://schemas.microsoft.com/office/drawing/2014/main" id="{89F4405D-2405-19B7-C84C-EB33CDC4B1BF}"/>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p:blipFill>
        <p:spPr>
          <a:xfrm>
            <a:off x="8118765" y="0"/>
            <a:ext cx="4073235" cy="6858000"/>
          </a:xfrm>
          <a:prstGeom prst="rect">
            <a:avLst/>
          </a:prstGeom>
          <a:solidFill>
            <a:schemeClr val="bg2">
              <a:lumMod val="90000"/>
            </a:schemeClr>
          </a:solidFill>
        </p:spPr>
      </p:pic>
      <p:sp>
        <p:nvSpPr>
          <p:cNvPr id="12" name="Rectangle 11">
            <a:extLst>
              <a:ext uri="{FF2B5EF4-FFF2-40B4-BE49-F238E27FC236}">
                <a16:creationId xmlns:a16="http://schemas.microsoft.com/office/drawing/2014/main" id="{A945A183-4986-49AD-8DD0-41F4140E479E}"/>
              </a:ext>
            </a:extLst>
          </p:cNvPr>
          <p:cNvSpPr/>
          <p:nvPr/>
        </p:nvSpPr>
        <p:spPr>
          <a:xfrm>
            <a:off x="1" y="3602182"/>
            <a:ext cx="8150086" cy="3255818"/>
          </a:xfrm>
          <a:prstGeom prst="rect">
            <a:avLst/>
          </a:prstGeom>
          <a:gradFill flip="none" rotWithShape="1">
            <a:gsLst>
              <a:gs pos="0">
                <a:schemeClr val="accent5">
                  <a:lumMod val="50000"/>
                  <a:lumOff val="50000"/>
                </a:schemeClr>
              </a:gs>
              <a:gs pos="17000">
                <a:srgbClr val="537B98"/>
              </a:gs>
              <a:gs pos="74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F8D4104F-BEBA-444D-9685-88DAC4DD7CF5}"/>
              </a:ext>
            </a:extLst>
          </p:cNvPr>
          <p:cNvSpPr>
            <a:spLocks noGrp="1"/>
          </p:cNvSpPr>
          <p:nvPr>
            <p:ph type="title"/>
          </p:nvPr>
        </p:nvSpPr>
        <p:spPr>
          <a:xfrm>
            <a:off x="888262" y="1548211"/>
            <a:ext cx="6911847" cy="1984698"/>
          </a:xfrm>
        </p:spPr>
        <p:txBody>
          <a:bodyPr/>
          <a:lstStyle/>
          <a:p>
            <a:pPr>
              <a:lnSpc>
                <a:spcPct val="90000"/>
              </a:lnSpc>
            </a:pPr>
            <a:r>
              <a:rPr lang="en-US" sz="3200" dirty="0">
                <a:solidFill>
                  <a:schemeClr val="tx1"/>
                </a:solidFill>
                <a:latin typeface="+mj-lt"/>
              </a:rPr>
              <a:t>The expanding digital landscape means that companies must broaden their trust capabilities around security, privacy, and cyber.</a:t>
            </a:r>
            <a:br>
              <a:rPr lang="en-US" sz="3200" dirty="0">
                <a:solidFill>
                  <a:schemeClr val="tx1"/>
                </a:solidFill>
                <a:latin typeface="+mj-lt"/>
              </a:rPr>
            </a:br>
            <a:endParaRPr lang="en-US" sz="3200" dirty="0">
              <a:solidFill>
                <a:schemeClr val="tx1"/>
              </a:solidFill>
              <a:latin typeface="+mj-lt"/>
            </a:endParaRPr>
          </a:p>
        </p:txBody>
      </p:sp>
      <p:sp>
        <p:nvSpPr>
          <p:cNvPr id="7" name="Text Placeholder 6">
            <a:extLst>
              <a:ext uri="{FF2B5EF4-FFF2-40B4-BE49-F238E27FC236}">
                <a16:creationId xmlns:a16="http://schemas.microsoft.com/office/drawing/2014/main" id="{80912853-160B-405D-B20D-979CEB2291CC}"/>
              </a:ext>
            </a:extLst>
          </p:cNvPr>
          <p:cNvSpPr>
            <a:spLocks noGrp="1"/>
          </p:cNvSpPr>
          <p:nvPr>
            <p:ph type="body" sz="quarter" idx="22"/>
          </p:nvPr>
        </p:nvSpPr>
        <p:spPr>
          <a:xfrm>
            <a:off x="888263" y="1005410"/>
            <a:ext cx="4770000" cy="309600"/>
          </a:xfrm>
        </p:spPr>
        <p:txBody>
          <a:bodyPr>
            <a:normAutofit lnSpcReduction="10000"/>
          </a:bodyPr>
          <a:lstStyle/>
          <a:p>
            <a:r>
              <a:rPr lang="en-US" sz="1400">
                <a:solidFill>
                  <a:schemeClr val="tx2"/>
                </a:solidFill>
                <a:latin typeface="+mj-lt"/>
              </a:rPr>
              <a:t>Creating New Value</a:t>
            </a:r>
          </a:p>
        </p:txBody>
      </p:sp>
      <p:cxnSp>
        <p:nvCxnSpPr>
          <p:cNvPr id="9" name="Straight Connector 8">
            <a:extLst>
              <a:ext uri="{FF2B5EF4-FFF2-40B4-BE49-F238E27FC236}">
                <a16:creationId xmlns:a16="http://schemas.microsoft.com/office/drawing/2014/main" id="{6515F8FA-45CD-A766-F57F-17D4CA94844A}"/>
              </a:ext>
            </a:extLst>
          </p:cNvPr>
          <p:cNvCxnSpPr>
            <a:cxnSpLocks/>
          </p:cNvCxnSpPr>
          <p:nvPr/>
        </p:nvCxnSpPr>
        <p:spPr>
          <a:xfrm>
            <a:off x="997528" y="0"/>
            <a:ext cx="0" cy="942109"/>
          </a:xfrm>
          <a:prstGeom prst="line">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85BB8B2A-75D3-92F9-6201-A3BD3DED99F3}"/>
              </a:ext>
            </a:extLst>
          </p:cNvPr>
          <p:cNvSpPr txBox="1">
            <a:spLocks/>
          </p:cNvSpPr>
          <p:nvPr/>
        </p:nvSpPr>
        <p:spPr>
          <a:xfrm>
            <a:off x="2962112" y="4101810"/>
            <a:ext cx="5000583" cy="84408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bg1"/>
                </a:solidFill>
                <a:latin typeface="+mj-lt"/>
                <a:ea typeface="+mj-ea"/>
                <a:cs typeface="+mj-cs"/>
              </a:defRPr>
            </a:lvl1pPr>
          </a:lstStyle>
          <a:p>
            <a:r>
              <a:rPr lang="en-US" sz="3200" dirty="0"/>
              <a:t>Expanding Trust Boundaries</a:t>
            </a:r>
          </a:p>
          <a:p>
            <a:endParaRPr lang="en-US" sz="3200" dirty="0"/>
          </a:p>
          <a:p>
            <a:endParaRPr lang="en-US" sz="3200" dirty="0"/>
          </a:p>
        </p:txBody>
      </p:sp>
      <p:sp>
        <p:nvSpPr>
          <p:cNvPr id="30" name="TextBox 29">
            <a:extLst>
              <a:ext uri="{FF2B5EF4-FFF2-40B4-BE49-F238E27FC236}">
                <a16:creationId xmlns:a16="http://schemas.microsoft.com/office/drawing/2014/main" id="{5CA2B4A3-642C-31B4-F5E0-CD838535B9D1}"/>
              </a:ext>
            </a:extLst>
          </p:cNvPr>
          <p:cNvSpPr txBox="1"/>
          <p:nvPr/>
        </p:nvSpPr>
        <p:spPr>
          <a:xfrm>
            <a:off x="2961207" y="5107909"/>
            <a:ext cx="4301836" cy="1323439"/>
          </a:xfrm>
          <a:prstGeom prst="rect">
            <a:avLst/>
          </a:prstGeom>
          <a:noFill/>
        </p:spPr>
        <p:txBody>
          <a:bodyPr wrap="square">
            <a:spAutoFit/>
          </a:bodyPr>
          <a:lstStyle/>
          <a:p>
            <a:r>
              <a:rPr lang="en-GB" sz="1600" b="0" i="1" dirty="0">
                <a:solidFill>
                  <a:schemeClr val="bg1"/>
                </a:solidFill>
                <a:effectLst/>
                <a:latin typeface="Calibri" panose="020F0502020204030204" pitchFamily="34" charset="0"/>
              </a:rPr>
              <a:t>Trust must cover a greater array of stakeholder concerns and become an enterprise-wide responsibility that opens doors to unimpaired value creation.</a:t>
            </a:r>
          </a:p>
          <a:p>
            <a:endParaRPr lang="en-GB" sz="1600" b="0" i="1" dirty="0">
              <a:solidFill>
                <a:schemeClr val="bg1"/>
              </a:solidFill>
              <a:effectLst/>
              <a:latin typeface="Calibri" panose="020F0502020204030204" pitchFamily="34" charset="0"/>
            </a:endParaRPr>
          </a:p>
        </p:txBody>
      </p:sp>
      <p:grpSp>
        <p:nvGrpSpPr>
          <p:cNvPr id="5" name="Group 4">
            <a:extLst>
              <a:ext uri="{FF2B5EF4-FFF2-40B4-BE49-F238E27FC236}">
                <a16:creationId xmlns:a16="http://schemas.microsoft.com/office/drawing/2014/main" id="{5ED40893-FB3E-218D-9063-7FF5C7B219EC}"/>
              </a:ext>
            </a:extLst>
          </p:cNvPr>
          <p:cNvGrpSpPr/>
          <p:nvPr/>
        </p:nvGrpSpPr>
        <p:grpSpPr>
          <a:xfrm>
            <a:off x="1019175" y="4102362"/>
            <a:ext cx="1818753" cy="1818753"/>
            <a:chOff x="1019175" y="4102362"/>
            <a:chExt cx="1818753" cy="1818753"/>
          </a:xfrm>
        </p:grpSpPr>
        <p:sp>
          <p:nvSpPr>
            <p:cNvPr id="6" name="Rectangle 5">
              <a:extLst>
                <a:ext uri="{FF2B5EF4-FFF2-40B4-BE49-F238E27FC236}">
                  <a16:creationId xmlns:a16="http://schemas.microsoft.com/office/drawing/2014/main" id="{221F9C6A-5002-935C-FD2D-024DDBBF71A1}"/>
                </a:ext>
              </a:extLst>
            </p:cNvPr>
            <p:cNvSpPr/>
            <p:nvPr/>
          </p:nvSpPr>
          <p:spPr>
            <a:xfrm>
              <a:off x="1019175" y="4102362"/>
              <a:ext cx="1818753" cy="18187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6AB3251-2C95-DBDC-39F0-1EBF18AD32A4}"/>
                </a:ext>
              </a:extLst>
            </p:cNvPr>
            <p:cNvSpPr txBox="1"/>
            <p:nvPr/>
          </p:nvSpPr>
          <p:spPr>
            <a:xfrm>
              <a:off x="1497296" y="4370055"/>
              <a:ext cx="862512" cy="1311128"/>
            </a:xfrm>
            <a:prstGeom prst="rect">
              <a:avLst/>
            </a:prstGeom>
            <a:noFill/>
          </p:spPr>
          <p:txBody>
            <a:bodyPr wrap="square" rtlCol="0">
              <a:spAutoFit/>
            </a:bodyPr>
            <a:lstStyle/>
            <a:p>
              <a:pPr algn="ctr">
                <a:lnSpc>
                  <a:spcPct val="90000"/>
                </a:lnSpc>
              </a:pPr>
              <a:r>
                <a:rPr lang="en-US" sz="8800" dirty="0">
                  <a:solidFill>
                    <a:schemeClr val="bg1"/>
                  </a:solidFill>
                  <a:latin typeface="+mj-lt"/>
                </a:rPr>
                <a:t>4</a:t>
              </a:r>
            </a:p>
          </p:txBody>
        </p:sp>
      </p:grpSp>
      <p:pic>
        <p:nvPicPr>
          <p:cNvPr id="8" name="Picture Placeholder 7">
            <a:extLst>
              <a:ext uri="{FF2B5EF4-FFF2-40B4-BE49-F238E27FC236}">
                <a16:creationId xmlns:a16="http://schemas.microsoft.com/office/drawing/2014/main" id="{75B851E3-87D7-F02D-18D2-7848A366C1E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p:blipFill>
        <p:spPr>
          <a:xfrm>
            <a:off x="8124825" y="1"/>
            <a:ext cx="4067175" cy="6858000"/>
          </a:xfrm>
        </p:spPr>
      </p:pic>
      <p:cxnSp>
        <p:nvCxnSpPr>
          <p:cNvPr id="17" name="Straight Connector 16">
            <a:extLst>
              <a:ext uri="{FF2B5EF4-FFF2-40B4-BE49-F238E27FC236}">
                <a16:creationId xmlns:a16="http://schemas.microsoft.com/office/drawing/2014/main" id="{CEF57845-0F97-60FB-B19A-9CF043B339B3}"/>
              </a:ext>
            </a:extLst>
          </p:cNvPr>
          <p:cNvCxnSpPr>
            <a:cxnSpLocks/>
          </p:cNvCxnSpPr>
          <p:nvPr/>
        </p:nvCxnSpPr>
        <p:spPr>
          <a:xfrm>
            <a:off x="8360429" y="5681183"/>
            <a:ext cx="0" cy="104012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41722D-13A0-FD43-C27B-247830B807C1}"/>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9C360449-B446-FAAE-9292-AD3DD79AE635}"/>
              </a:ext>
            </a:extLst>
          </p:cNvPr>
          <p:cNvGrpSpPr/>
          <p:nvPr/>
        </p:nvGrpSpPr>
        <p:grpSpPr>
          <a:xfrm>
            <a:off x="8329612" y="1852219"/>
            <a:ext cx="3657600" cy="3660735"/>
            <a:chOff x="8329612" y="1852219"/>
            <a:chExt cx="3657600" cy="3660735"/>
          </a:xfrm>
        </p:grpSpPr>
        <p:sp>
          <p:nvSpPr>
            <p:cNvPr id="35" name="Rectangle 34">
              <a:extLst>
                <a:ext uri="{FF2B5EF4-FFF2-40B4-BE49-F238E27FC236}">
                  <a16:creationId xmlns:a16="http://schemas.microsoft.com/office/drawing/2014/main" id="{7F573F84-D3EB-08D1-FA92-C7553106919C}"/>
                </a:ext>
              </a:extLst>
            </p:cNvPr>
            <p:cNvSpPr/>
            <p:nvPr/>
          </p:nvSpPr>
          <p:spPr>
            <a:xfrm>
              <a:off x="8338138" y="2769754"/>
              <a:ext cx="1211698" cy="914399"/>
            </a:xfrm>
            <a:prstGeom prst="rect">
              <a:avLst/>
            </a:prstGeom>
            <a:solidFill>
              <a:srgbClr val="4E9FB2">
                <a:alpha val="86076"/>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u="none" strike="noStrike" dirty="0">
                  <a:solidFill>
                    <a:srgbClr val="FFC000"/>
                  </a:solidFill>
                  <a:effectLst/>
                  <a:latin typeface="+mj-lt"/>
                </a:rPr>
                <a:t>ETHICAL</a:t>
              </a:r>
            </a:p>
          </p:txBody>
        </p:sp>
        <p:sp>
          <p:nvSpPr>
            <p:cNvPr id="36" name="Rectangle 35">
              <a:extLst>
                <a:ext uri="{FF2B5EF4-FFF2-40B4-BE49-F238E27FC236}">
                  <a16:creationId xmlns:a16="http://schemas.microsoft.com/office/drawing/2014/main" id="{F071C5A9-EA9A-4BC9-3F9E-9B60D3C18386}"/>
                </a:ext>
              </a:extLst>
            </p:cNvPr>
            <p:cNvSpPr/>
            <p:nvPr/>
          </p:nvSpPr>
          <p:spPr>
            <a:xfrm>
              <a:off x="9543065" y="2769754"/>
              <a:ext cx="2440000" cy="914399"/>
            </a:xfrm>
            <a:prstGeom prst="rect">
              <a:avLst/>
            </a:prstGeom>
            <a:solidFill>
              <a:srgbClr val="4E749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u="none" strike="noStrike" dirty="0">
                  <a:solidFill>
                    <a:srgbClr val="FFC000"/>
                  </a:solidFill>
                  <a:effectLst/>
                  <a:latin typeface="+mj-lt"/>
                </a:rPr>
                <a:t>EXPLAINABLE</a:t>
              </a:r>
              <a:endParaRPr lang="en-US" sz="1200" b="1" i="0" u="none" strike="noStrike" dirty="0">
                <a:solidFill>
                  <a:srgbClr val="FFC000"/>
                </a:solidFill>
                <a:effectLst/>
                <a:latin typeface="Roboto Condensed" panose="02000000000000000000" pitchFamily="2" charset="0"/>
              </a:endParaRPr>
            </a:p>
          </p:txBody>
        </p:sp>
        <p:sp>
          <p:nvSpPr>
            <p:cNvPr id="32" name="Rectangle 31">
              <a:extLst>
                <a:ext uri="{FF2B5EF4-FFF2-40B4-BE49-F238E27FC236}">
                  <a16:creationId xmlns:a16="http://schemas.microsoft.com/office/drawing/2014/main" id="{2A97A746-B90A-D2A0-4A27-301D9A6D8258}"/>
                </a:ext>
              </a:extLst>
            </p:cNvPr>
            <p:cNvSpPr/>
            <p:nvPr/>
          </p:nvSpPr>
          <p:spPr>
            <a:xfrm>
              <a:off x="8351457" y="1852219"/>
              <a:ext cx="3622680" cy="917535"/>
            </a:xfrm>
            <a:prstGeom prst="rect">
              <a:avLst/>
            </a:prstGeom>
            <a:solidFill>
              <a:srgbClr val="2192AC">
                <a:alpha val="5259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33" name="Rectangle 32">
              <a:extLst>
                <a:ext uri="{FF2B5EF4-FFF2-40B4-BE49-F238E27FC236}">
                  <a16:creationId xmlns:a16="http://schemas.microsoft.com/office/drawing/2014/main" id="{C325B6AC-FC2E-9B8D-3DBF-60DE30484B61}"/>
                </a:ext>
              </a:extLst>
            </p:cNvPr>
            <p:cNvSpPr/>
            <p:nvPr/>
          </p:nvSpPr>
          <p:spPr>
            <a:xfrm>
              <a:off x="8332618" y="4598554"/>
              <a:ext cx="1210447" cy="914400"/>
            </a:xfrm>
            <a:prstGeom prst="rect">
              <a:avLst/>
            </a:prstGeom>
            <a:solidFill>
              <a:srgbClr val="4E9FB2">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95000"/>
                    </a:schemeClr>
                  </a:solidFill>
                  <a:effectLst/>
                  <a:latin typeface="+mj-lt"/>
                </a:rPr>
                <a:t>Belonging</a:t>
              </a:r>
            </a:p>
          </p:txBody>
        </p:sp>
        <p:sp>
          <p:nvSpPr>
            <p:cNvPr id="34" name="Rectangle 33">
              <a:extLst>
                <a:ext uri="{FF2B5EF4-FFF2-40B4-BE49-F238E27FC236}">
                  <a16:creationId xmlns:a16="http://schemas.microsoft.com/office/drawing/2014/main" id="{813ECE70-0DA2-B7DD-D7D5-6A198AF6B9BA}"/>
                </a:ext>
              </a:extLst>
            </p:cNvPr>
            <p:cNvSpPr/>
            <p:nvPr/>
          </p:nvSpPr>
          <p:spPr>
            <a:xfrm>
              <a:off x="8338138" y="3684154"/>
              <a:ext cx="1211698" cy="914400"/>
            </a:xfrm>
            <a:prstGeom prst="rect">
              <a:avLst/>
            </a:prstGeom>
            <a:solidFill>
              <a:srgbClr val="4E9FB2">
                <a:alpha val="699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95000"/>
                    </a:schemeClr>
                  </a:solidFill>
                  <a:effectLst/>
                  <a:latin typeface="+mj-lt"/>
                </a:rPr>
                <a:t>Inclusiveness</a:t>
              </a:r>
            </a:p>
          </p:txBody>
        </p:sp>
        <p:sp>
          <p:nvSpPr>
            <p:cNvPr id="37" name="Rectangle 36">
              <a:extLst>
                <a:ext uri="{FF2B5EF4-FFF2-40B4-BE49-F238E27FC236}">
                  <a16:creationId xmlns:a16="http://schemas.microsoft.com/office/drawing/2014/main" id="{94388285-54D1-DE84-83FF-DCA90B8703D5}"/>
                </a:ext>
              </a:extLst>
            </p:cNvPr>
            <p:cNvSpPr/>
            <p:nvPr/>
          </p:nvSpPr>
          <p:spPr>
            <a:xfrm>
              <a:off x="9550155" y="4598554"/>
              <a:ext cx="1219476" cy="914400"/>
            </a:xfrm>
            <a:prstGeom prst="rect">
              <a:avLst/>
            </a:prstGeom>
            <a:solidFill>
              <a:srgbClr val="4E7490">
                <a:alpha val="1772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95000"/>
                    </a:schemeClr>
                  </a:solidFill>
                  <a:effectLst/>
                  <a:latin typeface="+mj-lt"/>
                </a:rPr>
                <a:t>Privacy &amp; Security</a:t>
              </a:r>
            </a:p>
          </p:txBody>
        </p:sp>
        <p:sp>
          <p:nvSpPr>
            <p:cNvPr id="38" name="Rectangle 37">
              <a:extLst>
                <a:ext uri="{FF2B5EF4-FFF2-40B4-BE49-F238E27FC236}">
                  <a16:creationId xmlns:a16="http://schemas.microsoft.com/office/drawing/2014/main" id="{C4B5D72A-8794-9507-5F4B-5E338B1B1D9F}"/>
                </a:ext>
              </a:extLst>
            </p:cNvPr>
            <p:cNvSpPr/>
            <p:nvPr/>
          </p:nvSpPr>
          <p:spPr>
            <a:xfrm>
              <a:off x="9550155" y="3684154"/>
              <a:ext cx="1219476" cy="914400"/>
            </a:xfrm>
            <a:prstGeom prst="rect">
              <a:avLst/>
            </a:prstGeom>
            <a:solidFill>
              <a:srgbClr val="4E749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95000"/>
                    </a:schemeClr>
                  </a:solidFill>
                  <a:effectLst/>
                  <a:latin typeface="+mj-lt"/>
                </a:rPr>
                <a:t>Fairness</a:t>
              </a:r>
            </a:p>
          </p:txBody>
        </p:sp>
        <p:sp>
          <p:nvSpPr>
            <p:cNvPr id="39" name="Rectangle 38">
              <a:extLst>
                <a:ext uri="{FF2B5EF4-FFF2-40B4-BE49-F238E27FC236}">
                  <a16:creationId xmlns:a16="http://schemas.microsoft.com/office/drawing/2014/main" id="{96FB11F0-E4A2-E377-3234-3E20A46FE1AD}"/>
                </a:ext>
              </a:extLst>
            </p:cNvPr>
            <p:cNvSpPr/>
            <p:nvPr/>
          </p:nvSpPr>
          <p:spPr>
            <a:xfrm>
              <a:off x="10764860" y="4598554"/>
              <a:ext cx="1215262" cy="914400"/>
            </a:xfrm>
            <a:prstGeom prst="rect">
              <a:avLst/>
            </a:prstGeom>
            <a:solidFill>
              <a:srgbClr val="4E749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95000"/>
                    </a:schemeClr>
                  </a:solidFill>
                  <a:effectLst/>
                  <a:latin typeface="+mj-lt"/>
                </a:rPr>
                <a:t>Reliability &amp; Safety</a:t>
              </a:r>
            </a:p>
          </p:txBody>
        </p:sp>
        <p:sp>
          <p:nvSpPr>
            <p:cNvPr id="40" name="Rectangle 39">
              <a:extLst>
                <a:ext uri="{FF2B5EF4-FFF2-40B4-BE49-F238E27FC236}">
                  <a16:creationId xmlns:a16="http://schemas.microsoft.com/office/drawing/2014/main" id="{5889E46D-3DCF-0791-9D89-F9BE2F7E98E1}"/>
                </a:ext>
              </a:extLst>
            </p:cNvPr>
            <p:cNvSpPr/>
            <p:nvPr/>
          </p:nvSpPr>
          <p:spPr>
            <a:xfrm>
              <a:off x="10764860" y="3684154"/>
              <a:ext cx="1215262" cy="914400"/>
            </a:xfrm>
            <a:prstGeom prst="rect">
              <a:avLst/>
            </a:prstGeom>
            <a:solidFill>
              <a:srgbClr val="4E749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95000"/>
                    </a:schemeClr>
                  </a:solidFill>
                  <a:effectLst/>
                  <a:latin typeface="+mj-lt"/>
                </a:rPr>
                <a:t>Transparency</a:t>
              </a:r>
            </a:p>
          </p:txBody>
        </p:sp>
        <p:sp>
          <p:nvSpPr>
            <p:cNvPr id="31" name="TextBox 30">
              <a:extLst>
                <a:ext uri="{FF2B5EF4-FFF2-40B4-BE49-F238E27FC236}">
                  <a16:creationId xmlns:a16="http://schemas.microsoft.com/office/drawing/2014/main" id="{42693F5C-EC99-80A9-934C-2DF140E57E2D}"/>
                </a:ext>
              </a:extLst>
            </p:cNvPr>
            <p:cNvSpPr txBox="1"/>
            <p:nvPr/>
          </p:nvSpPr>
          <p:spPr>
            <a:xfrm>
              <a:off x="8360429" y="2127888"/>
              <a:ext cx="3613707" cy="369332"/>
            </a:xfrm>
            <a:prstGeom prst="rect">
              <a:avLst/>
            </a:prstGeom>
            <a:noFill/>
          </p:spPr>
          <p:txBody>
            <a:bodyPr wrap="square">
              <a:spAutoFit/>
            </a:bodyPr>
            <a:lstStyle/>
            <a:p>
              <a:pPr algn="ctr"/>
              <a:r>
                <a:rPr lang="en-US" b="1" i="0" u="none" strike="noStrike" dirty="0">
                  <a:solidFill>
                    <a:srgbClr val="FFFFFF"/>
                  </a:solidFill>
                  <a:effectLst/>
                  <a:latin typeface="+mj-lt"/>
                </a:rPr>
                <a:t>Expanded Trust Boundaries</a:t>
              </a:r>
            </a:p>
          </p:txBody>
        </p:sp>
        <p:sp>
          <p:nvSpPr>
            <p:cNvPr id="55" name="Rectangle 54">
              <a:extLst>
                <a:ext uri="{FF2B5EF4-FFF2-40B4-BE49-F238E27FC236}">
                  <a16:creationId xmlns:a16="http://schemas.microsoft.com/office/drawing/2014/main" id="{9ACCC677-4484-DBF5-318A-11B4678CC6B8}"/>
                </a:ext>
              </a:extLst>
            </p:cNvPr>
            <p:cNvSpPr/>
            <p:nvPr/>
          </p:nvSpPr>
          <p:spPr>
            <a:xfrm>
              <a:off x="9520317" y="2769752"/>
              <a:ext cx="54826" cy="2743201"/>
            </a:xfrm>
            <a:prstGeom prst="rect">
              <a:avLst/>
            </a:prstGeom>
            <a:solidFill>
              <a:srgbClr val="266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E647DD82-6D68-C310-89EF-26EE002604A9}"/>
                </a:ext>
              </a:extLst>
            </p:cNvPr>
            <p:cNvSpPr/>
            <p:nvPr/>
          </p:nvSpPr>
          <p:spPr>
            <a:xfrm>
              <a:off x="8329612" y="1855354"/>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7852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7"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ppt_h/2"/>
                                          </p:val>
                                        </p:tav>
                                        <p:tav tm="100000">
                                          <p:val>
                                            <p:strVal val="#ppt_y"/>
                                          </p:val>
                                        </p:tav>
                                      </p:tavLst>
                                    </p:anim>
                                    <p:anim calcmode="lin" valueType="num">
                                      <p:cBhvr>
                                        <p:cTn id="20" dur="500" fill="hold"/>
                                        <p:tgtEl>
                                          <p:spTgt spid="18"/>
                                        </p:tgtEl>
                                        <p:attrNameLst>
                                          <p:attrName>ppt_w</p:attrName>
                                        </p:attrNameLst>
                                      </p:cBhvr>
                                      <p:tavLst>
                                        <p:tav tm="0">
                                          <p:val>
                                            <p:strVal val="#ppt_w"/>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childTnLst>
                          </p:cTn>
                        </p:par>
                        <p:par>
                          <p:cTn id="26" fill="hold">
                            <p:stCondLst>
                              <p:cond delay="2000"/>
                            </p:stCondLst>
                            <p:childTnLst>
                              <p:par>
                                <p:cTn id="27" presetID="17" presetClass="entr" presetSubtype="1"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ppt_x</p:attrName>
                                        </p:attrNameLst>
                                      </p:cBhvr>
                                      <p:tavLst>
                                        <p:tav tm="0">
                                          <p:val>
                                            <p:strVal val="#ppt_x"/>
                                          </p:val>
                                        </p:tav>
                                        <p:tav tm="100000">
                                          <p:val>
                                            <p:strVal val="#ppt_x"/>
                                          </p:val>
                                        </p:tav>
                                      </p:tavLst>
                                    </p:anim>
                                    <p:anim calcmode="lin" valueType="num">
                                      <p:cBhvr>
                                        <p:cTn id="30" dur="500" fill="hold"/>
                                        <p:tgtEl>
                                          <p:spTgt spid="17"/>
                                        </p:tgtEl>
                                        <p:attrNameLst>
                                          <p:attrName>ppt_y</p:attrName>
                                        </p:attrNameLst>
                                      </p:cBhvr>
                                      <p:tavLst>
                                        <p:tav tm="0">
                                          <p:val>
                                            <p:strVal val="#ppt_y-#ppt_h/2"/>
                                          </p:val>
                                        </p:tav>
                                        <p:tav tm="100000">
                                          <p:val>
                                            <p:strVal val="#ppt_y"/>
                                          </p:val>
                                        </p:tav>
                                      </p:tavLst>
                                    </p:anim>
                                    <p:anim calcmode="lin" valueType="num">
                                      <p:cBhvr>
                                        <p:cTn id="31" dur="500" fill="hold"/>
                                        <p:tgtEl>
                                          <p:spTgt spid="17"/>
                                        </p:tgtEl>
                                        <p:attrNameLst>
                                          <p:attrName>ppt_w</p:attrName>
                                        </p:attrNameLst>
                                      </p:cBhvr>
                                      <p:tavLst>
                                        <p:tav tm="0">
                                          <p:val>
                                            <p:strVal val="#ppt_w"/>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7">
            <a:extLst>
              <a:ext uri="{FF2B5EF4-FFF2-40B4-BE49-F238E27FC236}">
                <a16:creationId xmlns:a16="http://schemas.microsoft.com/office/drawing/2014/main" id="{35B06D4F-06DC-BB98-9CE0-1727D2B3986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124825" y="1"/>
            <a:ext cx="4067175" cy="6858000"/>
          </a:xfrm>
          <a:prstGeom prst="rect">
            <a:avLst/>
          </a:prstGeom>
          <a:solidFill>
            <a:schemeClr val="bg2">
              <a:lumMod val="90000"/>
            </a:schemeClr>
          </a:solidFill>
        </p:spPr>
      </p:pic>
      <p:sp>
        <p:nvSpPr>
          <p:cNvPr id="12" name="Rectangle 11">
            <a:extLst>
              <a:ext uri="{FF2B5EF4-FFF2-40B4-BE49-F238E27FC236}">
                <a16:creationId xmlns:a16="http://schemas.microsoft.com/office/drawing/2014/main" id="{A945A183-4986-49AD-8DD0-41F4140E479E}"/>
              </a:ext>
            </a:extLst>
          </p:cNvPr>
          <p:cNvSpPr/>
          <p:nvPr/>
        </p:nvSpPr>
        <p:spPr>
          <a:xfrm>
            <a:off x="1" y="3602182"/>
            <a:ext cx="8150086" cy="3255818"/>
          </a:xfrm>
          <a:prstGeom prst="rect">
            <a:avLst/>
          </a:prstGeom>
          <a:gradFill flip="none" rotWithShape="1">
            <a:gsLst>
              <a:gs pos="0">
                <a:srgbClr val="ED602E"/>
              </a:gs>
              <a:gs pos="17000">
                <a:srgbClr val="A74649"/>
              </a:gs>
              <a:gs pos="60000">
                <a:srgbClr val="0A1C3A"/>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F8D4104F-BEBA-444D-9685-88DAC4DD7CF5}"/>
              </a:ext>
            </a:extLst>
          </p:cNvPr>
          <p:cNvSpPr>
            <a:spLocks noGrp="1"/>
          </p:cNvSpPr>
          <p:nvPr>
            <p:ph type="title"/>
          </p:nvPr>
        </p:nvSpPr>
        <p:spPr>
          <a:xfrm>
            <a:off x="888262" y="1548211"/>
            <a:ext cx="6911847" cy="1984698"/>
          </a:xfrm>
        </p:spPr>
        <p:txBody>
          <a:bodyPr/>
          <a:lstStyle/>
          <a:p>
            <a:pPr>
              <a:lnSpc>
                <a:spcPct val="90000"/>
              </a:lnSpc>
            </a:pPr>
            <a:r>
              <a:rPr lang="en-US" sz="3200" dirty="0">
                <a:solidFill>
                  <a:schemeClr val="tx1"/>
                </a:solidFill>
                <a:latin typeface="+mj-lt"/>
              </a:rPr>
              <a:t>Developing governance structures that are not purely centered around shareholder value but around a true common good. </a:t>
            </a:r>
            <a:br>
              <a:rPr lang="en-US" sz="3200" dirty="0">
                <a:solidFill>
                  <a:schemeClr val="tx1"/>
                </a:solidFill>
                <a:latin typeface="+mj-lt"/>
              </a:rPr>
            </a:br>
            <a:endParaRPr lang="en-US" sz="3200" dirty="0">
              <a:solidFill>
                <a:schemeClr val="tx1"/>
              </a:solidFill>
              <a:latin typeface="+mj-lt"/>
            </a:endParaRPr>
          </a:p>
        </p:txBody>
      </p:sp>
      <p:sp>
        <p:nvSpPr>
          <p:cNvPr id="7" name="Text Placeholder 6">
            <a:extLst>
              <a:ext uri="{FF2B5EF4-FFF2-40B4-BE49-F238E27FC236}">
                <a16:creationId xmlns:a16="http://schemas.microsoft.com/office/drawing/2014/main" id="{80912853-160B-405D-B20D-979CEB2291CC}"/>
              </a:ext>
            </a:extLst>
          </p:cNvPr>
          <p:cNvSpPr>
            <a:spLocks noGrp="1"/>
          </p:cNvSpPr>
          <p:nvPr>
            <p:ph type="body" sz="quarter" idx="22"/>
          </p:nvPr>
        </p:nvSpPr>
        <p:spPr>
          <a:xfrm>
            <a:off x="888263" y="1005410"/>
            <a:ext cx="4770000" cy="309600"/>
          </a:xfrm>
        </p:spPr>
        <p:txBody>
          <a:bodyPr>
            <a:normAutofit lnSpcReduction="10000"/>
          </a:bodyPr>
          <a:lstStyle/>
          <a:p>
            <a:r>
              <a:rPr lang="en-US" sz="1400">
                <a:solidFill>
                  <a:schemeClr val="tx2"/>
                </a:solidFill>
                <a:latin typeface="+mj-lt"/>
              </a:rPr>
              <a:t>Creating New Value</a:t>
            </a:r>
          </a:p>
        </p:txBody>
      </p:sp>
      <p:cxnSp>
        <p:nvCxnSpPr>
          <p:cNvPr id="9" name="Straight Connector 8">
            <a:extLst>
              <a:ext uri="{FF2B5EF4-FFF2-40B4-BE49-F238E27FC236}">
                <a16:creationId xmlns:a16="http://schemas.microsoft.com/office/drawing/2014/main" id="{6515F8FA-45CD-A766-F57F-17D4CA94844A}"/>
              </a:ext>
            </a:extLst>
          </p:cNvPr>
          <p:cNvCxnSpPr>
            <a:cxnSpLocks/>
          </p:cNvCxnSpPr>
          <p:nvPr/>
        </p:nvCxnSpPr>
        <p:spPr>
          <a:xfrm>
            <a:off x="997528" y="0"/>
            <a:ext cx="0" cy="942109"/>
          </a:xfrm>
          <a:prstGeom prst="line">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85BB8B2A-75D3-92F9-6201-A3BD3DED99F3}"/>
              </a:ext>
            </a:extLst>
          </p:cNvPr>
          <p:cNvSpPr txBox="1">
            <a:spLocks/>
          </p:cNvSpPr>
          <p:nvPr/>
        </p:nvSpPr>
        <p:spPr>
          <a:xfrm>
            <a:off x="2914029" y="4009275"/>
            <a:ext cx="5007261" cy="84408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bg1"/>
                </a:solidFill>
                <a:latin typeface="+mj-lt"/>
                <a:ea typeface="+mj-ea"/>
                <a:cs typeface="+mj-cs"/>
              </a:defRPr>
            </a:lvl1pPr>
          </a:lstStyle>
          <a:p>
            <a:r>
              <a:rPr lang="en-US" sz="3200" dirty="0"/>
              <a:t>Driving Towards The Common Good</a:t>
            </a:r>
          </a:p>
          <a:p>
            <a:endParaRPr lang="en-US" sz="3200" dirty="0"/>
          </a:p>
          <a:p>
            <a:endParaRPr lang="en-US" sz="3200" dirty="0"/>
          </a:p>
          <a:p>
            <a:endParaRPr lang="en-US" sz="3200" dirty="0"/>
          </a:p>
        </p:txBody>
      </p:sp>
      <p:sp>
        <p:nvSpPr>
          <p:cNvPr id="30" name="TextBox 29">
            <a:extLst>
              <a:ext uri="{FF2B5EF4-FFF2-40B4-BE49-F238E27FC236}">
                <a16:creationId xmlns:a16="http://schemas.microsoft.com/office/drawing/2014/main" id="{5CA2B4A3-642C-31B4-F5E0-CD838535B9D1}"/>
              </a:ext>
            </a:extLst>
          </p:cNvPr>
          <p:cNvSpPr txBox="1"/>
          <p:nvPr/>
        </p:nvSpPr>
        <p:spPr>
          <a:xfrm>
            <a:off x="2947760" y="5174010"/>
            <a:ext cx="4797260" cy="1323439"/>
          </a:xfrm>
          <a:prstGeom prst="rect">
            <a:avLst/>
          </a:prstGeom>
          <a:noFill/>
        </p:spPr>
        <p:txBody>
          <a:bodyPr wrap="square">
            <a:spAutoFit/>
          </a:bodyPr>
          <a:lstStyle/>
          <a:p>
            <a:r>
              <a:rPr lang="en-GB" sz="1600" b="0" i="1" dirty="0">
                <a:solidFill>
                  <a:schemeClr val="bg1"/>
                </a:solidFill>
                <a:effectLst/>
                <a:latin typeface="Calibri" panose="020F0502020204030204" pitchFamily="34" charset="0"/>
              </a:rPr>
              <a:t>The goal of creating universal value means that the public sector, local communities, philanthropy, </a:t>
            </a:r>
            <a:r>
              <a:rPr lang="en-GB" sz="1600" b="0" i="1" dirty="0" err="1">
                <a:solidFill>
                  <a:schemeClr val="bg1"/>
                </a:solidFill>
                <a:effectLst/>
                <a:latin typeface="Calibri" panose="020F0502020204030204" pitchFamily="34" charset="0"/>
              </a:rPr>
              <a:t>labor</a:t>
            </a:r>
            <a:r>
              <a:rPr lang="en-GB" sz="1600" b="0" i="1" dirty="0">
                <a:solidFill>
                  <a:schemeClr val="bg1"/>
                </a:solidFill>
                <a:effectLst/>
                <a:latin typeface="Calibri" panose="020F0502020204030204" pitchFamily="34" charset="0"/>
              </a:rPr>
              <a:t>, and others should all be part of, and benefit from, business decisions.</a:t>
            </a:r>
          </a:p>
          <a:p>
            <a:endParaRPr lang="en-GB" sz="1600" b="0" i="1" dirty="0">
              <a:solidFill>
                <a:schemeClr val="bg1"/>
              </a:solidFill>
              <a:effectLst/>
              <a:latin typeface="Calibri" panose="020F0502020204030204" pitchFamily="34" charset="0"/>
            </a:endParaRPr>
          </a:p>
        </p:txBody>
      </p:sp>
      <p:pic>
        <p:nvPicPr>
          <p:cNvPr id="29" name="Picture Placeholder 28">
            <a:extLst>
              <a:ext uri="{FF2B5EF4-FFF2-40B4-BE49-F238E27FC236}">
                <a16:creationId xmlns:a16="http://schemas.microsoft.com/office/drawing/2014/main" id="{A81155C9-4A74-3488-9EBB-E6E729601E45}"/>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a:xfrm flipH="1">
            <a:off x="8124824" y="0"/>
            <a:ext cx="4067175" cy="6858000"/>
          </a:xfrm>
        </p:spPr>
      </p:pic>
      <p:grpSp>
        <p:nvGrpSpPr>
          <p:cNvPr id="5" name="Group 4">
            <a:extLst>
              <a:ext uri="{FF2B5EF4-FFF2-40B4-BE49-F238E27FC236}">
                <a16:creationId xmlns:a16="http://schemas.microsoft.com/office/drawing/2014/main" id="{0071DB58-8C77-9586-99E5-9CDFD17A3DDB}"/>
              </a:ext>
            </a:extLst>
          </p:cNvPr>
          <p:cNvGrpSpPr/>
          <p:nvPr/>
        </p:nvGrpSpPr>
        <p:grpSpPr>
          <a:xfrm>
            <a:off x="1019175" y="4102362"/>
            <a:ext cx="1818753" cy="1818753"/>
            <a:chOff x="1019175" y="4102362"/>
            <a:chExt cx="1818753" cy="1818753"/>
          </a:xfrm>
        </p:grpSpPr>
        <p:sp>
          <p:nvSpPr>
            <p:cNvPr id="6" name="Rectangle 5">
              <a:extLst>
                <a:ext uri="{FF2B5EF4-FFF2-40B4-BE49-F238E27FC236}">
                  <a16:creationId xmlns:a16="http://schemas.microsoft.com/office/drawing/2014/main" id="{788CE691-6AFC-1175-C5C6-2E0431FF4771}"/>
                </a:ext>
              </a:extLst>
            </p:cNvPr>
            <p:cNvSpPr/>
            <p:nvPr/>
          </p:nvSpPr>
          <p:spPr>
            <a:xfrm>
              <a:off x="1019175" y="4102362"/>
              <a:ext cx="1818753" cy="18187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7040A41-48F4-2A5E-FAF8-0B71EEC3D743}"/>
                </a:ext>
              </a:extLst>
            </p:cNvPr>
            <p:cNvSpPr txBox="1"/>
            <p:nvPr/>
          </p:nvSpPr>
          <p:spPr>
            <a:xfrm>
              <a:off x="1497296" y="4370055"/>
              <a:ext cx="862512" cy="1311128"/>
            </a:xfrm>
            <a:prstGeom prst="rect">
              <a:avLst/>
            </a:prstGeom>
            <a:noFill/>
          </p:spPr>
          <p:txBody>
            <a:bodyPr wrap="square" rtlCol="0">
              <a:spAutoFit/>
            </a:bodyPr>
            <a:lstStyle/>
            <a:p>
              <a:pPr algn="ctr">
                <a:lnSpc>
                  <a:spcPct val="90000"/>
                </a:lnSpc>
              </a:pPr>
              <a:r>
                <a:rPr lang="en-US" sz="8800" dirty="0">
                  <a:solidFill>
                    <a:schemeClr val="bg1"/>
                  </a:solidFill>
                  <a:latin typeface="+mj-lt"/>
                </a:rPr>
                <a:t>5</a:t>
              </a:r>
            </a:p>
          </p:txBody>
        </p:sp>
      </p:grpSp>
      <p:cxnSp>
        <p:nvCxnSpPr>
          <p:cNvPr id="11" name="Straight Connector 10">
            <a:extLst>
              <a:ext uri="{FF2B5EF4-FFF2-40B4-BE49-F238E27FC236}">
                <a16:creationId xmlns:a16="http://schemas.microsoft.com/office/drawing/2014/main" id="{9133153B-3F0E-D3D1-444D-DCFA1538CF04}"/>
              </a:ext>
            </a:extLst>
          </p:cNvPr>
          <p:cNvCxnSpPr>
            <a:cxnSpLocks/>
          </p:cNvCxnSpPr>
          <p:nvPr/>
        </p:nvCxnSpPr>
        <p:spPr>
          <a:xfrm>
            <a:off x="8360429" y="5681183"/>
            <a:ext cx="0" cy="104012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A41FCC-1354-8BBD-DD27-03A6C05EC19C}"/>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4F5F2AB0-49A4-D41C-34DA-98CD5BB26DDC}"/>
              </a:ext>
            </a:extLst>
          </p:cNvPr>
          <p:cNvGrpSpPr/>
          <p:nvPr/>
        </p:nvGrpSpPr>
        <p:grpSpPr>
          <a:xfrm>
            <a:off x="8319388" y="1852219"/>
            <a:ext cx="3667824" cy="3660735"/>
            <a:chOff x="8319388" y="1852219"/>
            <a:chExt cx="3667824" cy="3660735"/>
          </a:xfrm>
        </p:grpSpPr>
        <p:sp>
          <p:nvSpPr>
            <p:cNvPr id="24" name="Rectangle 23">
              <a:extLst>
                <a:ext uri="{FF2B5EF4-FFF2-40B4-BE49-F238E27FC236}">
                  <a16:creationId xmlns:a16="http://schemas.microsoft.com/office/drawing/2014/main" id="{AF690E41-F408-458A-B3FE-F6ED96E75833}"/>
                </a:ext>
              </a:extLst>
            </p:cNvPr>
            <p:cNvSpPr/>
            <p:nvPr/>
          </p:nvSpPr>
          <p:spPr>
            <a:xfrm>
              <a:off x="10762222" y="4598554"/>
              <a:ext cx="1210447" cy="914400"/>
            </a:xfrm>
            <a:prstGeom prst="rect">
              <a:avLst/>
            </a:prstGeom>
            <a:solidFill>
              <a:srgbClr val="0A1B3A">
                <a:alpha val="6994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grpSp>
          <p:nvGrpSpPr>
            <p:cNvPr id="49" name="Group 48">
              <a:extLst>
                <a:ext uri="{FF2B5EF4-FFF2-40B4-BE49-F238E27FC236}">
                  <a16:creationId xmlns:a16="http://schemas.microsoft.com/office/drawing/2014/main" id="{9CE1A619-E516-593B-BEFD-966B58DD34EA}"/>
                </a:ext>
              </a:extLst>
            </p:cNvPr>
            <p:cNvGrpSpPr/>
            <p:nvPr/>
          </p:nvGrpSpPr>
          <p:grpSpPr>
            <a:xfrm>
              <a:off x="8319388" y="1852219"/>
              <a:ext cx="3667824" cy="3660735"/>
              <a:chOff x="8319388" y="1852219"/>
              <a:chExt cx="3667824" cy="3660735"/>
            </a:xfrm>
          </p:grpSpPr>
          <p:sp>
            <p:nvSpPr>
              <p:cNvPr id="21" name="Rectangle 20">
                <a:extLst>
                  <a:ext uri="{FF2B5EF4-FFF2-40B4-BE49-F238E27FC236}">
                    <a16:creationId xmlns:a16="http://schemas.microsoft.com/office/drawing/2014/main" id="{ECCB871B-07CF-D449-B55E-E40D44480E7C}"/>
                  </a:ext>
                </a:extLst>
              </p:cNvPr>
              <p:cNvSpPr/>
              <p:nvPr/>
            </p:nvSpPr>
            <p:spPr>
              <a:xfrm>
                <a:off x="10758598" y="2769754"/>
                <a:ext cx="1211698" cy="914399"/>
              </a:xfrm>
              <a:prstGeom prst="rect">
                <a:avLst/>
              </a:prstGeom>
              <a:solidFill>
                <a:srgbClr val="0A1B3A">
                  <a:alpha val="86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0" u="none" strike="noStrike" dirty="0">
                    <a:solidFill>
                      <a:srgbClr val="FFC000"/>
                    </a:solidFill>
                    <a:effectLst/>
                    <a:latin typeface="+mj-lt"/>
                  </a:rPr>
                  <a:t>OUTCOMES</a:t>
                </a:r>
              </a:p>
            </p:txBody>
          </p:sp>
          <p:sp>
            <p:nvSpPr>
              <p:cNvPr id="22" name="Rectangle 21">
                <a:extLst>
                  <a:ext uri="{FF2B5EF4-FFF2-40B4-BE49-F238E27FC236}">
                    <a16:creationId xmlns:a16="http://schemas.microsoft.com/office/drawing/2014/main" id="{4EA2303B-5255-B1C3-3390-A8C2E7CF0597}"/>
                  </a:ext>
                </a:extLst>
              </p:cNvPr>
              <p:cNvSpPr/>
              <p:nvPr/>
            </p:nvSpPr>
            <p:spPr>
              <a:xfrm>
                <a:off x="8319388" y="2769754"/>
                <a:ext cx="2440000" cy="914399"/>
              </a:xfrm>
              <a:prstGeom prst="rect">
                <a:avLst/>
              </a:prstGeom>
              <a:solidFill>
                <a:srgbClr val="DB5934">
                  <a:alpha val="8525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i="0" u="none" strike="noStrike" dirty="0">
                  <a:solidFill>
                    <a:srgbClr val="FFC000"/>
                  </a:solidFill>
                  <a:effectLst/>
                  <a:latin typeface="+mj-lt"/>
                </a:endParaRPr>
              </a:p>
              <a:p>
                <a:pPr algn="ctr"/>
                <a:endParaRPr lang="en-US" sz="1600" b="1" dirty="0">
                  <a:solidFill>
                    <a:srgbClr val="FFFFFF"/>
                  </a:solidFill>
                  <a:latin typeface="Roboto Condensed" panose="02000000000000000000" pitchFamily="2" charset="0"/>
                </a:endParaRPr>
              </a:p>
              <a:p>
                <a:pPr algn="ctr"/>
                <a:r>
                  <a:rPr lang="en-US" sz="1200" b="1" dirty="0">
                    <a:solidFill>
                      <a:srgbClr val="FFFFFF"/>
                    </a:solidFill>
                    <a:latin typeface="Roboto Condensed" panose="02000000000000000000" pitchFamily="2" charset="0"/>
                  </a:rPr>
                  <a:t> </a:t>
                </a:r>
              </a:p>
              <a:p>
                <a:pPr algn="ctr"/>
                <a:r>
                  <a:rPr lang="en-US" sz="1200" b="1" i="0" u="none" strike="noStrike" dirty="0">
                    <a:solidFill>
                      <a:srgbClr val="FFC000"/>
                    </a:solidFill>
                    <a:effectLst/>
                    <a:latin typeface="+mj-lt"/>
                  </a:rPr>
                  <a:t>DRIVERS</a:t>
                </a:r>
                <a:endParaRPr lang="en-US" sz="1200" b="1" i="0" u="none" strike="noStrike" dirty="0">
                  <a:solidFill>
                    <a:srgbClr val="FFFFFF"/>
                  </a:solidFill>
                  <a:effectLst/>
                  <a:latin typeface="+mj-lt"/>
                </a:endParaRPr>
              </a:p>
              <a:p>
                <a:pPr algn="ctr"/>
                <a:endParaRPr lang="en-US" sz="1200" b="1" dirty="0">
                  <a:solidFill>
                    <a:srgbClr val="FFFFFF"/>
                  </a:solidFill>
                  <a:latin typeface="Roboto Condensed" panose="02000000000000000000" pitchFamily="2" charset="0"/>
                </a:endParaRPr>
              </a:p>
              <a:p>
                <a:pPr algn="ctr"/>
                <a:endParaRPr lang="en-US" sz="1200" b="1" i="0" u="none" strike="noStrike" dirty="0">
                  <a:solidFill>
                    <a:srgbClr val="FFFFFF"/>
                  </a:solidFill>
                  <a:effectLst/>
                  <a:latin typeface="Roboto Condensed" panose="02000000000000000000" pitchFamily="2" charset="0"/>
                </a:endParaRPr>
              </a:p>
              <a:p>
                <a:pPr algn="ctr"/>
                <a:endParaRPr lang="en-US" sz="1600" b="1" dirty="0">
                  <a:solidFill>
                    <a:srgbClr val="FFFFFF"/>
                  </a:solidFill>
                  <a:latin typeface="Roboto Condensed" panose="02000000000000000000" pitchFamily="2" charset="0"/>
                </a:endParaRPr>
              </a:p>
            </p:txBody>
          </p:sp>
          <p:sp>
            <p:nvSpPr>
              <p:cNvPr id="23" name="Rectangle 22">
                <a:extLst>
                  <a:ext uri="{FF2B5EF4-FFF2-40B4-BE49-F238E27FC236}">
                    <a16:creationId xmlns:a16="http://schemas.microsoft.com/office/drawing/2014/main" id="{D032CF35-AB69-30C1-0FB5-C48E8442EBE5}"/>
                  </a:ext>
                </a:extLst>
              </p:cNvPr>
              <p:cNvSpPr/>
              <p:nvPr/>
            </p:nvSpPr>
            <p:spPr>
              <a:xfrm>
                <a:off x="8351457" y="1852219"/>
                <a:ext cx="3622680" cy="917535"/>
              </a:xfrm>
              <a:prstGeom prst="rect">
                <a:avLst/>
              </a:prstGeom>
              <a:solidFill>
                <a:srgbClr val="D65640">
                  <a:alpha val="5259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25" name="Rectangle 24">
                <a:extLst>
                  <a:ext uri="{FF2B5EF4-FFF2-40B4-BE49-F238E27FC236}">
                    <a16:creationId xmlns:a16="http://schemas.microsoft.com/office/drawing/2014/main" id="{9A626B4E-5011-FE1C-972E-6E0A99D4A164}"/>
                  </a:ext>
                </a:extLst>
              </p:cNvPr>
              <p:cNvSpPr/>
              <p:nvPr/>
            </p:nvSpPr>
            <p:spPr>
              <a:xfrm>
                <a:off x="10758598" y="3684154"/>
                <a:ext cx="1211698" cy="914400"/>
              </a:xfrm>
              <a:prstGeom prst="rect">
                <a:avLst/>
              </a:prstGeom>
              <a:solidFill>
                <a:srgbClr val="0A1B3A">
                  <a:alpha val="6994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rgbClr val="FFFFFF"/>
                    </a:solidFill>
                    <a:effectLst/>
                    <a:latin typeface="+mj-lt"/>
                  </a:rPr>
                  <a:t>Inclusiveness</a:t>
                </a:r>
              </a:p>
            </p:txBody>
          </p:sp>
          <p:sp>
            <p:nvSpPr>
              <p:cNvPr id="26" name="Rectangle 25">
                <a:extLst>
                  <a:ext uri="{FF2B5EF4-FFF2-40B4-BE49-F238E27FC236}">
                    <a16:creationId xmlns:a16="http://schemas.microsoft.com/office/drawing/2014/main" id="{75EEE2C9-1CD2-F771-5B58-D8266F424800}"/>
                  </a:ext>
                </a:extLst>
              </p:cNvPr>
              <p:cNvSpPr/>
              <p:nvPr/>
            </p:nvSpPr>
            <p:spPr>
              <a:xfrm>
                <a:off x="8326478" y="4598554"/>
                <a:ext cx="2432910" cy="914400"/>
              </a:xfrm>
              <a:prstGeom prst="rect">
                <a:avLst/>
              </a:prstGeom>
              <a:solidFill>
                <a:srgbClr val="DB5934">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rgbClr val="FFFFFF"/>
                    </a:solidFill>
                    <a:effectLst/>
                    <a:latin typeface="+mj-lt"/>
                  </a:rPr>
                  <a:t>Cooperation</a:t>
                </a:r>
              </a:p>
            </p:txBody>
          </p:sp>
          <p:sp>
            <p:nvSpPr>
              <p:cNvPr id="27" name="Rectangle 26">
                <a:extLst>
                  <a:ext uri="{FF2B5EF4-FFF2-40B4-BE49-F238E27FC236}">
                    <a16:creationId xmlns:a16="http://schemas.microsoft.com/office/drawing/2014/main" id="{2EFE90B9-6BE8-4660-856A-0DEA76F484D9}"/>
                  </a:ext>
                </a:extLst>
              </p:cNvPr>
              <p:cNvSpPr/>
              <p:nvPr/>
            </p:nvSpPr>
            <p:spPr>
              <a:xfrm>
                <a:off x="8326478" y="3684154"/>
                <a:ext cx="1219476" cy="914400"/>
              </a:xfrm>
              <a:prstGeom prst="rect">
                <a:avLst/>
              </a:prstGeom>
              <a:solidFill>
                <a:srgbClr val="DB5934">
                  <a:alpha val="6968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rgbClr val="FFFFFF"/>
                    </a:solidFill>
                    <a:effectLst/>
                    <a:latin typeface="+mj-lt"/>
                  </a:rPr>
                  <a:t>Openness</a:t>
                </a:r>
              </a:p>
            </p:txBody>
          </p:sp>
          <p:sp>
            <p:nvSpPr>
              <p:cNvPr id="31" name="Rectangle 30">
                <a:extLst>
                  <a:ext uri="{FF2B5EF4-FFF2-40B4-BE49-F238E27FC236}">
                    <a16:creationId xmlns:a16="http://schemas.microsoft.com/office/drawing/2014/main" id="{3B340DAB-303E-A909-A817-C20E0309E89E}"/>
                  </a:ext>
                </a:extLst>
              </p:cNvPr>
              <p:cNvSpPr/>
              <p:nvPr/>
            </p:nvSpPr>
            <p:spPr>
              <a:xfrm>
                <a:off x="9541183" y="3684154"/>
                <a:ext cx="1215262" cy="914400"/>
              </a:xfrm>
              <a:prstGeom prst="rect">
                <a:avLst/>
              </a:prstGeom>
              <a:solidFill>
                <a:srgbClr val="DB5934">
                  <a:alpha val="4985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rgbClr val="FFFFFF"/>
                    </a:solidFill>
                    <a:effectLst/>
                    <a:latin typeface="+mj-lt"/>
                  </a:rPr>
                  <a:t>Connectivity</a:t>
                </a:r>
              </a:p>
            </p:txBody>
          </p:sp>
          <p:sp>
            <p:nvSpPr>
              <p:cNvPr id="20" name="TextBox 19">
                <a:extLst>
                  <a:ext uri="{FF2B5EF4-FFF2-40B4-BE49-F238E27FC236}">
                    <a16:creationId xmlns:a16="http://schemas.microsoft.com/office/drawing/2014/main" id="{E2445C7F-762C-2AE7-59D9-F1A5FBEA21BC}"/>
                  </a:ext>
                </a:extLst>
              </p:cNvPr>
              <p:cNvSpPr txBox="1"/>
              <p:nvPr/>
            </p:nvSpPr>
            <p:spPr>
              <a:xfrm>
                <a:off x="8346982" y="1993418"/>
                <a:ext cx="3613707" cy="646331"/>
              </a:xfrm>
              <a:prstGeom prst="rect">
                <a:avLst/>
              </a:prstGeom>
              <a:noFill/>
            </p:spPr>
            <p:txBody>
              <a:bodyPr wrap="square">
                <a:spAutoFit/>
              </a:bodyPr>
              <a:lstStyle/>
              <a:p>
                <a:pPr algn="ctr"/>
                <a:r>
                  <a:rPr lang="en-US" b="1" i="0" u="none" strike="noStrike" dirty="0">
                    <a:solidFill>
                      <a:schemeClr val="bg1">
                        <a:lumMod val="95000"/>
                      </a:schemeClr>
                    </a:solidFill>
                    <a:effectLst/>
                    <a:latin typeface="+mj-lt"/>
                  </a:rPr>
                  <a:t>Drive Towards the</a:t>
                </a:r>
              </a:p>
              <a:p>
                <a:pPr algn="ctr"/>
                <a:r>
                  <a:rPr lang="en-US" b="1" i="0" u="none" strike="noStrike" dirty="0">
                    <a:solidFill>
                      <a:schemeClr val="bg1">
                        <a:lumMod val="95000"/>
                      </a:schemeClr>
                    </a:solidFill>
                    <a:effectLst/>
                    <a:latin typeface="+mj-lt"/>
                  </a:rPr>
                  <a:t>Common Good</a:t>
                </a:r>
              </a:p>
            </p:txBody>
          </p:sp>
          <p:sp>
            <p:nvSpPr>
              <p:cNvPr id="47" name="Rectangle 46">
                <a:extLst>
                  <a:ext uri="{FF2B5EF4-FFF2-40B4-BE49-F238E27FC236}">
                    <a16:creationId xmlns:a16="http://schemas.microsoft.com/office/drawing/2014/main" id="{3704AE47-691B-61A9-8D43-B1B458FAF84C}"/>
                  </a:ext>
                </a:extLst>
              </p:cNvPr>
              <p:cNvSpPr/>
              <p:nvPr/>
            </p:nvSpPr>
            <p:spPr>
              <a:xfrm>
                <a:off x="10709037" y="2769752"/>
                <a:ext cx="54826" cy="2743201"/>
              </a:xfrm>
              <a:prstGeom prst="rect">
                <a:avLst/>
              </a:prstGeom>
              <a:solidFill>
                <a:srgbClr val="7839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24FA2FD-B7D2-DDB8-7900-98AE5958B8EF}"/>
                  </a:ext>
                </a:extLst>
              </p:cNvPr>
              <p:cNvSpPr/>
              <p:nvPr/>
            </p:nvSpPr>
            <p:spPr>
              <a:xfrm>
                <a:off x="8329612" y="1855354"/>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134223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7" presetClass="entr" presetSubtype="1"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ppt_h/2"/>
                                          </p:val>
                                        </p:tav>
                                        <p:tav tm="100000">
                                          <p:val>
                                            <p:strVal val="#ppt_y"/>
                                          </p:val>
                                        </p:tav>
                                      </p:tavLst>
                                    </p:anim>
                                    <p:anim calcmode="lin" valueType="num">
                                      <p:cBhvr>
                                        <p:cTn id="20" dur="500" fill="hold"/>
                                        <p:tgtEl>
                                          <p:spTgt spid="17"/>
                                        </p:tgtEl>
                                        <p:attrNameLst>
                                          <p:attrName>ppt_w</p:attrName>
                                        </p:attrNameLst>
                                      </p:cBhvr>
                                      <p:tavLst>
                                        <p:tav tm="0">
                                          <p:val>
                                            <p:strVal val="#ppt_w"/>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up)">
                                      <p:cBhvr>
                                        <p:cTn id="25" dur="500"/>
                                        <p:tgtEl>
                                          <p:spTgt spid="50"/>
                                        </p:tgtEl>
                                      </p:cBhvr>
                                    </p:animEffect>
                                  </p:childTnLst>
                                </p:cTn>
                              </p:par>
                            </p:childTnLst>
                          </p:cTn>
                        </p:par>
                        <p:par>
                          <p:cTn id="26" fill="hold">
                            <p:stCondLst>
                              <p:cond delay="2000"/>
                            </p:stCondLst>
                            <p:childTnLst>
                              <p:par>
                                <p:cTn id="27" presetID="17"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ppt_x</p:attrName>
                                        </p:attrNameLst>
                                      </p:cBhvr>
                                      <p:tavLst>
                                        <p:tav tm="0">
                                          <p:val>
                                            <p:strVal val="#ppt_x"/>
                                          </p:val>
                                        </p:tav>
                                        <p:tav tm="100000">
                                          <p:val>
                                            <p:strVal val="#ppt_x"/>
                                          </p:val>
                                        </p:tav>
                                      </p:tavLst>
                                    </p:anim>
                                    <p:anim calcmode="lin" valueType="num">
                                      <p:cBhvr>
                                        <p:cTn id="30" dur="500" fill="hold"/>
                                        <p:tgtEl>
                                          <p:spTgt spid="11"/>
                                        </p:tgtEl>
                                        <p:attrNameLst>
                                          <p:attrName>ppt_y</p:attrName>
                                        </p:attrNameLst>
                                      </p:cBhvr>
                                      <p:tavLst>
                                        <p:tav tm="0">
                                          <p:val>
                                            <p:strVal val="#ppt_y-#ppt_h/2"/>
                                          </p:val>
                                        </p:tav>
                                        <p:tav tm="100000">
                                          <p:val>
                                            <p:strVal val="#ppt_y"/>
                                          </p:val>
                                        </p:tav>
                                      </p:tavLst>
                                    </p:anim>
                                    <p:anim calcmode="lin" valueType="num">
                                      <p:cBhvr>
                                        <p:cTn id="31" dur="500" fill="hold"/>
                                        <p:tgtEl>
                                          <p:spTgt spid="11"/>
                                        </p:tgtEl>
                                        <p:attrNameLst>
                                          <p:attrName>ppt_w</p:attrName>
                                        </p:attrNameLst>
                                      </p:cBhvr>
                                      <p:tavLst>
                                        <p:tav tm="0">
                                          <p:val>
                                            <p:strVal val="#ppt_w"/>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28">
            <a:extLst>
              <a:ext uri="{FF2B5EF4-FFF2-40B4-BE49-F238E27FC236}">
                <a16:creationId xmlns:a16="http://schemas.microsoft.com/office/drawing/2014/main" id="{A2C9A6D6-36B6-B645-7BFC-DA32D089FA1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8124825" y="0"/>
            <a:ext cx="4067175" cy="6858000"/>
          </a:xfrm>
          <a:prstGeom prst="rect">
            <a:avLst/>
          </a:prstGeom>
          <a:solidFill>
            <a:schemeClr val="bg2">
              <a:lumMod val="90000"/>
            </a:schemeClr>
          </a:solidFill>
        </p:spPr>
      </p:pic>
      <p:sp>
        <p:nvSpPr>
          <p:cNvPr id="12" name="Rectangle 11">
            <a:extLst>
              <a:ext uri="{FF2B5EF4-FFF2-40B4-BE49-F238E27FC236}">
                <a16:creationId xmlns:a16="http://schemas.microsoft.com/office/drawing/2014/main" id="{A945A183-4986-49AD-8DD0-41F4140E479E}"/>
              </a:ext>
            </a:extLst>
          </p:cNvPr>
          <p:cNvSpPr/>
          <p:nvPr/>
        </p:nvSpPr>
        <p:spPr>
          <a:xfrm>
            <a:off x="1" y="3602182"/>
            <a:ext cx="8150086" cy="3255818"/>
          </a:xfrm>
          <a:prstGeom prst="rect">
            <a:avLst/>
          </a:prstGeom>
          <a:gradFill flip="none" rotWithShape="1">
            <a:gsLst>
              <a:gs pos="0">
                <a:schemeClr val="accent2">
                  <a:lumMod val="50000"/>
                </a:schemeClr>
              </a:gs>
              <a:gs pos="18000">
                <a:srgbClr val="3C4BC0"/>
              </a:gs>
              <a:gs pos="31000">
                <a:srgbClr val="7030A0"/>
              </a:gs>
              <a:gs pos="55000">
                <a:schemeClr val="tx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F8D4104F-BEBA-444D-9685-88DAC4DD7CF5}"/>
              </a:ext>
            </a:extLst>
          </p:cNvPr>
          <p:cNvSpPr>
            <a:spLocks noGrp="1"/>
          </p:cNvSpPr>
          <p:nvPr>
            <p:ph type="title"/>
          </p:nvPr>
        </p:nvSpPr>
        <p:spPr>
          <a:xfrm>
            <a:off x="888262" y="1548211"/>
            <a:ext cx="6911847" cy="1984698"/>
          </a:xfrm>
        </p:spPr>
        <p:txBody>
          <a:bodyPr/>
          <a:lstStyle/>
          <a:p>
            <a:pPr>
              <a:lnSpc>
                <a:spcPct val="90000"/>
              </a:lnSpc>
            </a:pPr>
            <a:r>
              <a:rPr lang="en-US" sz="3200" dirty="0">
                <a:solidFill>
                  <a:schemeClr val="tx1"/>
                </a:solidFill>
                <a:latin typeface="+mj-lt"/>
              </a:rPr>
              <a:t>Business leaders must be bold to further increase the speed of decision making and execution.</a:t>
            </a:r>
          </a:p>
        </p:txBody>
      </p:sp>
      <p:sp>
        <p:nvSpPr>
          <p:cNvPr id="7" name="Text Placeholder 6">
            <a:extLst>
              <a:ext uri="{FF2B5EF4-FFF2-40B4-BE49-F238E27FC236}">
                <a16:creationId xmlns:a16="http://schemas.microsoft.com/office/drawing/2014/main" id="{80912853-160B-405D-B20D-979CEB2291CC}"/>
              </a:ext>
            </a:extLst>
          </p:cNvPr>
          <p:cNvSpPr>
            <a:spLocks noGrp="1"/>
          </p:cNvSpPr>
          <p:nvPr>
            <p:ph type="body" sz="quarter" idx="22"/>
          </p:nvPr>
        </p:nvSpPr>
        <p:spPr>
          <a:xfrm>
            <a:off x="888263" y="1005410"/>
            <a:ext cx="4770000" cy="309600"/>
          </a:xfrm>
        </p:spPr>
        <p:txBody>
          <a:bodyPr>
            <a:normAutofit lnSpcReduction="10000"/>
          </a:bodyPr>
          <a:lstStyle/>
          <a:p>
            <a:r>
              <a:rPr lang="en-US" sz="1400">
                <a:solidFill>
                  <a:schemeClr val="tx2"/>
                </a:solidFill>
                <a:latin typeface="+mj-lt"/>
              </a:rPr>
              <a:t>Creating New Value</a:t>
            </a:r>
          </a:p>
        </p:txBody>
      </p:sp>
      <p:cxnSp>
        <p:nvCxnSpPr>
          <p:cNvPr id="9" name="Straight Connector 8">
            <a:extLst>
              <a:ext uri="{FF2B5EF4-FFF2-40B4-BE49-F238E27FC236}">
                <a16:creationId xmlns:a16="http://schemas.microsoft.com/office/drawing/2014/main" id="{6515F8FA-45CD-A766-F57F-17D4CA94844A}"/>
              </a:ext>
            </a:extLst>
          </p:cNvPr>
          <p:cNvCxnSpPr>
            <a:cxnSpLocks/>
          </p:cNvCxnSpPr>
          <p:nvPr/>
        </p:nvCxnSpPr>
        <p:spPr>
          <a:xfrm>
            <a:off x="997528" y="0"/>
            <a:ext cx="0" cy="942109"/>
          </a:xfrm>
          <a:prstGeom prst="line">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85BB8B2A-75D3-92F9-6201-A3BD3DED99F3}"/>
              </a:ext>
            </a:extLst>
          </p:cNvPr>
          <p:cNvSpPr txBox="1">
            <a:spLocks/>
          </p:cNvSpPr>
          <p:nvPr/>
        </p:nvSpPr>
        <p:spPr>
          <a:xfrm>
            <a:off x="2927476" y="4461831"/>
            <a:ext cx="5007261" cy="5457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bg1"/>
                </a:solidFill>
                <a:latin typeface="+mj-lt"/>
                <a:ea typeface="+mj-ea"/>
                <a:cs typeface="+mj-cs"/>
              </a:defRPr>
            </a:lvl1pPr>
          </a:lstStyle>
          <a:p>
            <a:r>
              <a:rPr lang="en-US" sz="3200" dirty="0"/>
              <a:t>Redesigning For Speed</a:t>
            </a:r>
          </a:p>
        </p:txBody>
      </p:sp>
      <p:sp>
        <p:nvSpPr>
          <p:cNvPr id="30" name="TextBox 29">
            <a:extLst>
              <a:ext uri="{FF2B5EF4-FFF2-40B4-BE49-F238E27FC236}">
                <a16:creationId xmlns:a16="http://schemas.microsoft.com/office/drawing/2014/main" id="{5CA2B4A3-642C-31B4-F5E0-CD838535B9D1}"/>
              </a:ext>
            </a:extLst>
          </p:cNvPr>
          <p:cNvSpPr txBox="1"/>
          <p:nvPr/>
        </p:nvSpPr>
        <p:spPr>
          <a:xfrm>
            <a:off x="2961207" y="5174010"/>
            <a:ext cx="3827776" cy="830997"/>
          </a:xfrm>
          <a:prstGeom prst="rect">
            <a:avLst/>
          </a:prstGeom>
          <a:noFill/>
        </p:spPr>
        <p:txBody>
          <a:bodyPr wrap="square">
            <a:spAutoFit/>
          </a:bodyPr>
          <a:lstStyle/>
          <a:p>
            <a:r>
              <a:rPr lang="en-GB" sz="1600" b="0" i="1" dirty="0">
                <a:solidFill>
                  <a:schemeClr val="bg1"/>
                </a:solidFill>
                <a:effectLst/>
                <a:latin typeface="Calibri" panose="020F0502020204030204" pitchFamily="34" charset="0"/>
              </a:rPr>
              <a:t>Starting points - Enhance the operating model, Identify bottlenecks, Actively monitor potential risks.</a:t>
            </a:r>
          </a:p>
        </p:txBody>
      </p:sp>
      <p:pic>
        <p:nvPicPr>
          <p:cNvPr id="35" name="Picture Placeholder 34">
            <a:extLst>
              <a:ext uri="{FF2B5EF4-FFF2-40B4-BE49-F238E27FC236}">
                <a16:creationId xmlns:a16="http://schemas.microsoft.com/office/drawing/2014/main" id="{4E8BFE37-E3DB-756B-C83E-D81F22512757}"/>
              </a:ext>
            </a:extLst>
          </p:cNvPr>
          <p:cNvPicPr>
            <a:picLocks noGrp="1" noChangeAspect="1"/>
          </p:cNvPicPr>
          <p:nvPr>
            <p:ph type="pic" sz="quarter" idx="11"/>
          </p:nvPr>
        </p:nvPicPr>
        <p:blipFill>
          <a:blip r:embed="rId4" cstate="email">
            <a:extLst>
              <a:ext uri="{BEBA8EAE-BF5A-486C-A8C5-ECC9F3942E4B}">
                <a14:imgProps xmlns:a14="http://schemas.microsoft.com/office/drawing/2010/main">
                  <a14:imgLayer r:embed="rId5">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a:xfrm>
            <a:off x="8124825" y="0"/>
            <a:ext cx="4067175" cy="6858000"/>
          </a:xfrm>
        </p:spPr>
      </p:pic>
      <p:grpSp>
        <p:nvGrpSpPr>
          <p:cNvPr id="4" name="Group 3">
            <a:extLst>
              <a:ext uri="{FF2B5EF4-FFF2-40B4-BE49-F238E27FC236}">
                <a16:creationId xmlns:a16="http://schemas.microsoft.com/office/drawing/2014/main" id="{F94DC461-DC62-51CA-6C1F-9FCA143D069E}"/>
              </a:ext>
            </a:extLst>
          </p:cNvPr>
          <p:cNvGrpSpPr/>
          <p:nvPr/>
        </p:nvGrpSpPr>
        <p:grpSpPr>
          <a:xfrm>
            <a:off x="1019175" y="4102362"/>
            <a:ext cx="1818753" cy="1818753"/>
            <a:chOff x="1019175" y="4102362"/>
            <a:chExt cx="1818753" cy="1818753"/>
          </a:xfrm>
        </p:grpSpPr>
        <p:sp>
          <p:nvSpPr>
            <p:cNvPr id="5" name="Rectangle 4">
              <a:extLst>
                <a:ext uri="{FF2B5EF4-FFF2-40B4-BE49-F238E27FC236}">
                  <a16:creationId xmlns:a16="http://schemas.microsoft.com/office/drawing/2014/main" id="{F68579C1-17BB-92F9-5CDD-E1AE4B5EE885}"/>
                </a:ext>
              </a:extLst>
            </p:cNvPr>
            <p:cNvSpPr/>
            <p:nvPr/>
          </p:nvSpPr>
          <p:spPr>
            <a:xfrm>
              <a:off x="1019175" y="4102362"/>
              <a:ext cx="1818753" cy="18187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A8B666A-0539-C0BB-7B3C-61A1BADEC98F}"/>
                </a:ext>
              </a:extLst>
            </p:cNvPr>
            <p:cNvSpPr txBox="1"/>
            <p:nvPr/>
          </p:nvSpPr>
          <p:spPr>
            <a:xfrm>
              <a:off x="1497296" y="4370055"/>
              <a:ext cx="862512" cy="1311128"/>
            </a:xfrm>
            <a:prstGeom prst="rect">
              <a:avLst/>
            </a:prstGeom>
            <a:noFill/>
          </p:spPr>
          <p:txBody>
            <a:bodyPr wrap="square" rtlCol="0">
              <a:spAutoFit/>
            </a:bodyPr>
            <a:lstStyle/>
            <a:p>
              <a:pPr algn="ctr">
                <a:lnSpc>
                  <a:spcPct val="90000"/>
                </a:lnSpc>
              </a:pPr>
              <a:r>
                <a:rPr lang="en-US" sz="8800" dirty="0">
                  <a:solidFill>
                    <a:schemeClr val="bg1"/>
                  </a:solidFill>
                  <a:latin typeface="+mj-lt"/>
                </a:rPr>
                <a:t>6</a:t>
              </a:r>
            </a:p>
          </p:txBody>
        </p:sp>
      </p:grpSp>
      <p:cxnSp>
        <p:nvCxnSpPr>
          <p:cNvPr id="17" name="Straight Connector 16">
            <a:extLst>
              <a:ext uri="{FF2B5EF4-FFF2-40B4-BE49-F238E27FC236}">
                <a16:creationId xmlns:a16="http://schemas.microsoft.com/office/drawing/2014/main" id="{77D316D5-3BF7-0BD7-2C86-4EDD4ED85A00}"/>
              </a:ext>
            </a:extLst>
          </p:cNvPr>
          <p:cNvCxnSpPr>
            <a:cxnSpLocks/>
          </p:cNvCxnSpPr>
          <p:nvPr/>
        </p:nvCxnSpPr>
        <p:spPr>
          <a:xfrm>
            <a:off x="8360429" y="5681183"/>
            <a:ext cx="0" cy="104012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119D945-AA6F-679B-EB25-B4C75C0760EC}"/>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3B47BC57-B92C-EB67-DCB5-7AD9B92F84A5}"/>
              </a:ext>
            </a:extLst>
          </p:cNvPr>
          <p:cNvGrpSpPr/>
          <p:nvPr/>
        </p:nvGrpSpPr>
        <p:grpSpPr>
          <a:xfrm>
            <a:off x="8329612" y="1852219"/>
            <a:ext cx="3657600" cy="3660735"/>
            <a:chOff x="8329612" y="1852219"/>
            <a:chExt cx="3657600" cy="3660735"/>
          </a:xfrm>
        </p:grpSpPr>
        <p:sp>
          <p:nvSpPr>
            <p:cNvPr id="22" name="Rectangle 21">
              <a:extLst>
                <a:ext uri="{FF2B5EF4-FFF2-40B4-BE49-F238E27FC236}">
                  <a16:creationId xmlns:a16="http://schemas.microsoft.com/office/drawing/2014/main" id="{834DA86D-0174-B5D3-AE83-D06794CB5A85}"/>
                </a:ext>
              </a:extLst>
            </p:cNvPr>
            <p:cNvSpPr/>
            <p:nvPr/>
          </p:nvSpPr>
          <p:spPr>
            <a:xfrm>
              <a:off x="8351457" y="1852219"/>
              <a:ext cx="3622680" cy="917535"/>
            </a:xfrm>
            <a:prstGeom prst="rect">
              <a:avLst/>
            </a:prstGeom>
            <a:solidFill>
              <a:srgbClr val="3363B9">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23" name="Rectangle 22">
              <a:extLst>
                <a:ext uri="{FF2B5EF4-FFF2-40B4-BE49-F238E27FC236}">
                  <a16:creationId xmlns:a16="http://schemas.microsoft.com/office/drawing/2014/main" id="{0C87B0EA-BBD5-0811-D11B-EE60A3A6C492}"/>
                </a:ext>
              </a:extLst>
            </p:cNvPr>
            <p:cNvSpPr/>
            <p:nvPr/>
          </p:nvSpPr>
          <p:spPr>
            <a:xfrm>
              <a:off x="8332618" y="4598554"/>
              <a:ext cx="1817323" cy="914400"/>
            </a:xfrm>
            <a:prstGeom prst="rect">
              <a:avLst/>
            </a:prstGeom>
            <a:solidFill>
              <a:srgbClr val="2192A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rgbClr val="73FEFF"/>
                  </a:solidFill>
                  <a:effectLst/>
                  <a:latin typeface="+mj-lt"/>
                </a:rPr>
                <a:t>ADVANCED ANALYTICS</a:t>
              </a:r>
            </a:p>
          </p:txBody>
        </p:sp>
        <p:sp>
          <p:nvSpPr>
            <p:cNvPr id="24" name="Rectangle 23">
              <a:extLst>
                <a:ext uri="{FF2B5EF4-FFF2-40B4-BE49-F238E27FC236}">
                  <a16:creationId xmlns:a16="http://schemas.microsoft.com/office/drawing/2014/main" id="{B93881CC-9F56-0D6F-D3E9-A68B7164D7AC}"/>
                </a:ext>
              </a:extLst>
            </p:cNvPr>
            <p:cNvSpPr/>
            <p:nvPr/>
          </p:nvSpPr>
          <p:spPr>
            <a:xfrm>
              <a:off x="8338138" y="3684154"/>
              <a:ext cx="1211698" cy="914400"/>
            </a:xfrm>
            <a:prstGeom prst="rect">
              <a:avLst/>
            </a:prstGeom>
            <a:solidFill>
              <a:srgbClr val="3C4B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chemeClr val="bg1">
                      <a:lumMod val="85000"/>
                    </a:schemeClr>
                  </a:solidFill>
                  <a:effectLst/>
                  <a:latin typeface="+mj-lt"/>
                </a:rPr>
                <a:t>Streamline Processes and Minimize Waste</a:t>
              </a:r>
            </a:p>
          </p:txBody>
        </p:sp>
        <p:sp>
          <p:nvSpPr>
            <p:cNvPr id="25" name="Rectangle 24">
              <a:extLst>
                <a:ext uri="{FF2B5EF4-FFF2-40B4-BE49-F238E27FC236}">
                  <a16:creationId xmlns:a16="http://schemas.microsoft.com/office/drawing/2014/main" id="{985E42EA-C823-EF34-7AFD-33F39F14B893}"/>
                </a:ext>
              </a:extLst>
            </p:cNvPr>
            <p:cNvSpPr/>
            <p:nvPr/>
          </p:nvSpPr>
          <p:spPr>
            <a:xfrm>
              <a:off x="8338138" y="2769754"/>
              <a:ext cx="1211698" cy="914400"/>
            </a:xfrm>
            <a:prstGeom prst="rect">
              <a:avLst/>
            </a:prstGeom>
            <a:solidFill>
              <a:srgbClr val="3C4BC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rgbClr val="73FEFF"/>
                  </a:solidFill>
                  <a:effectLst/>
                  <a:latin typeface="+mj-lt"/>
                </a:rPr>
                <a:t>PROCESS REDESIGN</a:t>
              </a:r>
            </a:p>
          </p:txBody>
        </p:sp>
        <p:sp>
          <p:nvSpPr>
            <p:cNvPr id="26" name="Rectangle 25">
              <a:extLst>
                <a:ext uri="{FF2B5EF4-FFF2-40B4-BE49-F238E27FC236}">
                  <a16:creationId xmlns:a16="http://schemas.microsoft.com/office/drawing/2014/main" id="{04ECD2B3-57E3-2137-6DB8-B079307DC99D}"/>
                </a:ext>
              </a:extLst>
            </p:cNvPr>
            <p:cNvSpPr/>
            <p:nvPr/>
          </p:nvSpPr>
          <p:spPr>
            <a:xfrm>
              <a:off x="10154093" y="4598554"/>
              <a:ext cx="1828972" cy="914400"/>
            </a:xfrm>
            <a:prstGeom prst="rect">
              <a:avLst/>
            </a:prstGeom>
            <a:solidFill>
              <a:srgbClr val="2192A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chemeClr val="bg1">
                      <a:lumMod val="85000"/>
                    </a:schemeClr>
                  </a:solidFill>
                  <a:effectLst/>
                  <a:latin typeface="+mj-lt"/>
                </a:rPr>
                <a:t>Provide Intelligence​ to Facilitate Decisions​</a:t>
              </a:r>
            </a:p>
          </p:txBody>
        </p:sp>
        <p:sp>
          <p:nvSpPr>
            <p:cNvPr id="27" name="Rectangle 26">
              <a:extLst>
                <a:ext uri="{FF2B5EF4-FFF2-40B4-BE49-F238E27FC236}">
                  <a16:creationId xmlns:a16="http://schemas.microsoft.com/office/drawing/2014/main" id="{CD983D33-1863-159A-EBC9-F55EBF1CCEA4}"/>
                </a:ext>
              </a:extLst>
            </p:cNvPr>
            <p:cNvSpPr/>
            <p:nvPr/>
          </p:nvSpPr>
          <p:spPr>
            <a:xfrm>
              <a:off x="9550155" y="3684154"/>
              <a:ext cx="1219476" cy="914400"/>
            </a:xfrm>
            <a:prstGeom prst="rect">
              <a:avLst/>
            </a:prstGeom>
            <a:solidFill>
              <a:srgbClr val="4D41B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chemeClr val="bg1">
                      <a:lumMod val="85000"/>
                    </a:schemeClr>
                  </a:solidFill>
                  <a:effectLst/>
                  <a:latin typeface="+mj-lt"/>
                </a:rPr>
                <a:t>Digitize Customer Experience and Day-to-day Operations​</a:t>
              </a:r>
            </a:p>
          </p:txBody>
        </p:sp>
        <p:sp>
          <p:nvSpPr>
            <p:cNvPr id="28" name="Rectangle 27">
              <a:extLst>
                <a:ext uri="{FF2B5EF4-FFF2-40B4-BE49-F238E27FC236}">
                  <a16:creationId xmlns:a16="http://schemas.microsoft.com/office/drawing/2014/main" id="{73433000-31B7-3B1F-3649-9D1257DA34AF}"/>
                </a:ext>
              </a:extLst>
            </p:cNvPr>
            <p:cNvSpPr/>
            <p:nvPr/>
          </p:nvSpPr>
          <p:spPr>
            <a:xfrm>
              <a:off x="9550155" y="2769754"/>
              <a:ext cx="1219476" cy="914400"/>
            </a:xfrm>
            <a:prstGeom prst="rect">
              <a:avLst/>
            </a:prstGeom>
            <a:solidFill>
              <a:srgbClr val="4D41B5">
                <a:alpha val="8369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rgbClr val="73FEFF"/>
                  </a:solidFill>
                  <a:effectLst/>
                  <a:latin typeface="+mj-lt"/>
                </a:rPr>
                <a:t>DIGITIZATION</a:t>
              </a:r>
            </a:p>
          </p:txBody>
        </p:sp>
        <p:sp>
          <p:nvSpPr>
            <p:cNvPr id="29" name="Rectangle 28">
              <a:extLst>
                <a:ext uri="{FF2B5EF4-FFF2-40B4-BE49-F238E27FC236}">
                  <a16:creationId xmlns:a16="http://schemas.microsoft.com/office/drawing/2014/main" id="{973A640F-61CF-260B-BF32-D627D8474C4F}"/>
                </a:ext>
              </a:extLst>
            </p:cNvPr>
            <p:cNvSpPr/>
            <p:nvPr/>
          </p:nvSpPr>
          <p:spPr>
            <a:xfrm>
              <a:off x="10764860" y="3684154"/>
              <a:ext cx="1215262" cy="914400"/>
            </a:xfrm>
            <a:prstGeom prst="rect">
              <a:avLst/>
            </a:prstGeom>
            <a:solidFill>
              <a:srgbClr val="6535A7">
                <a:alpha val="4971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chemeClr val="bg1">
                      <a:lumMod val="85000"/>
                    </a:schemeClr>
                  </a:solidFill>
                  <a:effectLst/>
                  <a:latin typeface="+mj-lt"/>
                </a:rPr>
                <a:t>Introduce Intelligent Automation to Replace Human Tasks​</a:t>
              </a:r>
            </a:p>
          </p:txBody>
        </p:sp>
        <p:sp>
          <p:nvSpPr>
            <p:cNvPr id="31" name="Rectangle 30">
              <a:extLst>
                <a:ext uri="{FF2B5EF4-FFF2-40B4-BE49-F238E27FC236}">
                  <a16:creationId xmlns:a16="http://schemas.microsoft.com/office/drawing/2014/main" id="{DA722303-F0EB-B044-179B-B0B1D4F3E8DC}"/>
                </a:ext>
              </a:extLst>
            </p:cNvPr>
            <p:cNvSpPr/>
            <p:nvPr/>
          </p:nvSpPr>
          <p:spPr>
            <a:xfrm>
              <a:off x="10764860" y="2769754"/>
              <a:ext cx="1215262" cy="914400"/>
            </a:xfrm>
            <a:prstGeom prst="rect">
              <a:avLst/>
            </a:prstGeom>
            <a:solidFill>
              <a:srgbClr val="6535A7">
                <a:alpha val="856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rgbClr val="73FEFF"/>
                  </a:solidFill>
                  <a:effectLst/>
                  <a:latin typeface="+mj-lt"/>
                </a:rPr>
                <a:t>INTELLIGENT PROCESS AUTOMATION</a:t>
              </a:r>
            </a:p>
          </p:txBody>
        </p:sp>
        <p:sp>
          <p:nvSpPr>
            <p:cNvPr id="21" name="TextBox 20">
              <a:extLst>
                <a:ext uri="{FF2B5EF4-FFF2-40B4-BE49-F238E27FC236}">
                  <a16:creationId xmlns:a16="http://schemas.microsoft.com/office/drawing/2014/main" id="{982BD860-B0A4-EA63-3DF9-24248C585F49}"/>
                </a:ext>
              </a:extLst>
            </p:cNvPr>
            <p:cNvSpPr txBox="1"/>
            <p:nvPr/>
          </p:nvSpPr>
          <p:spPr>
            <a:xfrm>
              <a:off x="8360429" y="2127888"/>
              <a:ext cx="3613707" cy="369332"/>
            </a:xfrm>
            <a:prstGeom prst="rect">
              <a:avLst/>
            </a:prstGeom>
            <a:noFill/>
          </p:spPr>
          <p:txBody>
            <a:bodyPr wrap="square">
              <a:spAutoFit/>
            </a:bodyPr>
            <a:lstStyle/>
            <a:p>
              <a:pPr algn="ctr"/>
              <a:r>
                <a:rPr lang="en-US" b="1" i="0" u="none" strike="noStrike" dirty="0">
                  <a:solidFill>
                    <a:srgbClr val="FFFFFF"/>
                  </a:solidFill>
                  <a:effectLst/>
                  <a:latin typeface="+mj-lt"/>
                </a:rPr>
                <a:t>Redesign for Speed</a:t>
              </a:r>
            </a:p>
          </p:txBody>
        </p:sp>
        <p:sp>
          <p:nvSpPr>
            <p:cNvPr id="42" name="Rectangle 41">
              <a:extLst>
                <a:ext uri="{FF2B5EF4-FFF2-40B4-BE49-F238E27FC236}">
                  <a16:creationId xmlns:a16="http://schemas.microsoft.com/office/drawing/2014/main" id="{CCE68FEA-DB80-0870-B15B-6CF6D6500577}"/>
                </a:ext>
              </a:extLst>
            </p:cNvPr>
            <p:cNvSpPr/>
            <p:nvPr/>
          </p:nvSpPr>
          <p:spPr>
            <a:xfrm>
              <a:off x="9520317" y="2769753"/>
              <a:ext cx="51364" cy="1828802"/>
            </a:xfrm>
            <a:prstGeom prst="rect">
              <a:avLst/>
            </a:prstGeom>
            <a:solidFill>
              <a:srgbClr val="266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E3558487-B614-5BF9-6750-7D305C80567B}"/>
                </a:ext>
              </a:extLst>
            </p:cNvPr>
            <p:cNvSpPr/>
            <p:nvPr/>
          </p:nvSpPr>
          <p:spPr>
            <a:xfrm>
              <a:off x="10751709" y="2769753"/>
              <a:ext cx="51364" cy="1828802"/>
            </a:xfrm>
            <a:prstGeom prst="rect">
              <a:avLst/>
            </a:prstGeom>
            <a:solidFill>
              <a:srgbClr val="266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1BF661CD-8921-9230-7AE9-61BA8AEC1162}"/>
                </a:ext>
              </a:extLst>
            </p:cNvPr>
            <p:cNvSpPr/>
            <p:nvPr/>
          </p:nvSpPr>
          <p:spPr>
            <a:xfrm rot="5400000">
              <a:off x="10147746" y="2790035"/>
              <a:ext cx="45719" cy="3622679"/>
            </a:xfrm>
            <a:prstGeom prst="rect">
              <a:avLst/>
            </a:prstGeom>
            <a:solidFill>
              <a:srgbClr val="266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A8AAB3D-40D7-E8DE-4D75-F75672A72D48}"/>
                </a:ext>
              </a:extLst>
            </p:cNvPr>
            <p:cNvSpPr/>
            <p:nvPr/>
          </p:nvSpPr>
          <p:spPr>
            <a:xfrm>
              <a:off x="8329612" y="1855354"/>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516582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7"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ppt_h/2"/>
                                          </p:val>
                                        </p:tav>
                                        <p:tav tm="100000">
                                          <p:val>
                                            <p:strVal val="#ppt_y"/>
                                          </p:val>
                                        </p:tav>
                                      </p:tavLst>
                                    </p:anim>
                                    <p:anim calcmode="lin" valueType="num">
                                      <p:cBhvr>
                                        <p:cTn id="20" dur="500" fill="hold"/>
                                        <p:tgtEl>
                                          <p:spTgt spid="18"/>
                                        </p:tgtEl>
                                        <p:attrNameLst>
                                          <p:attrName>ppt_w</p:attrName>
                                        </p:attrNameLst>
                                      </p:cBhvr>
                                      <p:tavLst>
                                        <p:tav tm="0">
                                          <p:val>
                                            <p:strVal val="#ppt_w"/>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17" presetClass="entr" presetSubtype="1"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ppt_x</p:attrName>
                                        </p:attrNameLst>
                                      </p:cBhvr>
                                      <p:tavLst>
                                        <p:tav tm="0">
                                          <p:val>
                                            <p:strVal val="#ppt_x"/>
                                          </p:val>
                                        </p:tav>
                                        <p:tav tm="100000">
                                          <p:val>
                                            <p:strVal val="#ppt_x"/>
                                          </p:val>
                                        </p:tav>
                                      </p:tavLst>
                                    </p:anim>
                                    <p:anim calcmode="lin" valueType="num">
                                      <p:cBhvr>
                                        <p:cTn id="30" dur="500" fill="hold"/>
                                        <p:tgtEl>
                                          <p:spTgt spid="17"/>
                                        </p:tgtEl>
                                        <p:attrNameLst>
                                          <p:attrName>ppt_y</p:attrName>
                                        </p:attrNameLst>
                                      </p:cBhvr>
                                      <p:tavLst>
                                        <p:tav tm="0">
                                          <p:val>
                                            <p:strVal val="#ppt_y-#ppt_h/2"/>
                                          </p:val>
                                        </p:tav>
                                        <p:tav tm="100000">
                                          <p:val>
                                            <p:strVal val="#ppt_y"/>
                                          </p:val>
                                        </p:tav>
                                      </p:tavLst>
                                    </p:anim>
                                    <p:anim calcmode="lin" valueType="num">
                                      <p:cBhvr>
                                        <p:cTn id="31" dur="500" fill="hold"/>
                                        <p:tgtEl>
                                          <p:spTgt spid="17"/>
                                        </p:tgtEl>
                                        <p:attrNameLst>
                                          <p:attrName>ppt_w</p:attrName>
                                        </p:attrNameLst>
                                      </p:cBhvr>
                                      <p:tavLst>
                                        <p:tav tm="0">
                                          <p:val>
                                            <p:strVal val="#ppt_w"/>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34">
            <a:extLst>
              <a:ext uri="{FF2B5EF4-FFF2-40B4-BE49-F238E27FC236}">
                <a16:creationId xmlns:a16="http://schemas.microsoft.com/office/drawing/2014/main" id="{233270E0-F6AC-C9ED-5295-4B3A6789E105}"/>
              </a:ext>
            </a:extLst>
          </p:cNvPr>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a:xfrm>
            <a:off x="8124825" y="0"/>
            <a:ext cx="4067175" cy="6858000"/>
          </a:xfrm>
          <a:prstGeom prst="rect">
            <a:avLst/>
          </a:prstGeom>
          <a:solidFill>
            <a:schemeClr val="bg2">
              <a:lumMod val="90000"/>
            </a:schemeClr>
          </a:solidFill>
        </p:spPr>
      </p:pic>
      <p:sp>
        <p:nvSpPr>
          <p:cNvPr id="12" name="Rectangle 11">
            <a:extLst>
              <a:ext uri="{FF2B5EF4-FFF2-40B4-BE49-F238E27FC236}">
                <a16:creationId xmlns:a16="http://schemas.microsoft.com/office/drawing/2014/main" id="{A945A183-4986-49AD-8DD0-41F4140E479E}"/>
              </a:ext>
            </a:extLst>
          </p:cNvPr>
          <p:cNvSpPr/>
          <p:nvPr/>
        </p:nvSpPr>
        <p:spPr>
          <a:xfrm>
            <a:off x="1" y="3602182"/>
            <a:ext cx="8150086" cy="3255818"/>
          </a:xfrm>
          <a:prstGeom prst="rect">
            <a:avLst/>
          </a:prstGeom>
          <a:gradFill flip="none" rotWithShape="1">
            <a:gsLst>
              <a:gs pos="0">
                <a:srgbClr val="D74D9B"/>
              </a:gs>
              <a:gs pos="10000">
                <a:schemeClr val="accent4">
                  <a:lumMod val="50000"/>
                </a:schemeClr>
              </a:gs>
              <a:gs pos="51000">
                <a:schemeClr val="tx1"/>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F8D4104F-BEBA-444D-9685-88DAC4DD7CF5}"/>
              </a:ext>
            </a:extLst>
          </p:cNvPr>
          <p:cNvSpPr>
            <a:spLocks noGrp="1"/>
          </p:cNvSpPr>
          <p:nvPr>
            <p:ph type="title"/>
          </p:nvPr>
        </p:nvSpPr>
        <p:spPr>
          <a:xfrm>
            <a:off x="888262" y="1548211"/>
            <a:ext cx="6911847" cy="1984698"/>
          </a:xfrm>
        </p:spPr>
        <p:txBody>
          <a:bodyPr/>
          <a:lstStyle/>
          <a:p>
            <a:pPr>
              <a:lnSpc>
                <a:spcPct val="90000"/>
              </a:lnSpc>
            </a:pPr>
            <a:r>
              <a:rPr lang="en-US" sz="3200" dirty="0">
                <a:solidFill>
                  <a:schemeClr val="tx1"/>
                </a:solidFill>
                <a:latin typeface="+mj-lt"/>
              </a:rPr>
              <a:t>Business leaders must be bold to further increase the speed of decision making and execution.</a:t>
            </a:r>
          </a:p>
        </p:txBody>
      </p:sp>
      <p:sp>
        <p:nvSpPr>
          <p:cNvPr id="7" name="Text Placeholder 6">
            <a:extLst>
              <a:ext uri="{FF2B5EF4-FFF2-40B4-BE49-F238E27FC236}">
                <a16:creationId xmlns:a16="http://schemas.microsoft.com/office/drawing/2014/main" id="{80912853-160B-405D-B20D-979CEB2291CC}"/>
              </a:ext>
            </a:extLst>
          </p:cNvPr>
          <p:cNvSpPr>
            <a:spLocks noGrp="1"/>
          </p:cNvSpPr>
          <p:nvPr>
            <p:ph type="body" sz="quarter" idx="22"/>
          </p:nvPr>
        </p:nvSpPr>
        <p:spPr>
          <a:xfrm>
            <a:off x="888263" y="1005410"/>
            <a:ext cx="4770000" cy="309600"/>
          </a:xfrm>
        </p:spPr>
        <p:txBody>
          <a:bodyPr>
            <a:normAutofit lnSpcReduction="10000"/>
          </a:bodyPr>
          <a:lstStyle/>
          <a:p>
            <a:r>
              <a:rPr lang="en-US" sz="1400">
                <a:solidFill>
                  <a:schemeClr val="tx2"/>
                </a:solidFill>
                <a:latin typeface="+mj-lt"/>
              </a:rPr>
              <a:t>Creating New Value</a:t>
            </a:r>
          </a:p>
        </p:txBody>
      </p:sp>
      <p:cxnSp>
        <p:nvCxnSpPr>
          <p:cNvPr id="9" name="Straight Connector 8">
            <a:extLst>
              <a:ext uri="{FF2B5EF4-FFF2-40B4-BE49-F238E27FC236}">
                <a16:creationId xmlns:a16="http://schemas.microsoft.com/office/drawing/2014/main" id="{6515F8FA-45CD-A766-F57F-17D4CA94844A}"/>
              </a:ext>
            </a:extLst>
          </p:cNvPr>
          <p:cNvCxnSpPr>
            <a:cxnSpLocks/>
          </p:cNvCxnSpPr>
          <p:nvPr/>
        </p:nvCxnSpPr>
        <p:spPr>
          <a:xfrm>
            <a:off x="997528" y="0"/>
            <a:ext cx="0" cy="942109"/>
          </a:xfrm>
          <a:prstGeom prst="line">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85BB8B2A-75D3-92F9-6201-A3BD3DED99F3}"/>
              </a:ext>
            </a:extLst>
          </p:cNvPr>
          <p:cNvSpPr txBox="1">
            <a:spLocks/>
          </p:cNvSpPr>
          <p:nvPr/>
        </p:nvSpPr>
        <p:spPr>
          <a:xfrm>
            <a:off x="2914029" y="4461831"/>
            <a:ext cx="5007261" cy="5457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bg1"/>
                </a:solidFill>
                <a:latin typeface="+mj-lt"/>
                <a:ea typeface="+mj-ea"/>
                <a:cs typeface="+mj-cs"/>
              </a:defRPr>
            </a:lvl1pPr>
          </a:lstStyle>
          <a:p>
            <a:r>
              <a:rPr lang="en-GB" sz="3200" dirty="0">
                <a:latin typeface="Calibri"/>
                <a:cs typeface="Calibri"/>
              </a:rPr>
              <a:t>Diversifying</a:t>
            </a:r>
            <a:endParaRPr lang="en-GB" sz="3200" dirty="0">
              <a:latin typeface="Calibri" panose="020F0502020204030204" pitchFamily="34" charset="0"/>
            </a:endParaRPr>
          </a:p>
        </p:txBody>
      </p:sp>
      <p:sp>
        <p:nvSpPr>
          <p:cNvPr id="30" name="TextBox 29">
            <a:extLst>
              <a:ext uri="{FF2B5EF4-FFF2-40B4-BE49-F238E27FC236}">
                <a16:creationId xmlns:a16="http://schemas.microsoft.com/office/drawing/2014/main" id="{5CA2B4A3-642C-31B4-F5E0-CD838535B9D1}"/>
              </a:ext>
            </a:extLst>
          </p:cNvPr>
          <p:cNvSpPr txBox="1"/>
          <p:nvPr/>
        </p:nvSpPr>
        <p:spPr>
          <a:xfrm>
            <a:off x="2947759" y="5174010"/>
            <a:ext cx="4852345" cy="1077218"/>
          </a:xfrm>
          <a:prstGeom prst="rect">
            <a:avLst/>
          </a:prstGeom>
          <a:noFill/>
        </p:spPr>
        <p:txBody>
          <a:bodyPr wrap="square">
            <a:spAutoFit/>
          </a:bodyPr>
          <a:lstStyle/>
          <a:p>
            <a:r>
              <a:rPr lang="en-GB" sz="1600" b="0" i="1" dirty="0">
                <a:solidFill>
                  <a:schemeClr val="bg1"/>
                </a:solidFill>
                <a:effectLst/>
                <a:latin typeface="Calibri" panose="020F0502020204030204" pitchFamily="34" charset="0"/>
              </a:rPr>
              <a:t>Starting point - diversifying business units operating in design and delivery, data and analytics, utilization management, and other technology and service arenas. </a:t>
            </a:r>
          </a:p>
          <a:p>
            <a:endParaRPr lang="en-GB" sz="1600" b="0" i="1" dirty="0">
              <a:solidFill>
                <a:schemeClr val="bg1"/>
              </a:solidFill>
              <a:effectLst/>
              <a:latin typeface="Calibri" panose="020F0502020204030204" pitchFamily="34" charset="0"/>
            </a:endParaRPr>
          </a:p>
        </p:txBody>
      </p:sp>
      <p:pic>
        <p:nvPicPr>
          <p:cNvPr id="4" name="Picture Placeholder 3">
            <a:extLst>
              <a:ext uri="{FF2B5EF4-FFF2-40B4-BE49-F238E27FC236}">
                <a16:creationId xmlns:a16="http://schemas.microsoft.com/office/drawing/2014/main" id="{6932090F-2D54-D6BA-3B9F-449F2CB715E6}"/>
              </a:ext>
            </a:extLst>
          </p:cNvPr>
          <p:cNvPicPr>
            <a:picLocks noGrp="1" noChangeAspect="1"/>
          </p:cNvPicPr>
          <p:nvPr>
            <p:ph type="pic" sz="quarter" idx="11"/>
          </p:nvPr>
        </p:nvPicPr>
        <p:blipFill rotWithShape="1">
          <a:blip r:embed="rId5" cstate="email">
            <a:extLst>
              <a:ext uri="{28A0092B-C50C-407E-A947-70E740481C1C}">
                <a14:useLocalDpi xmlns:a14="http://schemas.microsoft.com/office/drawing/2010/main"/>
              </a:ext>
            </a:extLst>
          </a:blip>
          <a:srcRect/>
          <a:stretch/>
        </p:blipFill>
        <p:spPr>
          <a:xfrm>
            <a:off x="8124825" y="4542"/>
            <a:ext cx="4067175" cy="6858000"/>
          </a:xfrm>
        </p:spPr>
      </p:pic>
      <p:grpSp>
        <p:nvGrpSpPr>
          <p:cNvPr id="5" name="Group 4">
            <a:extLst>
              <a:ext uri="{FF2B5EF4-FFF2-40B4-BE49-F238E27FC236}">
                <a16:creationId xmlns:a16="http://schemas.microsoft.com/office/drawing/2014/main" id="{DBDBAE9F-E75F-263C-D3D1-6E8D09CB251F}"/>
              </a:ext>
            </a:extLst>
          </p:cNvPr>
          <p:cNvGrpSpPr/>
          <p:nvPr/>
        </p:nvGrpSpPr>
        <p:grpSpPr>
          <a:xfrm>
            <a:off x="1019175" y="4102362"/>
            <a:ext cx="1818753" cy="1818753"/>
            <a:chOff x="1019175" y="4102362"/>
            <a:chExt cx="1818753" cy="1818753"/>
          </a:xfrm>
        </p:grpSpPr>
        <p:sp>
          <p:nvSpPr>
            <p:cNvPr id="6" name="Rectangle 5">
              <a:extLst>
                <a:ext uri="{FF2B5EF4-FFF2-40B4-BE49-F238E27FC236}">
                  <a16:creationId xmlns:a16="http://schemas.microsoft.com/office/drawing/2014/main" id="{1C8EF784-2287-581C-9C1A-03B1F1182FEB}"/>
                </a:ext>
              </a:extLst>
            </p:cNvPr>
            <p:cNvSpPr/>
            <p:nvPr/>
          </p:nvSpPr>
          <p:spPr>
            <a:xfrm>
              <a:off x="1019175" y="4102362"/>
              <a:ext cx="1818753" cy="18187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77176A2-498E-25E9-7442-FA50F2C032C5}"/>
                </a:ext>
              </a:extLst>
            </p:cNvPr>
            <p:cNvSpPr txBox="1"/>
            <p:nvPr/>
          </p:nvSpPr>
          <p:spPr>
            <a:xfrm>
              <a:off x="1497296" y="4370055"/>
              <a:ext cx="862512" cy="1311128"/>
            </a:xfrm>
            <a:prstGeom prst="rect">
              <a:avLst/>
            </a:prstGeom>
            <a:noFill/>
          </p:spPr>
          <p:txBody>
            <a:bodyPr wrap="square" rtlCol="0">
              <a:spAutoFit/>
            </a:bodyPr>
            <a:lstStyle/>
            <a:p>
              <a:pPr algn="ctr">
                <a:lnSpc>
                  <a:spcPct val="90000"/>
                </a:lnSpc>
              </a:pPr>
              <a:r>
                <a:rPr lang="en-US" sz="8800" dirty="0">
                  <a:solidFill>
                    <a:schemeClr val="bg1"/>
                  </a:solidFill>
                  <a:latin typeface="+mj-lt"/>
                </a:rPr>
                <a:t>7</a:t>
              </a:r>
            </a:p>
          </p:txBody>
        </p:sp>
      </p:grpSp>
      <p:grpSp>
        <p:nvGrpSpPr>
          <p:cNvPr id="39" name="Group 38">
            <a:extLst>
              <a:ext uri="{FF2B5EF4-FFF2-40B4-BE49-F238E27FC236}">
                <a16:creationId xmlns:a16="http://schemas.microsoft.com/office/drawing/2014/main" id="{A34FF78C-3ED7-871F-3A00-02D2030ADBB3}"/>
              </a:ext>
            </a:extLst>
          </p:cNvPr>
          <p:cNvGrpSpPr/>
          <p:nvPr/>
        </p:nvGrpSpPr>
        <p:grpSpPr>
          <a:xfrm>
            <a:off x="8329612" y="1852219"/>
            <a:ext cx="3657600" cy="3660735"/>
            <a:chOff x="8329612" y="1852219"/>
            <a:chExt cx="3657600" cy="3660735"/>
          </a:xfrm>
        </p:grpSpPr>
        <p:sp>
          <p:nvSpPr>
            <p:cNvPr id="22" name="Rectangle 21">
              <a:extLst>
                <a:ext uri="{FF2B5EF4-FFF2-40B4-BE49-F238E27FC236}">
                  <a16:creationId xmlns:a16="http://schemas.microsoft.com/office/drawing/2014/main" id="{A14B61D9-3AF5-1E29-ED94-39C9979BEDE4}"/>
                </a:ext>
              </a:extLst>
            </p:cNvPr>
            <p:cNvSpPr/>
            <p:nvPr/>
          </p:nvSpPr>
          <p:spPr>
            <a:xfrm>
              <a:off x="8351457" y="1852219"/>
              <a:ext cx="3622680" cy="917535"/>
            </a:xfrm>
            <a:prstGeom prst="rect">
              <a:avLst/>
            </a:prstGeom>
            <a:solidFill>
              <a:srgbClr val="D74D9B">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23" name="Rectangle 22">
              <a:extLst>
                <a:ext uri="{FF2B5EF4-FFF2-40B4-BE49-F238E27FC236}">
                  <a16:creationId xmlns:a16="http://schemas.microsoft.com/office/drawing/2014/main" id="{862C2CE6-5827-3E86-9B07-90C6F86A79BE}"/>
                </a:ext>
              </a:extLst>
            </p:cNvPr>
            <p:cNvSpPr/>
            <p:nvPr/>
          </p:nvSpPr>
          <p:spPr>
            <a:xfrm>
              <a:off x="8329844" y="4598554"/>
              <a:ext cx="1219472" cy="914400"/>
            </a:xfrm>
            <a:prstGeom prst="rect">
              <a:avLst/>
            </a:prstGeom>
            <a:solidFill>
              <a:srgbClr val="CD397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Attract Scarce Talent​</a:t>
              </a:r>
            </a:p>
          </p:txBody>
        </p:sp>
        <p:sp>
          <p:nvSpPr>
            <p:cNvPr id="24" name="Rectangle 23">
              <a:extLst>
                <a:ext uri="{FF2B5EF4-FFF2-40B4-BE49-F238E27FC236}">
                  <a16:creationId xmlns:a16="http://schemas.microsoft.com/office/drawing/2014/main" id="{F24603F9-133B-B29F-10F7-BB25D216C623}"/>
                </a:ext>
              </a:extLst>
            </p:cNvPr>
            <p:cNvSpPr/>
            <p:nvPr/>
          </p:nvSpPr>
          <p:spPr>
            <a:xfrm>
              <a:off x="8337618" y="3684154"/>
              <a:ext cx="1211698" cy="914400"/>
            </a:xfrm>
            <a:prstGeom prst="rect">
              <a:avLst/>
            </a:prstGeom>
            <a:solidFill>
              <a:srgbClr val="CD397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i="0" u="none" strike="noStrike" dirty="0">
                  <a:solidFill>
                    <a:schemeClr val="bg1">
                      <a:lumMod val="85000"/>
                    </a:schemeClr>
                  </a:solidFill>
                  <a:effectLst/>
                  <a:latin typeface="Roboto Condensed" panose="02000000000000000000" pitchFamily="2" charset="0"/>
                </a:rPr>
                <a:t>Turbocharge Decision Making​</a:t>
              </a:r>
            </a:p>
          </p:txBody>
        </p:sp>
        <p:sp>
          <p:nvSpPr>
            <p:cNvPr id="25" name="Rectangle 24">
              <a:extLst>
                <a:ext uri="{FF2B5EF4-FFF2-40B4-BE49-F238E27FC236}">
                  <a16:creationId xmlns:a16="http://schemas.microsoft.com/office/drawing/2014/main" id="{572DF637-1A58-B359-B602-90EF45F5389F}"/>
                </a:ext>
              </a:extLst>
            </p:cNvPr>
            <p:cNvSpPr/>
            <p:nvPr/>
          </p:nvSpPr>
          <p:spPr>
            <a:xfrm>
              <a:off x="8337618" y="2769754"/>
              <a:ext cx="1211698" cy="914400"/>
            </a:xfrm>
            <a:prstGeom prst="rect">
              <a:avLst/>
            </a:prstGeom>
            <a:solidFill>
              <a:srgbClr val="CD397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chemeClr val="bg1">
                    <a:lumMod val="85000"/>
                  </a:schemeClr>
                </a:solidFill>
                <a:effectLst/>
                <a:latin typeface="+mj-lt"/>
              </a:endParaRPr>
            </a:p>
            <a:p>
              <a:pPr algn="ctr"/>
              <a:r>
                <a:rPr lang="en-US" sz="1050" b="1" i="0" u="none" strike="noStrike" dirty="0">
                  <a:solidFill>
                    <a:schemeClr val="bg1">
                      <a:lumMod val="85000"/>
                    </a:schemeClr>
                  </a:solidFill>
                  <a:effectLst/>
                  <a:latin typeface="+mj-lt"/>
                </a:rPr>
                <a:t>Bust Organization Silos​</a:t>
              </a:r>
            </a:p>
          </p:txBody>
        </p:sp>
        <p:sp>
          <p:nvSpPr>
            <p:cNvPr id="26" name="Rectangle 25">
              <a:extLst>
                <a:ext uri="{FF2B5EF4-FFF2-40B4-BE49-F238E27FC236}">
                  <a16:creationId xmlns:a16="http://schemas.microsoft.com/office/drawing/2014/main" id="{63750EF4-E9C0-EDCF-465B-E6AA3276E734}"/>
                </a:ext>
              </a:extLst>
            </p:cNvPr>
            <p:cNvSpPr/>
            <p:nvPr/>
          </p:nvSpPr>
          <p:spPr>
            <a:xfrm>
              <a:off x="10763589" y="4598554"/>
              <a:ext cx="1219476" cy="914400"/>
            </a:xfrm>
            <a:prstGeom prst="rect">
              <a:avLst/>
            </a:prstGeom>
            <a:solidFill>
              <a:srgbClr val="09153B">
                <a:alpha val="299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Build ​Data-Rich Platforms​</a:t>
              </a:r>
            </a:p>
          </p:txBody>
        </p:sp>
        <p:sp>
          <p:nvSpPr>
            <p:cNvPr id="27" name="Rectangle 26">
              <a:extLst>
                <a:ext uri="{FF2B5EF4-FFF2-40B4-BE49-F238E27FC236}">
                  <a16:creationId xmlns:a16="http://schemas.microsoft.com/office/drawing/2014/main" id="{14F134FF-C80A-8C7E-C8DE-724EC863F1C5}"/>
                </a:ext>
              </a:extLst>
            </p:cNvPr>
            <p:cNvSpPr/>
            <p:nvPr/>
          </p:nvSpPr>
          <p:spPr>
            <a:xfrm>
              <a:off x="9550155" y="3684154"/>
              <a:ext cx="1219476" cy="914400"/>
            </a:xfrm>
            <a:prstGeom prst="rect">
              <a:avLst/>
            </a:prstGeom>
            <a:solidFill>
              <a:srgbClr val="B9131F">
                <a:alpha val="495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Distinctive Culture</a:t>
              </a:r>
            </a:p>
          </p:txBody>
        </p:sp>
        <p:sp>
          <p:nvSpPr>
            <p:cNvPr id="28" name="Rectangle 27">
              <a:extLst>
                <a:ext uri="{FF2B5EF4-FFF2-40B4-BE49-F238E27FC236}">
                  <a16:creationId xmlns:a16="http://schemas.microsoft.com/office/drawing/2014/main" id="{A5E3F445-7073-7386-DB2A-25372A8CBA9D}"/>
                </a:ext>
              </a:extLst>
            </p:cNvPr>
            <p:cNvSpPr/>
            <p:nvPr/>
          </p:nvSpPr>
          <p:spPr>
            <a:xfrm>
              <a:off x="9550155" y="2769754"/>
              <a:ext cx="1219476" cy="914400"/>
            </a:xfrm>
            <a:prstGeom prst="rect">
              <a:avLst/>
            </a:prstGeom>
            <a:solidFill>
              <a:srgbClr val="B9131F">
                <a:alpha val="695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chemeClr val="bg1">
                    <a:lumMod val="85000"/>
                  </a:schemeClr>
                </a:solidFill>
                <a:effectLst/>
                <a:latin typeface="+mj-lt"/>
              </a:endParaRPr>
            </a:p>
            <a:p>
              <a:pPr algn="ctr"/>
              <a:r>
                <a:rPr lang="en-US" sz="1050" b="1" i="0" u="none" strike="noStrike" dirty="0">
                  <a:solidFill>
                    <a:schemeClr val="bg1">
                      <a:lumMod val="85000"/>
                    </a:schemeClr>
                  </a:solidFill>
                  <a:effectLst/>
                  <a:latin typeface="+mj-lt"/>
                </a:rPr>
                <a:t>Purposeful Enterprise​</a:t>
              </a:r>
            </a:p>
          </p:txBody>
        </p:sp>
        <p:sp>
          <p:nvSpPr>
            <p:cNvPr id="29" name="Rectangle 28">
              <a:extLst>
                <a:ext uri="{FF2B5EF4-FFF2-40B4-BE49-F238E27FC236}">
                  <a16:creationId xmlns:a16="http://schemas.microsoft.com/office/drawing/2014/main" id="{F4FD5B9A-70E1-4954-0E55-D3A5741BCC85}"/>
                </a:ext>
              </a:extLst>
            </p:cNvPr>
            <p:cNvSpPr/>
            <p:nvPr/>
          </p:nvSpPr>
          <p:spPr>
            <a:xfrm>
              <a:off x="10763589" y="3684154"/>
              <a:ext cx="1215262" cy="914400"/>
            </a:xfrm>
            <a:prstGeom prst="rect">
              <a:avLst/>
            </a:prstGeom>
            <a:solidFill>
              <a:srgbClr val="09153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Adopt Ecosystem Perspective​</a:t>
              </a:r>
            </a:p>
          </p:txBody>
        </p:sp>
        <p:sp>
          <p:nvSpPr>
            <p:cNvPr id="31" name="Rectangle 30">
              <a:extLst>
                <a:ext uri="{FF2B5EF4-FFF2-40B4-BE49-F238E27FC236}">
                  <a16:creationId xmlns:a16="http://schemas.microsoft.com/office/drawing/2014/main" id="{ECA92F39-2E47-FA63-5A2B-31D3173B42A1}"/>
                </a:ext>
              </a:extLst>
            </p:cNvPr>
            <p:cNvSpPr/>
            <p:nvPr/>
          </p:nvSpPr>
          <p:spPr>
            <a:xfrm>
              <a:off x="10763589" y="2769754"/>
              <a:ext cx="1215262" cy="914400"/>
            </a:xfrm>
            <a:prstGeom prst="rect">
              <a:avLst/>
            </a:prstGeom>
            <a:solidFill>
              <a:srgbClr val="09153B">
                <a:alpha val="690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chemeClr val="bg1">
                    <a:lumMod val="85000"/>
                  </a:schemeClr>
                </a:solidFill>
                <a:effectLst/>
                <a:latin typeface="+mj-lt"/>
              </a:endParaRPr>
            </a:p>
            <a:p>
              <a:pPr algn="ctr"/>
              <a:r>
                <a:rPr lang="en-US" sz="1050" b="1" i="0" u="none" strike="noStrike" dirty="0">
                  <a:solidFill>
                    <a:schemeClr val="bg1">
                      <a:lumMod val="85000"/>
                    </a:schemeClr>
                  </a:solidFill>
                  <a:effectLst/>
                  <a:latin typeface="+mj-lt"/>
                </a:rPr>
                <a:t>Accelerate Organization Learning​</a:t>
              </a:r>
            </a:p>
          </p:txBody>
        </p:sp>
        <p:sp>
          <p:nvSpPr>
            <p:cNvPr id="32" name="Rectangle 31">
              <a:extLst>
                <a:ext uri="{FF2B5EF4-FFF2-40B4-BE49-F238E27FC236}">
                  <a16:creationId xmlns:a16="http://schemas.microsoft.com/office/drawing/2014/main" id="{2FD2A785-AE9E-2E56-3912-58A0861911A8}"/>
                </a:ext>
              </a:extLst>
            </p:cNvPr>
            <p:cNvSpPr/>
            <p:nvPr/>
          </p:nvSpPr>
          <p:spPr>
            <a:xfrm>
              <a:off x="9550155" y="4598554"/>
              <a:ext cx="1219476" cy="914400"/>
            </a:xfrm>
            <a:prstGeom prst="rect">
              <a:avLst/>
            </a:prstGeom>
            <a:solidFill>
              <a:srgbClr val="B9131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Sharp Value Agenda​</a:t>
              </a:r>
            </a:p>
          </p:txBody>
        </p:sp>
        <p:sp>
          <p:nvSpPr>
            <p:cNvPr id="21" name="TextBox 20">
              <a:extLst>
                <a:ext uri="{FF2B5EF4-FFF2-40B4-BE49-F238E27FC236}">
                  <a16:creationId xmlns:a16="http://schemas.microsoft.com/office/drawing/2014/main" id="{F2276B5E-F227-876E-527D-0EA19B0D6BD2}"/>
                </a:ext>
              </a:extLst>
            </p:cNvPr>
            <p:cNvSpPr txBox="1"/>
            <p:nvPr/>
          </p:nvSpPr>
          <p:spPr>
            <a:xfrm>
              <a:off x="8360429" y="2047206"/>
              <a:ext cx="3613707" cy="369332"/>
            </a:xfrm>
            <a:prstGeom prst="rect">
              <a:avLst/>
            </a:prstGeom>
            <a:noFill/>
          </p:spPr>
          <p:txBody>
            <a:bodyPr wrap="square">
              <a:spAutoFit/>
            </a:bodyPr>
            <a:lstStyle/>
            <a:p>
              <a:pPr algn="ctr"/>
              <a:r>
                <a:rPr lang="en-US" b="1" i="0" u="none" strike="noStrike" dirty="0">
                  <a:solidFill>
                    <a:schemeClr val="bg1">
                      <a:lumMod val="95000"/>
                    </a:schemeClr>
                  </a:solidFill>
                  <a:effectLst/>
                  <a:latin typeface="+mj-lt"/>
                </a:rPr>
                <a:t>Value-Creating</a:t>
              </a:r>
              <a:r>
                <a:rPr lang="en-US" b="1" i="0" u="none" strike="noStrike" dirty="0">
                  <a:solidFill>
                    <a:srgbClr val="FFFFFF"/>
                  </a:solidFill>
                  <a:effectLst/>
                  <a:latin typeface="+mj-lt"/>
                </a:rPr>
                <a:t> Ecosystem</a:t>
              </a:r>
            </a:p>
          </p:txBody>
        </p:sp>
        <p:sp>
          <p:nvSpPr>
            <p:cNvPr id="34" name="Rectangle 33">
              <a:extLst>
                <a:ext uri="{FF2B5EF4-FFF2-40B4-BE49-F238E27FC236}">
                  <a16:creationId xmlns:a16="http://schemas.microsoft.com/office/drawing/2014/main" id="{9994048B-7E87-E3C6-FFEA-9422CABCFDEC}"/>
                </a:ext>
              </a:extLst>
            </p:cNvPr>
            <p:cNvSpPr/>
            <p:nvPr/>
          </p:nvSpPr>
          <p:spPr>
            <a:xfrm>
              <a:off x="8342101" y="2612873"/>
              <a:ext cx="1211698" cy="301437"/>
            </a:xfrm>
            <a:prstGeom prst="rect">
              <a:avLst/>
            </a:prstGeom>
            <a:solidFill>
              <a:srgbClr val="CD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0" u="none" strike="noStrike" dirty="0">
                  <a:solidFill>
                    <a:srgbClr val="FFC000"/>
                  </a:solidFill>
                  <a:effectLst/>
                  <a:latin typeface="+mj-lt"/>
                </a:rPr>
                <a:t>OPERATIONS</a:t>
              </a:r>
            </a:p>
          </p:txBody>
        </p:sp>
        <p:sp>
          <p:nvSpPr>
            <p:cNvPr id="35" name="Rectangle 34">
              <a:extLst>
                <a:ext uri="{FF2B5EF4-FFF2-40B4-BE49-F238E27FC236}">
                  <a16:creationId xmlns:a16="http://schemas.microsoft.com/office/drawing/2014/main" id="{51DF1530-465E-61A4-64D5-5BB126FA67A9}"/>
                </a:ext>
              </a:extLst>
            </p:cNvPr>
            <p:cNvSpPr/>
            <p:nvPr/>
          </p:nvSpPr>
          <p:spPr>
            <a:xfrm>
              <a:off x="9550155" y="2612873"/>
              <a:ext cx="1211698" cy="301437"/>
            </a:xfrm>
            <a:prstGeom prst="rect">
              <a:avLst/>
            </a:prstGeom>
            <a:solidFill>
              <a:srgbClr val="B91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rgbClr val="FFC000"/>
                  </a:solidFill>
                  <a:effectLst/>
                  <a:latin typeface="+mj-lt"/>
                </a:rPr>
                <a:t>Identity</a:t>
              </a:r>
            </a:p>
          </p:txBody>
        </p:sp>
        <p:sp>
          <p:nvSpPr>
            <p:cNvPr id="36" name="Rectangle 35">
              <a:extLst>
                <a:ext uri="{FF2B5EF4-FFF2-40B4-BE49-F238E27FC236}">
                  <a16:creationId xmlns:a16="http://schemas.microsoft.com/office/drawing/2014/main" id="{798D48FF-F477-9839-C40B-D0E027EA6F7A}"/>
                </a:ext>
              </a:extLst>
            </p:cNvPr>
            <p:cNvSpPr/>
            <p:nvPr/>
          </p:nvSpPr>
          <p:spPr>
            <a:xfrm>
              <a:off x="10763589" y="2612873"/>
              <a:ext cx="1215262" cy="301437"/>
            </a:xfrm>
            <a:prstGeom prst="rect">
              <a:avLst/>
            </a:prstGeom>
            <a:solidFill>
              <a:srgbClr val="0915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rgbClr val="FFC000"/>
                  </a:solidFill>
                  <a:effectLst/>
                  <a:latin typeface="+mj-lt"/>
                </a:rPr>
                <a:t>Growth</a:t>
              </a:r>
            </a:p>
          </p:txBody>
        </p:sp>
        <p:sp>
          <p:nvSpPr>
            <p:cNvPr id="37" name="Rectangle 36">
              <a:extLst>
                <a:ext uri="{FF2B5EF4-FFF2-40B4-BE49-F238E27FC236}">
                  <a16:creationId xmlns:a16="http://schemas.microsoft.com/office/drawing/2014/main" id="{6323A978-62A0-4208-3882-177AAFA15C94}"/>
                </a:ext>
              </a:extLst>
            </p:cNvPr>
            <p:cNvSpPr/>
            <p:nvPr/>
          </p:nvSpPr>
          <p:spPr>
            <a:xfrm>
              <a:off x="10718143" y="2608390"/>
              <a:ext cx="45719" cy="2904563"/>
            </a:xfrm>
            <a:prstGeom prst="rect">
              <a:avLst/>
            </a:prstGeom>
            <a:solidFill>
              <a:srgbClr val="662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E2170F74-0889-B5B7-F649-79E17E41AAA3}"/>
                </a:ext>
              </a:extLst>
            </p:cNvPr>
            <p:cNvSpPr/>
            <p:nvPr/>
          </p:nvSpPr>
          <p:spPr>
            <a:xfrm>
              <a:off x="9526456" y="2608390"/>
              <a:ext cx="45719" cy="2904563"/>
            </a:xfrm>
            <a:prstGeom prst="rect">
              <a:avLst/>
            </a:prstGeom>
            <a:solidFill>
              <a:srgbClr val="662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EBC3C3C3-FAD0-0D18-D7A8-ED55C1E84C10}"/>
                </a:ext>
              </a:extLst>
            </p:cNvPr>
            <p:cNvSpPr/>
            <p:nvPr/>
          </p:nvSpPr>
          <p:spPr>
            <a:xfrm>
              <a:off x="8329612" y="1855354"/>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40" name="Straight Connector 39">
            <a:extLst>
              <a:ext uri="{FF2B5EF4-FFF2-40B4-BE49-F238E27FC236}">
                <a16:creationId xmlns:a16="http://schemas.microsoft.com/office/drawing/2014/main" id="{E204FCA6-F99D-E6C8-804F-7EB37413CBC0}"/>
              </a:ext>
            </a:extLst>
          </p:cNvPr>
          <p:cNvCxnSpPr>
            <a:cxnSpLocks/>
          </p:cNvCxnSpPr>
          <p:nvPr/>
        </p:nvCxnSpPr>
        <p:spPr>
          <a:xfrm>
            <a:off x="8360429" y="5681183"/>
            <a:ext cx="0" cy="104012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D74920-2330-B39B-DEA9-AC457B77387E}"/>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309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7" presetClass="entr" presetSubtype="1"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ppt_x</p:attrName>
                                        </p:attrNameLst>
                                      </p:cBhvr>
                                      <p:tavLst>
                                        <p:tav tm="0">
                                          <p:val>
                                            <p:strVal val="#ppt_x"/>
                                          </p:val>
                                        </p:tav>
                                        <p:tav tm="100000">
                                          <p:val>
                                            <p:strVal val="#ppt_x"/>
                                          </p:val>
                                        </p:tav>
                                      </p:tavLst>
                                    </p:anim>
                                    <p:anim calcmode="lin" valueType="num">
                                      <p:cBhvr>
                                        <p:cTn id="19" dur="500" fill="hold"/>
                                        <p:tgtEl>
                                          <p:spTgt spid="41"/>
                                        </p:tgtEl>
                                        <p:attrNameLst>
                                          <p:attrName>ppt_y</p:attrName>
                                        </p:attrNameLst>
                                      </p:cBhvr>
                                      <p:tavLst>
                                        <p:tav tm="0">
                                          <p:val>
                                            <p:strVal val="#ppt_y-#ppt_h/2"/>
                                          </p:val>
                                        </p:tav>
                                        <p:tav tm="100000">
                                          <p:val>
                                            <p:strVal val="#ppt_y"/>
                                          </p:val>
                                        </p:tav>
                                      </p:tavLst>
                                    </p:anim>
                                    <p:anim calcmode="lin" valueType="num">
                                      <p:cBhvr>
                                        <p:cTn id="20" dur="500" fill="hold"/>
                                        <p:tgtEl>
                                          <p:spTgt spid="41"/>
                                        </p:tgtEl>
                                        <p:attrNameLst>
                                          <p:attrName>ppt_w</p:attrName>
                                        </p:attrNameLst>
                                      </p:cBhvr>
                                      <p:tavLst>
                                        <p:tav tm="0">
                                          <p:val>
                                            <p:strVal val="#ppt_w"/>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2000"/>
                            </p:stCondLst>
                            <p:childTnLst>
                              <p:par>
                                <p:cTn id="27" presetID="17" presetClass="entr" presetSubtype="1"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ppt_x</p:attrName>
                                        </p:attrNameLst>
                                      </p:cBhvr>
                                      <p:tavLst>
                                        <p:tav tm="0">
                                          <p:val>
                                            <p:strVal val="#ppt_x"/>
                                          </p:val>
                                        </p:tav>
                                        <p:tav tm="100000">
                                          <p:val>
                                            <p:strVal val="#ppt_x"/>
                                          </p:val>
                                        </p:tav>
                                      </p:tavLst>
                                    </p:anim>
                                    <p:anim calcmode="lin" valueType="num">
                                      <p:cBhvr>
                                        <p:cTn id="30" dur="500" fill="hold"/>
                                        <p:tgtEl>
                                          <p:spTgt spid="40"/>
                                        </p:tgtEl>
                                        <p:attrNameLst>
                                          <p:attrName>ppt_y</p:attrName>
                                        </p:attrNameLst>
                                      </p:cBhvr>
                                      <p:tavLst>
                                        <p:tav tm="0">
                                          <p:val>
                                            <p:strVal val="#ppt_y-#ppt_h/2"/>
                                          </p:val>
                                        </p:tav>
                                        <p:tav tm="100000">
                                          <p:val>
                                            <p:strVal val="#ppt_y"/>
                                          </p:val>
                                        </p:tav>
                                      </p:tavLst>
                                    </p:anim>
                                    <p:anim calcmode="lin" valueType="num">
                                      <p:cBhvr>
                                        <p:cTn id="31" dur="500" fill="hold"/>
                                        <p:tgtEl>
                                          <p:spTgt spid="40"/>
                                        </p:tgtEl>
                                        <p:attrNameLst>
                                          <p:attrName>ppt_w</p:attrName>
                                        </p:attrNameLst>
                                      </p:cBhvr>
                                      <p:tavLst>
                                        <p:tav tm="0">
                                          <p:val>
                                            <p:strVal val="#ppt_w"/>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3">
            <a:extLst>
              <a:ext uri="{FF2B5EF4-FFF2-40B4-BE49-F238E27FC236}">
                <a16:creationId xmlns:a16="http://schemas.microsoft.com/office/drawing/2014/main" id="{1799ED63-8CAB-1477-B472-B88AAF7BC34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124825" y="4542"/>
            <a:ext cx="4067175" cy="6858000"/>
          </a:xfrm>
          <a:prstGeom prst="rect">
            <a:avLst/>
          </a:prstGeom>
          <a:solidFill>
            <a:schemeClr val="bg2">
              <a:lumMod val="90000"/>
            </a:schemeClr>
          </a:solidFill>
        </p:spPr>
      </p:pic>
      <p:sp>
        <p:nvSpPr>
          <p:cNvPr id="12" name="Rectangle 11">
            <a:extLst>
              <a:ext uri="{FF2B5EF4-FFF2-40B4-BE49-F238E27FC236}">
                <a16:creationId xmlns:a16="http://schemas.microsoft.com/office/drawing/2014/main" id="{A945A183-4986-49AD-8DD0-41F4140E479E}"/>
              </a:ext>
            </a:extLst>
          </p:cNvPr>
          <p:cNvSpPr/>
          <p:nvPr/>
        </p:nvSpPr>
        <p:spPr>
          <a:xfrm>
            <a:off x="1" y="3602182"/>
            <a:ext cx="8150086" cy="3255818"/>
          </a:xfrm>
          <a:prstGeom prst="rect">
            <a:avLst/>
          </a:prstGeom>
          <a:gradFill flip="none" rotWithShape="1">
            <a:gsLst>
              <a:gs pos="0">
                <a:srgbClr val="D74D9B"/>
              </a:gs>
              <a:gs pos="17000">
                <a:srgbClr val="7030A0"/>
              </a:gs>
              <a:gs pos="64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F8D4104F-BEBA-444D-9685-88DAC4DD7CF5}"/>
              </a:ext>
            </a:extLst>
          </p:cNvPr>
          <p:cNvSpPr>
            <a:spLocks noGrp="1"/>
          </p:cNvSpPr>
          <p:nvPr>
            <p:ph type="title"/>
          </p:nvPr>
        </p:nvSpPr>
        <p:spPr>
          <a:xfrm>
            <a:off x="888262" y="1548211"/>
            <a:ext cx="6162533" cy="1984698"/>
          </a:xfrm>
        </p:spPr>
        <p:txBody>
          <a:bodyPr/>
          <a:lstStyle/>
          <a:p>
            <a:pPr>
              <a:lnSpc>
                <a:spcPct val="90000"/>
              </a:lnSpc>
            </a:pPr>
            <a:r>
              <a:rPr lang="en-US" sz="3200" dirty="0">
                <a:solidFill>
                  <a:schemeClr val="tx1"/>
                </a:solidFill>
                <a:latin typeface="+mj-lt"/>
              </a:rPr>
              <a:t>Across economic contexts, companies that actively reallocate resources outperform those that don’t. </a:t>
            </a:r>
            <a:br>
              <a:rPr lang="en-US" sz="3200" dirty="0">
                <a:solidFill>
                  <a:schemeClr val="tx1"/>
                </a:solidFill>
                <a:latin typeface="+mj-lt"/>
              </a:rPr>
            </a:br>
            <a:endParaRPr lang="en-US" sz="3200" dirty="0">
              <a:solidFill>
                <a:schemeClr val="tx1"/>
              </a:solidFill>
              <a:latin typeface="+mj-lt"/>
            </a:endParaRPr>
          </a:p>
        </p:txBody>
      </p:sp>
      <p:sp>
        <p:nvSpPr>
          <p:cNvPr id="7" name="Text Placeholder 6">
            <a:extLst>
              <a:ext uri="{FF2B5EF4-FFF2-40B4-BE49-F238E27FC236}">
                <a16:creationId xmlns:a16="http://schemas.microsoft.com/office/drawing/2014/main" id="{80912853-160B-405D-B20D-979CEB2291CC}"/>
              </a:ext>
            </a:extLst>
          </p:cNvPr>
          <p:cNvSpPr>
            <a:spLocks noGrp="1"/>
          </p:cNvSpPr>
          <p:nvPr>
            <p:ph type="body" sz="quarter" idx="22"/>
          </p:nvPr>
        </p:nvSpPr>
        <p:spPr>
          <a:xfrm>
            <a:off x="888263" y="1005410"/>
            <a:ext cx="4770000" cy="309600"/>
          </a:xfrm>
        </p:spPr>
        <p:txBody>
          <a:bodyPr>
            <a:normAutofit lnSpcReduction="10000"/>
          </a:bodyPr>
          <a:lstStyle/>
          <a:p>
            <a:r>
              <a:rPr lang="en-US" sz="1400" dirty="0">
                <a:solidFill>
                  <a:schemeClr val="tx2"/>
                </a:solidFill>
                <a:latin typeface="+mj-lt"/>
              </a:rPr>
              <a:t>Creating New Value</a:t>
            </a:r>
          </a:p>
        </p:txBody>
      </p:sp>
      <p:cxnSp>
        <p:nvCxnSpPr>
          <p:cNvPr id="9" name="Straight Connector 8">
            <a:extLst>
              <a:ext uri="{FF2B5EF4-FFF2-40B4-BE49-F238E27FC236}">
                <a16:creationId xmlns:a16="http://schemas.microsoft.com/office/drawing/2014/main" id="{6515F8FA-45CD-A766-F57F-17D4CA94844A}"/>
              </a:ext>
            </a:extLst>
          </p:cNvPr>
          <p:cNvCxnSpPr>
            <a:cxnSpLocks/>
          </p:cNvCxnSpPr>
          <p:nvPr/>
        </p:nvCxnSpPr>
        <p:spPr>
          <a:xfrm>
            <a:off x="997528" y="0"/>
            <a:ext cx="0" cy="942109"/>
          </a:xfrm>
          <a:prstGeom prst="line">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85BB8B2A-75D3-92F9-6201-A3BD3DED99F3}"/>
              </a:ext>
            </a:extLst>
          </p:cNvPr>
          <p:cNvSpPr txBox="1">
            <a:spLocks/>
          </p:cNvSpPr>
          <p:nvPr/>
        </p:nvSpPr>
        <p:spPr>
          <a:xfrm>
            <a:off x="2925324" y="4461831"/>
            <a:ext cx="5007261" cy="5457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bg1"/>
                </a:solidFill>
                <a:latin typeface="+mj-lt"/>
                <a:ea typeface="+mj-ea"/>
                <a:cs typeface="+mj-cs"/>
              </a:defRPr>
            </a:lvl1pPr>
          </a:lstStyle>
          <a:p>
            <a:r>
              <a:rPr lang="en-GB" sz="3200" dirty="0">
                <a:latin typeface="Calibri"/>
                <a:cs typeface="Calibri"/>
              </a:rPr>
              <a:t>Reallocating Resources</a:t>
            </a:r>
          </a:p>
        </p:txBody>
      </p:sp>
      <p:sp>
        <p:nvSpPr>
          <p:cNvPr id="30" name="TextBox 29">
            <a:extLst>
              <a:ext uri="{FF2B5EF4-FFF2-40B4-BE49-F238E27FC236}">
                <a16:creationId xmlns:a16="http://schemas.microsoft.com/office/drawing/2014/main" id="{5CA2B4A3-642C-31B4-F5E0-CD838535B9D1}"/>
              </a:ext>
            </a:extLst>
          </p:cNvPr>
          <p:cNvSpPr txBox="1"/>
          <p:nvPr/>
        </p:nvSpPr>
        <p:spPr>
          <a:xfrm>
            <a:off x="2959054" y="5174010"/>
            <a:ext cx="4852345" cy="1077218"/>
          </a:xfrm>
          <a:prstGeom prst="rect">
            <a:avLst/>
          </a:prstGeom>
          <a:noFill/>
        </p:spPr>
        <p:txBody>
          <a:bodyPr wrap="square">
            <a:spAutoFit/>
          </a:bodyPr>
          <a:lstStyle/>
          <a:p>
            <a:r>
              <a:rPr lang="en-GB" sz="1600" b="0" i="1" dirty="0">
                <a:solidFill>
                  <a:schemeClr val="bg1"/>
                </a:solidFill>
                <a:effectLst/>
                <a:latin typeface="Calibri" panose="020F0502020204030204" pitchFamily="34" charset="0"/>
              </a:rPr>
              <a:t>Starting points - maintain clarity on the objectives for capital allocation, take a dynamic approach to budgeting, and align talent to value.</a:t>
            </a:r>
          </a:p>
          <a:p>
            <a:endParaRPr lang="en-GB" sz="1600" b="0" i="1" dirty="0">
              <a:solidFill>
                <a:schemeClr val="bg1"/>
              </a:solidFill>
              <a:effectLst/>
              <a:latin typeface="Calibri" panose="020F0502020204030204" pitchFamily="34" charset="0"/>
            </a:endParaRPr>
          </a:p>
        </p:txBody>
      </p:sp>
      <p:pic>
        <p:nvPicPr>
          <p:cNvPr id="4" name="Picture Placeholder 3">
            <a:extLst>
              <a:ext uri="{FF2B5EF4-FFF2-40B4-BE49-F238E27FC236}">
                <a16:creationId xmlns:a16="http://schemas.microsoft.com/office/drawing/2014/main" id="{116E709A-14DD-5637-F7BC-E12A1ECA5A60}"/>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grpSp>
        <p:nvGrpSpPr>
          <p:cNvPr id="10" name="Group 9">
            <a:extLst>
              <a:ext uri="{FF2B5EF4-FFF2-40B4-BE49-F238E27FC236}">
                <a16:creationId xmlns:a16="http://schemas.microsoft.com/office/drawing/2014/main" id="{F2E19DD8-DA6E-9CCB-93B8-51BBEBF57F90}"/>
              </a:ext>
            </a:extLst>
          </p:cNvPr>
          <p:cNvGrpSpPr/>
          <p:nvPr/>
        </p:nvGrpSpPr>
        <p:grpSpPr>
          <a:xfrm>
            <a:off x="1019175" y="4102362"/>
            <a:ext cx="1818753" cy="1818753"/>
            <a:chOff x="1019175" y="4102362"/>
            <a:chExt cx="1818753" cy="1818753"/>
          </a:xfrm>
        </p:grpSpPr>
        <p:sp>
          <p:nvSpPr>
            <p:cNvPr id="11" name="Rectangle 10">
              <a:extLst>
                <a:ext uri="{FF2B5EF4-FFF2-40B4-BE49-F238E27FC236}">
                  <a16:creationId xmlns:a16="http://schemas.microsoft.com/office/drawing/2014/main" id="{7AD5A2A3-3E56-348C-29F3-E24006081E4B}"/>
                </a:ext>
              </a:extLst>
            </p:cNvPr>
            <p:cNvSpPr/>
            <p:nvPr/>
          </p:nvSpPr>
          <p:spPr>
            <a:xfrm>
              <a:off x="1019175" y="4102362"/>
              <a:ext cx="1818753" cy="18187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EB06335-6BD8-2709-4E89-38FCA1F2F746}"/>
                </a:ext>
              </a:extLst>
            </p:cNvPr>
            <p:cNvSpPr txBox="1"/>
            <p:nvPr/>
          </p:nvSpPr>
          <p:spPr>
            <a:xfrm>
              <a:off x="1497296" y="4370055"/>
              <a:ext cx="862512" cy="1311128"/>
            </a:xfrm>
            <a:prstGeom prst="rect">
              <a:avLst/>
            </a:prstGeom>
            <a:noFill/>
          </p:spPr>
          <p:txBody>
            <a:bodyPr wrap="square" rtlCol="0">
              <a:spAutoFit/>
            </a:bodyPr>
            <a:lstStyle/>
            <a:p>
              <a:pPr algn="ctr">
                <a:lnSpc>
                  <a:spcPct val="90000"/>
                </a:lnSpc>
              </a:pPr>
              <a:r>
                <a:rPr lang="en-US" sz="8800" dirty="0">
                  <a:solidFill>
                    <a:schemeClr val="bg1"/>
                  </a:solidFill>
                  <a:latin typeface="+mj-lt"/>
                </a:rPr>
                <a:t>8</a:t>
              </a:r>
            </a:p>
          </p:txBody>
        </p:sp>
      </p:grpSp>
      <p:cxnSp>
        <p:nvCxnSpPr>
          <p:cNvPr id="20" name="Straight Connector 19">
            <a:extLst>
              <a:ext uri="{FF2B5EF4-FFF2-40B4-BE49-F238E27FC236}">
                <a16:creationId xmlns:a16="http://schemas.microsoft.com/office/drawing/2014/main" id="{EA273650-BA18-BCBB-1FD3-4A1C70661AC1}"/>
              </a:ext>
            </a:extLst>
          </p:cNvPr>
          <p:cNvCxnSpPr>
            <a:cxnSpLocks/>
          </p:cNvCxnSpPr>
          <p:nvPr/>
        </p:nvCxnSpPr>
        <p:spPr>
          <a:xfrm>
            <a:off x="8360429" y="5681183"/>
            <a:ext cx="0" cy="1040128"/>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BDB7BAF-F4D6-6BA4-AF5E-DD3D500D131A}"/>
              </a:ext>
            </a:extLst>
          </p:cNvPr>
          <p:cNvCxnSpPr/>
          <p:nvPr/>
        </p:nvCxnSpPr>
        <p:spPr>
          <a:xfrm>
            <a:off x="8346575"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4FBB37E5-6FAA-FD07-4814-7600C6A3F1E3}"/>
              </a:ext>
            </a:extLst>
          </p:cNvPr>
          <p:cNvGrpSpPr/>
          <p:nvPr/>
        </p:nvGrpSpPr>
        <p:grpSpPr>
          <a:xfrm>
            <a:off x="8329612" y="1852219"/>
            <a:ext cx="3657600" cy="3660735"/>
            <a:chOff x="8329612" y="1852219"/>
            <a:chExt cx="3657600" cy="3660735"/>
          </a:xfrm>
        </p:grpSpPr>
        <p:grpSp>
          <p:nvGrpSpPr>
            <p:cNvPr id="23" name="Group 22">
              <a:extLst>
                <a:ext uri="{FF2B5EF4-FFF2-40B4-BE49-F238E27FC236}">
                  <a16:creationId xmlns:a16="http://schemas.microsoft.com/office/drawing/2014/main" id="{CD4CF779-88A3-CC20-4826-461919C862E5}"/>
                </a:ext>
              </a:extLst>
            </p:cNvPr>
            <p:cNvGrpSpPr/>
            <p:nvPr/>
          </p:nvGrpSpPr>
          <p:grpSpPr>
            <a:xfrm>
              <a:off x="8329612" y="1852219"/>
              <a:ext cx="3657600" cy="3660735"/>
              <a:chOff x="8329612" y="1852219"/>
              <a:chExt cx="3657600" cy="3660735"/>
            </a:xfrm>
          </p:grpSpPr>
          <p:sp>
            <p:nvSpPr>
              <p:cNvPr id="25" name="Rectangle 24">
                <a:extLst>
                  <a:ext uri="{FF2B5EF4-FFF2-40B4-BE49-F238E27FC236}">
                    <a16:creationId xmlns:a16="http://schemas.microsoft.com/office/drawing/2014/main" id="{67845E5D-5854-4A1A-CD8F-5B85DDFDDA87}"/>
                  </a:ext>
                </a:extLst>
              </p:cNvPr>
              <p:cNvSpPr/>
              <p:nvPr/>
            </p:nvSpPr>
            <p:spPr>
              <a:xfrm>
                <a:off x="8351457" y="1852219"/>
                <a:ext cx="3622680" cy="917535"/>
              </a:xfrm>
              <a:prstGeom prst="rect">
                <a:avLst/>
              </a:prstGeom>
              <a:solidFill>
                <a:srgbClr val="A53E9D">
                  <a:alpha val="5259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i="0" u="none" strike="noStrike" dirty="0">
                  <a:solidFill>
                    <a:srgbClr val="FFFFFF"/>
                  </a:solidFill>
                  <a:effectLst/>
                  <a:latin typeface="+mj-lt"/>
                </a:endParaRPr>
              </a:p>
            </p:txBody>
          </p:sp>
          <p:sp>
            <p:nvSpPr>
              <p:cNvPr id="26" name="Rectangle 25">
                <a:extLst>
                  <a:ext uri="{FF2B5EF4-FFF2-40B4-BE49-F238E27FC236}">
                    <a16:creationId xmlns:a16="http://schemas.microsoft.com/office/drawing/2014/main" id="{A5900B79-46F0-B4D0-C1F0-CC03A103ED65}"/>
                  </a:ext>
                </a:extLst>
              </p:cNvPr>
              <p:cNvSpPr/>
              <p:nvPr/>
            </p:nvSpPr>
            <p:spPr>
              <a:xfrm>
                <a:off x="8332618" y="4598554"/>
                <a:ext cx="3654593" cy="914400"/>
              </a:xfrm>
              <a:prstGeom prst="rect">
                <a:avLst/>
              </a:prstGeom>
              <a:solidFill>
                <a:srgbClr val="391953">
                  <a:alpha val="224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Identify Resource Needs &amp; Strategic ​</a:t>
                </a:r>
              </a:p>
            </p:txBody>
          </p:sp>
          <p:sp>
            <p:nvSpPr>
              <p:cNvPr id="27" name="Rectangle 26">
                <a:extLst>
                  <a:ext uri="{FF2B5EF4-FFF2-40B4-BE49-F238E27FC236}">
                    <a16:creationId xmlns:a16="http://schemas.microsoft.com/office/drawing/2014/main" id="{26A9FF84-13D4-3AAC-4FFF-F835A077AFCE}"/>
                  </a:ext>
                </a:extLst>
              </p:cNvPr>
              <p:cNvSpPr/>
              <p:nvPr/>
            </p:nvSpPr>
            <p:spPr>
              <a:xfrm>
                <a:off x="8338138" y="3684154"/>
                <a:ext cx="1211698" cy="914400"/>
              </a:xfrm>
              <a:prstGeom prst="rect">
                <a:avLst/>
              </a:prstGeom>
              <a:solidFill>
                <a:srgbClr val="6C2E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i="0" u="none" strike="noStrike" dirty="0">
                    <a:solidFill>
                      <a:schemeClr val="bg1">
                        <a:lumMod val="85000"/>
                      </a:schemeClr>
                    </a:solidFill>
                    <a:effectLst/>
                    <a:latin typeface="Roboto Condensed" panose="02000000000000000000" pitchFamily="2" charset="0"/>
                  </a:rPr>
                  <a:t>Conduct Strategic Assessment​</a:t>
                </a:r>
              </a:p>
            </p:txBody>
          </p:sp>
          <p:sp>
            <p:nvSpPr>
              <p:cNvPr id="28" name="Rectangle 27">
                <a:extLst>
                  <a:ext uri="{FF2B5EF4-FFF2-40B4-BE49-F238E27FC236}">
                    <a16:creationId xmlns:a16="http://schemas.microsoft.com/office/drawing/2014/main" id="{7908291F-9FAA-B455-2998-8DC2302DE21A}"/>
                  </a:ext>
                </a:extLst>
              </p:cNvPr>
              <p:cNvSpPr/>
              <p:nvPr/>
            </p:nvSpPr>
            <p:spPr>
              <a:xfrm>
                <a:off x="8338138" y="2769754"/>
                <a:ext cx="1211698" cy="914400"/>
              </a:xfrm>
              <a:prstGeom prst="rect">
                <a:avLst/>
              </a:prstGeom>
              <a:solidFill>
                <a:srgbClr val="A53E9D">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Determine Resource Demand​</a:t>
                </a:r>
              </a:p>
            </p:txBody>
          </p:sp>
          <p:sp>
            <p:nvSpPr>
              <p:cNvPr id="31" name="Rectangle 30">
                <a:extLst>
                  <a:ext uri="{FF2B5EF4-FFF2-40B4-BE49-F238E27FC236}">
                    <a16:creationId xmlns:a16="http://schemas.microsoft.com/office/drawing/2014/main" id="{25D01041-841D-5B9B-B48E-2ED7A92CA350}"/>
                  </a:ext>
                </a:extLst>
              </p:cNvPr>
              <p:cNvSpPr/>
              <p:nvPr/>
            </p:nvSpPr>
            <p:spPr>
              <a:xfrm>
                <a:off x="9550155" y="3684154"/>
                <a:ext cx="1219476" cy="914400"/>
              </a:xfrm>
              <a:prstGeom prst="rect">
                <a:avLst/>
              </a:prstGeom>
              <a:solidFill>
                <a:srgbClr val="6C2E9B">
                  <a:alpha val="5026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Track Performance Effectively​</a:t>
                </a:r>
              </a:p>
            </p:txBody>
          </p:sp>
          <p:sp>
            <p:nvSpPr>
              <p:cNvPr id="32" name="Rectangle 31">
                <a:extLst>
                  <a:ext uri="{FF2B5EF4-FFF2-40B4-BE49-F238E27FC236}">
                    <a16:creationId xmlns:a16="http://schemas.microsoft.com/office/drawing/2014/main" id="{A450B1B5-7496-9A43-D9A4-4A5796C94B7B}"/>
                  </a:ext>
                </a:extLst>
              </p:cNvPr>
              <p:cNvSpPr/>
              <p:nvPr/>
            </p:nvSpPr>
            <p:spPr>
              <a:xfrm>
                <a:off x="9550155" y="2769754"/>
                <a:ext cx="1219476" cy="914400"/>
              </a:xfrm>
              <a:prstGeom prst="rect">
                <a:avLst/>
              </a:prstGeom>
              <a:solidFill>
                <a:srgbClr val="A53E9D">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Conduct Rules-Based Project Prioritization​</a:t>
                </a:r>
              </a:p>
            </p:txBody>
          </p:sp>
          <p:sp>
            <p:nvSpPr>
              <p:cNvPr id="33" name="Rectangle 32">
                <a:extLst>
                  <a:ext uri="{FF2B5EF4-FFF2-40B4-BE49-F238E27FC236}">
                    <a16:creationId xmlns:a16="http://schemas.microsoft.com/office/drawing/2014/main" id="{900D41A7-8843-CC78-15B3-56D32FC66A1A}"/>
                  </a:ext>
                </a:extLst>
              </p:cNvPr>
              <p:cNvSpPr/>
              <p:nvPr/>
            </p:nvSpPr>
            <p:spPr>
              <a:xfrm>
                <a:off x="10764860" y="3684154"/>
                <a:ext cx="1215262" cy="914400"/>
              </a:xfrm>
              <a:prstGeom prst="rect">
                <a:avLst/>
              </a:prstGeom>
              <a:solidFill>
                <a:srgbClr val="6C2E9B">
                  <a:alpha val="2985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Allocate Resources &amp; Update Plans​</a:t>
                </a:r>
              </a:p>
            </p:txBody>
          </p:sp>
          <p:sp>
            <p:nvSpPr>
              <p:cNvPr id="34" name="Rectangle 33">
                <a:extLst>
                  <a:ext uri="{FF2B5EF4-FFF2-40B4-BE49-F238E27FC236}">
                    <a16:creationId xmlns:a16="http://schemas.microsoft.com/office/drawing/2014/main" id="{7CA90D96-51CC-9338-0F2E-77F2414FA832}"/>
                  </a:ext>
                </a:extLst>
              </p:cNvPr>
              <p:cNvSpPr/>
              <p:nvPr/>
            </p:nvSpPr>
            <p:spPr>
              <a:xfrm>
                <a:off x="10764860" y="2769754"/>
                <a:ext cx="1215262" cy="914400"/>
              </a:xfrm>
              <a:prstGeom prst="rect">
                <a:avLst/>
              </a:prstGeom>
              <a:solidFill>
                <a:srgbClr val="A53E9D">
                  <a:alpha val="298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u="none" strike="noStrike" dirty="0">
                    <a:solidFill>
                      <a:schemeClr val="bg1">
                        <a:lumMod val="85000"/>
                      </a:schemeClr>
                    </a:solidFill>
                    <a:effectLst/>
                    <a:latin typeface="+mj-lt"/>
                  </a:rPr>
                  <a:t>Understand Resource Limitations​</a:t>
                </a:r>
              </a:p>
            </p:txBody>
          </p:sp>
          <p:sp>
            <p:nvSpPr>
              <p:cNvPr id="35" name="Rectangle 34">
                <a:extLst>
                  <a:ext uri="{FF2B5EF4-FFF2-40B4-BE49-F238E27FC236}">
                    <a16:creationId xmlns:a16="http://schemas.microsoft.com/office/drawing/2014/main" id="{88CE33A7-99A0-5456-959D-EA2EC8240190}"/>
                  </a:ext>
                </a:extLst>
              </p:cNvPr>
              <p:cNvSpPr/>
              <p:nvPr/>
            </p:nvSpPr>
            <p:spPr>
              <a:xfrm>
                <a:off x="8329612" y="1855354"/>
                <a:ext cx="3657600" cy="36576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TextBox 23">
              <a:extLst>
                <a:ext uri="{FF2B5EF4-FFF2-40B4-BE49-F238E27FC236}">
                  <a16:creationId xmlns:a16="http://schemas.microsoft.com/office/drawing/2014/main" id="{3EBB9347-3D65-082C-FBF3-5DF4ABE2E3D9}"/>
                </a:ext>
              </a:extLst>
            </p:cNvPr>
            <p:cNvSpPr txBox="1"/>
            <p:nvPr/>
          </p:nvSpPr>
          <p:spPr>
            <a:xfrm>
              <a:off x="8360429" y="2127888"/>
              <a:ext cx="3613707" cy="369332"/>
            </a:xfrm>
            <a:prstGeom prst="rect">
              <a:avLst/>
            </a:prstGeom>
            <a:noFill/>
          </p:spPr>
          <p:txBody>
            <a:bodyPr wrap="square">
              <a:spAutoFit/>
            </a:bodyPr>
            <a:lstStyle/>
            <a:p>
              <a:pPr algn="ctr"/>
              <a:r>
                <a:rPr lang="en-US" b="1" i="0" u="none" strike="noStrike" dirty="0">
                  <a:solidFill>
                    <a:schemeClr val="bg1">
                      <a:lumMod val="95000"/>
                    </a:schemeClr>
                  </a:solidFill>
                  <a:effectLst/>
                  <a:latin typeface="+mj-lt"/>
                </a:rPr>
                <a:t>Resource Allocation</a:t>
              </a:r>
            </a:p>
          </p:txBody>
        </p:sp>
      </p:grpSp>
    </p:spTree>
    <p:extLst>
      <p:ext uri="{BB962C8B-B14F-4D97-AF65-F5344CB8AC3E}">
        <p14:creationId xmlns:p14="http://schemas.microsoft.com/office/powerpoint/2010/main" val="3705710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7" presetClass="entr" presetSubtype="1"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ppt_x</p:attrName>
                                        </p:attrNameLst>
                                      </p:cBhvr>
                                      <p:tavLst>
                                        <p:tav tm="0">
                                          <p:val>
                                            <p:strVal val="#ppt_x"/>
                                          </p:val>
                                        </p:tav>
                                        <p:tav tm="100000">
                                          <p:val>
                                            <p:strVal val="#ppt_x"/>
                                          </p:val>
                                        </p:tav>
                                      </p:tavLst>
                                    </p:anim>
                                    <p:anim calcmode="lin" valueType="num">
                                      <p:cBhvr>
                                        <p:cTn id="19" dur="500" fill="hold"/>
                                        <p:tgtEl>
                                          <p:spTgt spid="21"/>
                                        </p:tgtEl>
                                        <p:attrNameLst>
                                          <p:attrName>ppt_y</p:attrName>
                                        </p:attrNameLst>
                                      </p:cBhvr>
                                      <p:tavLst>
                                        <p:tav tm="0">
                                          <p:val>
                                            <p:strVal val="#ppt_y-#ppt_h/2"/>
                                          </p:val>
                                        </p:tav>
                                        <p:tav tm="100000">
                                          <p:val>
                                            <p:strVal val="#ppt_y"/>
                                          </p:val>
                                        </p:tav>
                                      </p:tavLst>
                                    </p:anim>
                                    <p:anim calcmode="lin" valueType="num">
                                      <p:cBhvr>
                                        <p:cTn id="20" dur="500" fill="hold"/>
                                        <p:tgtEl>
                                          <p:spTgt spid="21"/>
                                        </p:tgtEl>
                                        <p:attrNameLst>
                                          <p:attrName>ppt_w</p:attrName>
                                        </p:attrNameLst>
                                      </p:cBhvr>
                                      <p:tavLst>
                                        <p:tav tm="0">
                                          <p:val>
                                            <p:strVal val="#ppt_w"/>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500"/>
                                        <p:tgtEl>
                                          <p:spTgt spid="22"/>
                                        </p:tgtEl>
                                      </p:cBhvr>
                                    </p:animEffect>
                                  </p:childTnLst>
                                </p:cTn>
                              </p:par>
                            </p:childTnLst>
                          </p:cTn>
                        </p:par>
                        <p:par>
                          <p:cTn id="26" fill="hold">
                            <p:stCondLst>
                              <p:cond delay="2000"/>
                            </p:stCondLst>
                            <p:childTnLst>
                              <p:par>
                                <p:cTn id="27" presetID="17" presetClass="entr" presetSubtype="1"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ppt_h/2"/>
                                          </p:val>
                                        </p:tav>
                                        <p:tav tm="100000">
                                          <p:val>
                                            <p:strVal val="#ppt_y"/>
                                          </p:val>
                                        </p:tav>
                                      </p:tavLst>
                                    </p:anim>
                                    <p:anim calcmode="lin" valueType="num">
                                      <p:cBhvr>
                                        <p:cTn id="31" dur="500" fill="hold"/>
                                        <p:tgtEl>
                                          <p:spTgt spid="20"/>
                                        </p:tgtEl>
                                        <p:attrNameLst>
                                          <p:attrName>ppt_w</p:attrName>
                                        </p:attrNameLst>
                                      </p:cBhvr>
                                      <p:tavLst>
                                        <p:tav tm="0">
                                          <p:val>
                                            <p:strVal val="#ppt_w"/>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E3E311D-801C-83FD-B176-4C438974998A}"/>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58BA109-2B78-0D4C-4A68-FCFC692EA7F3}"/>
              </a:ext>
            </a:extLst>
          </p:cNvPr>
          <p:cNvSpPr/>
          <p:nvPr/>
        </p:nvSpPr>
        <p:spPr>
          <a:xfrm>
            <a:off x="0" y="0"/>
            <a:ext cx="12191997" cy="6882343"/>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Title 1">
            <a:extLst>
              <a:ext uri="{FF2B5EF4-FFF2-40B4-BE49-F238E27FC236}">
                <a16:creationId xmlns:a16="http://schemas.microsoft.com/office/drawing/2014/main" id="{8252079D-D982-D74E-6D3B-99387C84FF42}"/>
              </a:ext>
            </a:extLst>
          </p:cNvPr>
          <p:cNvSpPr>
            <a:spLocks noGrp="1"/>
          </p:cNvSpPr>
          <p:nvPr>
            <p:ph type="title"/>
          </p:nvPr>
        </p:nvSpPr>
        <p:spPr>
          <a:xfrm>
            <a:off x="4279769" y="2811653"/>
            <a:ext cx="6592125" cy="1483424"/>
          </a:xfrm>
        </p:spPr>
        <p:txBody>
          <a:bodyPr/>
          <a:lstStyle/>
          <a:p>
            <a:r>
              <a:rPr lang="en-US" sz="4800" dirty="0">
                <a:ea typeface="+mj-lt"/>
                <a:cs typeface="+mj-lt"/>
              </a:rPr>
              <a:t>Empowering, </a:t>
            </a:r>
            <a:br>
              <a:rPr lang="en-US" sz="4800" dirty="0">
                <a:ea typeface="+mj-lt"/>
                <a:cs typeface="+mj-lt"/>
              </a:rPr>
            </a:br>
            <a:r>
              <a:rPr lang="en-US" sz="4800" dirty="0">
                <a:solidFill>
                  <a:srgbClr val="FF872A"/>
                </a:solidFill>
                <a:ea typeface="+mj-lt"/>
                <a:cs typeface="+mj-lt"/>
              </a:rPr>
              <a:t>not determining</a:t>
            </a:r>
            <a:endParaRPr lang="en-US" sz="4800" dirty="0">
              <a:solidFill>
                <a:srgbClr val="FF872A"/>
              </a:solidFill>
              <a:effectLst/>
            </a:endParaRPr>
          </a:p>
        </p:txBody>
      </p:sp>
      <p:grpSp>
        <p:nvGrpSpPr>
          <p:cNvPr id="14" name="Group 13">
            <a:extLst>
              <a:ext uri="{FF2B5EF4-FFF2-40B4-BE49-F238E27FC236}">
                <a16:creationId xmlns:a16="http://schemas.microsoft.com/office/drawing/2014/main" id="{74CEE407-4A05-4160-549E-34EE455A6633}"/>
              </a:ext>
            </a:extLst>
          </p:cNvPr>
          <p:cNvGrpSpPr/>
          <p:nvPr/>
        </p:nvGrpSpPr>
        <p:grpSpPr>
          <a:xfrm>
            <a:off x="1019175" y="2262433"/>
            <a:ext cx="2581864" cy="2581864"/>
            <a:chOff x="1019175" y="2262433"/>
            <a:chExt cx="2581864" cy="2581864"/>
          </a:xfrm>
        </p:grpSpPr>
        <p:sp>
          <p:nvSpPr>
            <p:cNvPr id="15" name="Rectangle 14">
              <a:extLst>
                <a:ext uri="{FF2B5EF4-FFF2-40B4-BE49-F238E27FC236}">
                  <a16:creationId xmlns:a16="http://schemas.microsoft.com/office/drawing/2014/main" id="{EECAECEE-F5A9-6280-843F-C9428BFD5FA0}"/>
                </a:ext>
              </a:extLst>
            </p:cNvPr>
            <p:cNvSpPr/>
            <p:nvPr/>
          </p:nvSpPr>
          <p:spPr>
            <a:xfrm>
              <a:off x="1019175" y="2262433"/>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8C5B1A8-26DA-BC37-983C-E4F6E03DADA1}"/>
                </a:ext>
              </a:extLst>
            </p:cNvPr>
            <p:cNvSpPr txBox="1"/>
            <p:nvPr/>
          </p:nvSpPr>
          <p:spPr>
            <a:xfrm>
              <a:off x="1697905" y="2897801"/>
              <a:ext cx="1224404" cy="1311128"/>
            </a:xfrm>
            <a:prstGeom prst="rect">
              <a:avLst/>
            </a:prstGeom>
            <a:noFill/>
          </p:spPr>
          <p:txBody>
            <a:bodyPr wrap="square" rtlCol="0">
              <a:spAutoFit/>
            </a:bodyPr>
            <a:lstStyle/>
            <a:p>
              <a:pPr algn="ctr">
                <a:lnSpc>
                  <a:spcPct val="90000"/>
                </a:lnSpc>
              </a:pPr>
              <a:endParaRPr lang="en-US" sz="8800">
                <a:solidFill>
                  <a:schemeClr val="bg1"/>
                </a:solidFill>
                <a:latin typeface="+mj-lt"/>
              </a:endParaRPr>
            </a:p>
          </p:txBody>
        </p:sp>
      </p:grpSp>
      <p:cxnSp>
        <p:nvCxnSpPr>
          <p:cNvPr id="17" name="Straight Connector 16">
            <a:extLst>
              <a:ext uri="{FF2B5EF4-FFF2-40B4-BE49-F238E27FC236}">
                <a16:creationId xmlns:a16="http://schemas.microsoft.com/office/drawing/2014/main" id="{2BE4B4BE-FF31-3A33-593C-82B255E583AD}"/>
              </a:ext>
            </a:extLst>
          </p:cNvPr>
          <p:cNvCxnSpPr/>
          <p:nvPr/>
        </p:nvCxnSpPr>
        <p:spPr>
          <a:xfrm>
            <a:off x="3602182" y="52370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7C38F0-4931-B490-E940-C7676C503252}"/>
              </a:ext>
            </a:extLst>
          </p:cNvPr>
          <p:cNvCxnSpPr/>
          <p:nvPr/>
        </p:nvCxnSpPr>
        <p:spPr>
          <a:xfrm>
            <a:off x="3588328" y="-207818"/>
            <a:ext cx="0" cy="1620982"/>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0" name="Graphic 19">
            <a:extLst>
              <a:ext uri="{FF2B5EF4-FFF2-40B4-BE49-F238E27FC236}">
                <a16:creationId xmlns:a16="http://schemas.microsoft.com/office/drawing/2014/main" id="{10345C08-795B-09F1-9D63-EA3FA921F8F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477150" y="2740286"/>
            <a:ext cx="1626158" cy="1626158"/>
          </a:xfrm>
          <a:prstGeom prst="rect">
            <a:avLst/>
          </a:prstGeom>
        </p:spPr>
      </p:pic>
      <p:cxnSp>
        <p:nvCxnSpPr>
          <p:cNvPr id="2" name="Straight Connector 1">
            <a:extLst>
              <a:ext uri="{FF2B5EF4-FFF2-40B4-BE49-F238E27FC236}">
                <a16:creationId xmlns:a16="http://schemas.microsoft.com/office/drawing/2014/main" id="{1EA1BDDF-7665-79EE-89E0-AB04B34F8231}"/>
              </a:ext>
            </a:extLst>
          </p:cNvPr>
          <p:cNvCxnSpPr>
            <a:cxnSpLocks/>
          </p:cNvCxnSpPr>
          <p:nvPr/>
        </p:nvCxnSpPr>
        <p:spPr>
          <a:xfrm>
            <a:off x="1617940" y="-2211635"/>
            <a:ext cx="0" cy="1749973"/>
          </a:xfrm>
          <a:prstGeom prst="line">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64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
                                          </p:val>
                                        </p:tav>
                                        <p:tav tm="100000">
                                          <p:val>
                                            <p:strVal val="#ppt_x"/>
                                          </p:val>
                                        </p:tav>
                                      </p:tavLst>
                                    </p:anim>
                                    <p:anim calcmode="lin" valueType="num">
                                      <p:cBhvr>
                                        <p:cTn id="8" dur="1000" fill="hold"/>
                                        <p:tgtEl>
                                          <p:spTgt spid="18"/>
                                        </p:tgtEl>
                                        <p:attrNameLst>
                                          <p:attrName>ppt_y</p:attrName>
                                        </p:attrNameLst>
                                      </p:cBhvr>
                                      <p:tavLst>
                                        <p:tav tm="0">
                                          <p:val>
                                            <p:strVal val="#ppt_y-#ppt_h/2"/>
                                          </p:val>
                                        </p:tav>
                                        <p:tav tm="100000">
                                          <p:val>
                                            <p:strVal val="#ppt_y"/>
                                          </p:val>
                                        </p:tav>
                                      </p:tavLst>
                                    </p:anim>
                                    <p:anim calcmode="lin" valueType="num">
                                      <p:cBhvr>
                                        <p:cTn id="9" dur="1000" fill="hold"/>
                                        <p:tgtEl>
                                          <p:spTgt spid="18"/>
                                        </p:tgtEl>
                                        <p:attrNameLst>
                                          <p:attrName>ppt_w</p:attrName>
                                        </p:attrNameLst>
                                      </p:cBhvr>
                                      <p:tavLst>
                                        <p:tav tm="0">
                                          <p:val>
                                            <p:strVal val="#ppt_w"/>
                                          </p:val>
                                        </p:tav>
                                        <p:tav tm="100000">
                                          <p:val>
                                            <p:strVal val="#ppt_w"/>
                                          </p:val>
                                        </p:tav>
                                      </p:tavLst>
                                    </p:anim>
                                    <p:anim calcmode="lin" valueType="num">
                                      <p:cBhvr>
                                        <p:cTn id="10" dur="1000" fill="hold"/>
                                        <p:tgtEl>
                                          <p:spTgt spid="18"/>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par>
                          <p:cTn id="23" fill="hold">
                            <p:stCondLst>
                              <p:cond delay="3000"/>
                            </p:stCondLst>
                            <p:childTnLst>
                              <p:par>
                                <p:cTn id="24" presetID="17" presetClass="entr" presetSubtype="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ppt_h/2"/>
                                          </p:val>
                                        </p:tav>
                                        <p:tav tm="100000">
                                          <p:val>
                                            <p:strVal val="#ppt_y"/>
                                          </p:val>
                                        </p:tav>
                                      </p:tavLst>
                                    </p:anim>
                                    <p:anim calcmode="lin" valueType="num">
                                      <p:cBhvr>
                                        <p:cTn id="28" dur="1000" fill="hold"/>
                                        <p:tgtEl>
                                          <p:spTgt spid="17"/>
                                        </p:tgtEl>
                                        <p:attrNameLst>
                                          <p:attrName>ppt_w</p:attrName>
                                        </p:attrNameLst>
                                      </p:cBhvr>
                                      <p:tavLst>
                                        <p:tav tm="0">
                                          <p:val>
                                            <p:strVal val="#ppt_w"/>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Group 135">
            <a:extLst>
              <a:ext uri="{FF2B5EF4-FFF2-40B4-BE49-F238E27FC236}">
                <a16:creationId xmlns:a16="http://schemas.microsoft.com/office/drawing/2014/main" id="{5FCAE936-85C3-DDF5-513E-D70F4356D7BE}"/>
              </a:ext>
            </a:extLst>
          </p:cNvPr>
          <p:cNvGrpSpPr/>
          <p:nvPr/>
        </p:nvGrpSpPr>
        <p:grpSpPr>
          <a:xfrm>
            <a:off x="0" y="1102659"/>
            <a:ext cx="12237957" cy="5755340"/>
            <a:chOff x="0" y="1102659"/>
            <a:chExt cx="12095544" cy="5755340"/>
          </a:xfrm>
        </p:grpSpPr>
        <p:pic>
          <p:nvPicPr>
            <p:cNvPr id="44" name="Picture 43">
              <a:extLst>
                <a:ext uri="{FF2B5EF4-FFF2-40B4-BE49-F238E27FC236}">
                  <a16:creationId xmlns:a16="http://schemas.microsoft.com/office/drawing/2014/main" id="{8225DA32-ACA2-7125-3103-5695118B22D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1119471"/>
              <a:ext cx="12095544" cy="5738528"/>
            </a:xfrm>
            <a:prstGeom prst="rect">
              <a:avLst/>
            </a:prstGeom>
          </p:spPr>
        </p:pic>
        <p:sp>
          <p:nvSpPr>
            <p:cNvPr id="9" name="Rectangle 8">
              <a:extLst>
                <a:ext uri="{FF2B5EF4-FFF2-40B4-BE49-F238E27FC236}">
                  <a16:creationId xmlns:a16="http://schemas.microsoft.com/office/drawing/2014/main" id="{C65A913C-016D-4F7F-0589-B5D9BC905741}"/>
                </a:ext>
              </a:extLst>
            </p:cNvPr>
            <p:cNvSpPr/>
            <p:nvPr/>
          </p:nvSpPr>
          <p:spPr>
            <a:xfrm>
              <a:off x="0" y="1102659"/>
              <a:ext cx="12095544" cy="5755339"/>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87" name="Group 86">
            <a:extLst>
              <a:ext uri="{FF2B5EF4-FFF2-40B4-BE49-F238E27FC236}">
                <a16:creationId xmlns:a16="http://schemas.microsoft.com/office/drawing/2014/main" id="{1F048FD6-B338-ED29-583C-4B6E4D7DBBE8}"/>
              </a:ext>
            </a:extLst>
          </p:cNvPr>
          <p:cNvGrpSpPr/>
          <p:nvPr/>
        </p:nvGrpSpPr>
        <p:grpSpPr>
          <a:xfrm>
            <a:off x="1577688" y="1921359"/>
            <a:ext cx="2060027" cy="4257011"/>
            <a:chOff x="1577688" y="1792928"/>
            <a:chExt cx="2060027" cy="4257011"/>
          </a:xfrm>
        </p:grpSpPr>
        <p:grpSp>
          <p:nvGrpSpPr>
            <p:cNvPr id="55" name="Group 54">
              <a:extLst>
                <a:ext uri="{FF2B5EF4-FFF2-40B4-BE49-F238E27FC236}">
                  <a16:creationId xmlns:a16="http://schemas.microsoft.com/office/drawing/2014/main" id="{6F0F5309-6252-44E2-00E0-623781816CD2}"/>
                </a:ext>
              </a:extLst>
            </p:cNvPr>
            <p:cNvGrpSpPr/>
            <p:nvPr/>
          </p:nvGrpSpPr>
          <p:grpSpPr>
            <a:xfrm>
              <a:off x="1577688" y="1792928"/>
              <a:ext cx="2060027" cy="1265959"/>
              <a:chOff x="1061963" y="2055017"/>
              <a:chExt cx="2060027" cy="1265959"/>
            </a:xfrm>
          </p:grpSpPr>
          <p:sp>
            <p:nvSpPr>
              <p:cNvPr id="14" name="Text Placeholder 6">
                <a:extLst>
                  <a:ext uri="{FF2B5EF4-FFF2-40B4-BE49-F238E27FC236}">
                    <a16:creationId xmlns:a16="http://schemas.microsoft.com/office/drawing/2014/main" id="{461BF34A-118D-BD46-6662-DD41805CEFE9}"/>
                  </a:ext>
                </a:extLst>
              </p:cNvPr>
              <p:cNvSpPr txBox="1">
                <a:spLocks/>
              </p:cNvSpPr>
              <p:nvPr/>
            </p:nvSpPr>
            <p:spPr>
              <a:xfrm>
                <a:off x="1087370" y="2789846"/>
                <a:ext cx="2009213" cy="519555"/>
              </a:xfrm>
              <a:prstGeom prst="rect">
                <a:avLst/>
              </a:prstGeom>
            </p:spPr>
            <p:txBody>
              <a:bodyPr vert="horz" lIns="91440" tIns="45720" rIns="91440" bIns="45720" rtlCol="0">
                <a:normAutofit fontScale="25000" lnSpcReduction="20000"/>
              </a:bodyPr>
              <a:lstStyle>
                <a:lvl1pPr marL="0" indent="0" algn="l" defTabSz="914400" rtl="0" eaLnBrk="1" latinLnBrk="0" hangingPunct="1">
                  <a:lnSpc>
                    <a:spcPct val="120000"/>
                  </a:lnSpc>
                  <a:spcBef>
                    <a:spcPts val="600"/>
                  </a:spcBef>
                  <a:buFont typeface="Arial" panose="020B0604020202020204" pitchFamily="34" charset="0"/>
                  <a:buNone/>
                  <a:defRPr sz="1200" kern="1200">
                    <a:solidFill>
                      <a:schemeClr val="accent1"/>
                    </a:solidFill>
                    <a:latin typeface="+mj-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5200" b="0" i="0" u="none" strike="noStrike" dirty="0">
                    <a:solidFill>
                      <a:schemeClr val="bg1"/>
                    </a:solidFill>
                    <a:effectLst/>
                  </a:rPr>
                  <a:t>Value Stream</a:t>
                </a:r>
              </a:p>
              <a:p>
                <a:pPr algn="ctr">
                  <a:spcBef>
                    <a:spcPts val="0"/>
                  </a:spcBef>
                </a:pPr>
                <a:r>
                  <a:rPr lang="en-US" sz="5200" b="0" i="0" u="none" strike="noStrike" dirty="0">
                    <a:solidFill>
                      <a:schemeClr val="bg1"/>
                    </a:solidFill>
                    <a:effectLst/>
                  </a:rPr>
                  <a:t>Management Platforms​</a:t>
                </a:r>
                <a:endParaRPr lang="en-US" sz="5200" b="1" dirty="0">
                  <a:solidFill>
                    <a:schemeClr val="bg1"/>
                  </a:solidFill>
                </a:endParaRPr>
              </a:p>
              <a:p>
                <a:pPr algn="ctr"/>
                <a:endParaRPr lang="en-US" b="1" dirty="0">
                  <a:solidFill>
                    <a:schemeClr val="accent6"/>
                  </a:solidFill>
                </a:endParaRPr>
              </a:p>
            </p:txBody>
          </p:sp>
          <p:sp>
            <p:nvSpPr>
              <p:cNvPr id="21" name="Rectangle 20">
                <a:extLst>
                  <a:ext uri="{FF2B5EF4-FFF2-40B4-BE49-F238E27FC236}">
                    <a16:creationId xmlns:a16="http://schemas.microsoft.com/office/drawing/2014/main" id="{86D2DE3D-DBF0-D9C9-5A51-4FEED8153807}"/>
                  </a:ext>
                </a:extLst>
              </p:cNvPr>
              <p:cNvSpPr/>
              <p:nvPr/>
            </p:nvSpPr>
            <p:spPr>
              <a:xfrm>
                <a:off x="1061963" y="2766794"/>
                <a:ext cx="2060027" cy="554182"/>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4" name="Graphic 53">
                <a:extLst>
                  <a:ext uri="{FF2B5EF4-FFF2-40B4-BE49-F238E27FC236}">
                    <a16:creationId xmlns:a16="http://schemas.microsoft.com/office/drawing/2014/main" id="{D8DCD346-6549-FEB2-7D04-8E64AFD99357}"/>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761859" y="2055017"/>
                <a:ext cx="660235" cy="660235"/>
              </a:xfrm>
              <a:prstGeom prst="rect">
                <a:avLst/>
              </a:prstGeom>
            </p:spPr>
          </p:pic>
        </p:grpSp>
        <p:grpSp>
          <p:nvGrpSpPr>
            <p:cNvPr id="60" name="Group 59">
              <a:extLst>
                <a:ext uri="{FF2B5EF4-FFF2-40B4-BE49-F238E27FC236}">
                  <a16:creationId xmlns:a16="http://schemas.microsoft.com/office/drawing/2014/main" id="{A42B5C97-EF8D-FB2D-2E51-70B5817A57F6}"/>
                </a:ext>
              </a:extLst>
            </p:cNvPr>
            <p:cNvGrpSpPr/>
            <p:nvPr/>
          </p:nvGrpSpPr>
          <p:grpSpPr>
            <a:xfrm>
              <a:off x="1577688" y="3292303"/>
              <a:ext cx="2060027" cy="1265959"/>
              <a:chOff x="1061963" y="2055017"/>
              <a:chExt cx="2060027" cy="1265959"/>
            </a:xfrm>
          </p:grpSpPr>
          <p:sp>
            <p:nvSpPr>
              <p:cNvPr id="61" name="Text Placeholder 6">
                <a:extLst>
                  <a:ext uri="{FF2B5EF4-FFF2-40B4-BE49-F238E27FC236}">
                    <a16:creationId xmlns:a16="http://schemas.microsoft.com/office/drawing/2014/main" id="{4BC564EF-012D-031F-9771-16E97301CB3B}"/>
                  </a:ext>
                </a:extLst>
              </p:cNvPr>
              <p:cNvSpPr txBox="1">
                <a:spLocks/>
              </p:cNvSpPr>
              <p:nvPr/>
            </p:nvSpPr>
            <p:spPr>
              <a:xfrm>
                <a:off x="1087370" y="2882446"/>
                <a:ext cx="2009213" cy="399123"/>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600"/>
                  </a:spcBef>
                  <a:buFont typeface="Arial" panose="020B0604020202020204" pitchFamily="34" charset="0"/>
                  <a:buNone/>
                  <a:defRPr sz="1200" kern="1200">
                    <a:solidFill>
                      <a:schemeClr val="accent1"/>
                    </a:solidFill>
                    <a:latin typeface="+mj-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i="0" u="none" strike="noStrike" dirty="0">
                    <a:solidFill>
                      <a:schemeClr val="bg1"/>
                    </a:solidFill>
                    <a:effectLst/>
                  </a:rPr>
                  <a:t>Central Hubs​</a:t>
                </a:r>
                <a:endParaRPr lang="en-US" sz="1300" b="1" dirty="0">
                  <a:solidFill>
                    <a:schemeClr val="accent6"/>
                  </a:solidFill>
                </a:endParaRPr>
              </a:p>
              <a:p>
                <a:pPr algn="ctr"/>
                <a:endParaRPr lang="en-US" b="1" dirty="0">
                  <a:solidFill>
                    <a:schemeClr val="accent6"/>
                  </a:solidFill>
                </a:endParaRPr>
              </a:p>
            </p:txBody>
          </p:sp>
          <p:sp>
            <p:nvSpPr>
              <p:cNvPr id="62" name="Rectangle 61">
                <a:extLst>
                  <a:ext uri="{FF2B5EF4-FFF2-40B4-BE49-F238E27FC236}">
                    <a16:creationId xmlns:a16="http://schemas.microsoft.com/office/drawing/2014/main" id="{603CDA99-B72C-3968-8DD8-6B098242F3C8}"/>
                  </a:ext>
                </a:extLst>
              </p:cNvPr>
              <p:cNvSpPr/>
              <p:nvPr/>
            </p:nvSpPr>
            <p:spPr>
              <a:xfrm>
                <a:off x="1061963" y="2766794"/>
                <a:ext cx="2060027" cy="554182"/>
              </a:xfrm>
              <a:prstGeom prst="rect">
                <a:avLst/>
              </a:prstGeom>
              <a:noFill/>
              <a:ln w="28575">
                <a:solidFill>
                  <a:srgbClr val="7454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 name="Graphic 62">
                <a:extLst>
                  <a:ext uri="{FF2B5EF4-FFF2-40B4-BE49-F238E27FC236}">
                    <a16:creationId xmlns:a16="http://schemas.microsoft.com/office/drawing/2014/main" id="{B4398D5F-5F95-BF78-E8E0-BD9A2349B312}"/>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761859" y="2055017"/>
                <a:ext cx="660235" cy="660235"/>
              </a:xfrm>
              <a:prstGeom prst="rect">
                <a:avLst/>
              </a:prstGeom>
            </p:spPr>
          </p:pic>
        </p:grpSp>
        <p:grpSp>
          <p:nvGrpSpPr>
            <p:cNvPr id="64" name="Group 63">
              <a:extLst>
                <a:ext uri="{FF2B5EF4-FFF2-40B4-BE49-F238E27FC236}">
                  <a16:creationId xmlns:a16="http://schemas.microsoft.com/office/drawing/2014/main" id="{B19A892C-884D-DFD2-261F-E97B96A99E62}"/>
                </a:ext>
              </a:extLst>
            </p:cNvPr>
            <p:cNvGrpSpPr/>
            <p:nvPr/>
          </p:nvGrpSpPr>
          <p:grpSpPr>
            <a:xfrm>
              <a:off x="1577688" y="4783980"/>
              <a:ext cx="2060027" cy="1265959"/>
              <a:chOff x="1061963" y="2055017"/>
              <a:chExt cx="2060027" cy="1265959"/>
            </a:xfrm>
          </p:grpSpPr>
          <p:sp>
            <p:nvSpPr>
              <p:cNvPr id="65" name="Text Placeholder 6">
                <a:extLst>
                  <a:ext uri="{FF2B5EF4-FFF2-40B4-BE49-F238E27FC236}">
                    <a16:creationId xmlns:a16="http://schemas.microsoft.com/office/drawing/2014/main" id="{9540F37D-D2E6-0F53-1C29-9783D4C3391C}"/>
                  </a:ext>
                </a:extLst>
              </p:cNvPr>
              <p:cNvSpPr txBox="1">
                <a:spLocks/>
              </p:cNvSpPr>
              <p:nvPr/>
            </p:nvSpPr>
            <p:spPr>
              <a:xfrm>
                <a:off x="1087370" y="2801421"/>
                <a:ext cx="2009213" cy="519555"/>
              </a:xfrm>
              <a:prstGeom prst="rect">
                <a:avLst/>
              </a:prstGeom>
            </p:spPr>
            <p:txBody>
              <a:bodyPr vert="horz" lIns="91440" tIns="45720" rIns="91440" bIns="45720" rtlCol="0">
                <a:normAutofit fontScale="25000" lnSpcReduction="20000"/>
              </a:bodyPr>
              <a:lstStyle>
                <a:lvl1pPr marL="0" indent="0" algn="l" defTabSz="914400" rtl="0" eaLnBrk="1" latinLnBrk="0" hangingPunct="1">
                  <a:lnSpc>
                    <a:spcPct val="120000"/>
                  </a:lnSpc>
                  <a:spcBef>
                    <a:spcPts val="600"/>
                  </a:spcBef>
                  <a:buFont typeface="Arial" panose="020B0604020202020204" pitchFamily="34" charset="0"/>
                  <a:buNone/>
                  <a:defRPr sz="1200" kern="1200">
                    <a:solidFill>
                      <a:schemeClr val="accent1"/>
                    </a:solidFill>
                    <a:latin typeface="+mj-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5200" b="1" i="0" u="none" strike="noStrike" dirty="0">
                    <a:solidFill>
                      <a:schemeClr val="bg1"/>
                    </a:solidFill>
                    <a:effectLst/>
                  </a:rPr>
                  <a:t>Holistic Operating Systems​</a:t>
                </a:r>
                <a:endParaRPr lang="en-US" sz="5200" b="1" dirty="0">
                  <a:solidFill>
                    <a:schemeClr val="accent6"/>
                  </a:solidFill>
                </a:endParaRPr>
              </a:p>
              <a:p>
                <a:pPr algn="ctr"/>
                <a:endParaRPr lang="en-US" b="1" dirty="0">
                  <a:solidFill>
                    <a:schemeClr val="accent6"/>
                  </a:solidFill>
                </a:endParaRPr>
              </a:p>
            </p:txBody>
          </p:sp>
          <p:sp>
            <p:nvSpPr>
              <p:cNvPr id="66" name="Rectangle 65">
                <a:extLst>
                  <a:ext uri="{FF2B5EF4-FFF2-40B4-BE49-F238E27FC236}">
                    <a16:creationId xmlns:a16="http://schemas.microsoft.com/office/drawing/2014/main" id="{25405036-E0FB-3C42-9057-E895CB4F2ECC}"/>
                  </a:ext>
                </a:extLst>
              </p:cNvPr>
              <p:cNvSpPr/>
              <p:nvPr/>
            </p:nvSpPr>
            <p:spPr>
              <a:xfrm>
                <a:off x="1061963" y="2766794"/>
                <a:ext cx="2060027" cy="554182"/>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Graphic 66">
                <a:extLst>
                  <a:ext uri="{FF2B5EF4-FFF2-40B4-BE49-F238E27FC236}">
                    <a16:creationId xmlns:a16="http://schemas.microsoft.com/office/drawing/2014/main" id="{F0FA2644-1636-7099-6A18-52A6279634C4}"/>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1761859" y="2055017"/>
                <a:ext cx="660235" cy="660235"/>
              </a:xfrm>
              <a:prstGeom prst="rect">
                <a:avLst/>
              </a:prstGeom>
            </p:spPr>
          </p:pic>
        </p:grpSp>
      </p:grpSp>
      <p:grpSp>
        <p:nvGrpSpPr>
          <p:cNvPr id="137" name="Group 136">
            <a:extLst>
              <a:ext uri="{FF2B5EF4-FFF2-40B4-BE49-F238E27FC236}">
                <a16:creationId xmlns:a16="http://schemas.microsoft.com/office/drawing/2014/main" id="{3AFA9603-89EF-44B8-2051-2BAF92061DA1}"/>
              </a:ext>
            </a:extLst>
          </p:cNvPr>
          <p:cNvGrpSpPr/>
          <p:nvPr/>
        </p:nvGrpSpPr>
        <p:grpSpPr>
          <a:xfrm>
            <a:off x="8463942" y="1939794"/>
            <a:ext cx="2242637" cy="4238576"/>
            <a:chOff x="8463942" y="1939794"/>
            <a:chExt cx="2242637" cy="4238576"/>
          </a:xfrm>
        </p:grpSpPr>
        <p:grpSp>
          <p:nvGrpSpPr>
            <p:cNvPr id="73" name="Group 72">
              <a:extLst>
                <a:ext uri="{FF2B5EF4-FFF2-40B4-BE49-F238E27FC236}">
                  <a16:creationId xmlns:a16="http://schemas.microsoft.com/office/drawing/2014/main" id="{7674A27F-B223-E21F-BA33-AA0CD989915A}"/>
                </a:ext>
              </a:extLst>
            </p:cNvPr>
            <p:cNvGrpSpPr/>
            <p:nvPr/>
          </p:nvGrpSpPr>
          <p:grpSpPr>
            <a:xfrm>
              <a:off x="8554285" y="1939794"/>
              <a:ext cx="2060027" cy="1247524"/>
              <a:chOff x="1061963" y="2073452"/>
              <a:chExt cx="2060027" cy="1247524"/>
            </a:xfrm>
          </p:grpSpPr>
          <p:sp>
            <p:nvSpPr>
              <p:cNvPr id="74" name="Text Placeholder 6">
                <a:extLst>
                  <a:ext uri="{FF2B5EF4-FFF2-40B4-BE49-F238E27FC236}">
                    <a16:creationId xmlns:a16="http://schemas.microsoft.com/office/drawing/2014/main" id="{3BFFFDE9-F3E3-57C6-CC7C-A0D70FE127A7}"/>
                  </a:ext>
                </a:extLst>
              </p:cNvPr>
              <p:cNvSpPr txBox="1">
                <a:spLocks/>
              </p:cNvSpPr>
              <p:nvPr/>
            </p:nvSpPr>
            <p:spPr>
              <a:xfrm>
                <a:off x="1088332" y="2882444"/>
                <a:ext cx="2009213" cy="330081"/>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600"/>
                  </a:spcBef>
                  <a:buFont typeface="Arial" panose="020B0604020202020204" pitchFamily="34" charset="0"/>
                  <a:buNone/>
                  <a:defRPr sz="1200" kern="1200">
                    <a:solidFill>
                      <a:schemeClr val="accent1"/>
                    </a:solidFill>
                    <a:latin typeface="+mj-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300" b="1" i="0" u="none" strike="noStrike" dirty="0">
                    <a:solidFill>
                      <a:schemeClr val="bg1"/>
                    </a:solidFill>
                    <a:effectLst/>
                  </a:rPr>
                  <a:t>Collaboration Tools​</a:t>
                </a:r>
                <a:endParaRPr lang="en-US" sz="1300" b="1" dirty="0">
                  <a:solidFill>
                    <a:schemeClr val="bg1"/>
                  </a:solidFill>
                </a:endParaRPr>
              </a:p>
            </p:txBody>
          </p:sp>
          <p:sp>
            <p:nvSpPr>
              <p:cNvPr id="75" name="Rectangle 74">
                <a:extLst>
                  <a:ext uri="{FF2B5EF4-FFF2-40B4-BE49-F238E27FC236}">
                    <a16:creationId xmlns:a16="http://schemas.microsoft.com/office/drawing/2014/main" id="{5714B1B8-9B10-B699-00DA-AE4E60F0DDD6}"/>
                  </a:ext>
                </a:extLst>
              </p:cNvPr>
              <p:cNvSpPr/>
              <p:nvPr/>
            </p:nvSpPr>
            <p:spPr>
              <a:xfrm>
                <a:off x="1061963" y="2766794"/>
                <a:ext cx="2060027" cy="554182"/>
              </a:xfrm>
              <a:prstGeom prst="rect">
                <a:avLst/>
              </a:prstGeom>
              <a:noFill/>
              <a:ln w="28575">
                <a:solidFill>
                  <a:schemeClr val="accent5">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6" name="Graphic 75">
                <a:extLst>
                  <a:ext uri="{FF2B5EF4-FFF2-40B4-BE49-F238E27FC236}">
                    <a16:creationId xmlns:a16="http://schemas.microsoft.com/office/drawing/2014/main" id="{B8894B55-1103-9649-4851-68A0548D4A9A}"/>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1791869" y="2073452"/>
                <a:ext cx="600214" cy="600214"/>
              </a:xfrm>
              <a:prstGeom prst="rect">
                <a:avLst/>
              </a:prstGeom>
            </p:spPr>
          </p:pic>
        </p:grpSp>
        <p:grpSp>
          <p:nvGrpSpPr>
            <p:cNvPr id="77" name="Group 76">
              <a:extLst>
                <a:ext uri="{FF2B5EF4-FFF2-40B4-BE49-F238E27FC236}">
                  <a16:creationId xmlns:a16="http://schemas.microsoft.com/office/drawing/2014/main" id="{4A215C92-9A10-BF81-87AB-50D724E8F948}"/>
                </a:ext>
              </a:extLst>
            </p:cNvPr>
            <p:cNvGrpSpPr/>
            <p:nvPr/>
          </p:nvGrpSpPr>
          <p:grpSpPr>
            <a:xfrm>
              <a:off x="8463942" y="3420734"/>
              <a:ext cx="2242637" cy="1265959"/>
              <a:chOff x="971620" y="2055017"/>
              <a:chExt cx="2242637" cy="1265959"/>
            </a:xfrm>
          </p:grpSpPr>
          <p:sp>
            <p:nvSpPr>
              <p:cNvPr id="78" name="Text Placeholder 6">
                <a:extLst>
                  <a:ext uri="{FF2B5EF4-FFF2-40B4-BE49-F238E27FC236}">
                    <a16:creationId xmlns:a16="http://schemas.microsoft.com/office/drawing/2014/main" id="{24A55A98-5C15-20C6-F395-61A961A2EFD1}"/>
                  </a:ext>
                </a:extLst>
              </p:cNvPr>
              <p:cNvSpPr txBox="1">
                <a:spLocks/>
              </p:cNvSpPr>
              <p:nvPr/>
            </p:nvSpPr>
            <p:spPr>
              <a:xfrm>
                <a:off x="971620" y="2755121"/>
                <a:ext cx="2242637" cy="554182"/>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600"/>
                  </a:spcBef>
                  <a:buFont typeface="Arial" panose="020B0604020202020204" pitchFamily="34" charset="0"/>
                  <a:buNone/>
                  <a:defRPr sz="1200" kern="1200">
                    <a:solidFill>
                      <a:schemeClr val="accent1"/>
                    </a:solidFill>
                    <a:latin typeface="+mj-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300" b="1" i="0" u="none" strike="noStrike" dirty="0">
                    <a:solidFill>
                      <a:schemeClr val="bg1"/>
                    </a:solidFill>
                    <a:effectLst/>
                  </a:rPr>
                  <a:t>Advanced</a:t>
                </a:r>
              </a:p>
              <a:p>
                <a:pPr algn="ctr">
                  <a:spcBef>
                    <a:spcPts val="0"/>
                  </a:spcBef>
                </a:pPr>
                <a:r>
                  <a:rPr lang="en-US" sz="1300" b="1" i="0" u="none" strike="noStrike" dirty="0">
                    <a:solidFill>
                      <a:schemeClr val="bg1"/>
                    </a:solidFill>
                    <a:effectLst/>
                  </a:rPr>
                  <a:t>Communication Platforms​</a:t>
                </a:r>
                <a:endParaRPr lang="en-US" sz="1300" b="1" dirty="0">
                  <a:solidFill>
                    <a:schemeClr val="bg1"/>
                  </a:solidFill>
                </a:endParaRPr>
              </a:p>
            </p:txBody>
          </p:sp>
          <p:sp>
            <p:nvSpPr>
              <p:cNvPr id="79" name="Rectangle 78">
                <a:extLst>
                  <a:ext uri="{FF2B5EF4-FFF2-40B4-BE49-F238E27FC236}">
                    <a16:creationId xmlns:a16="http://schemas.microsoft.com/office/drawing/2014/main" id="{7F508DEF-5B64-5F3A-CD1A-4D170E71A5AE}"/>
                  </a:ext>
                </a:extLst>
              </p:cNvPr>
              <p:cNvSpPr/>
              <p:nvPr/>
            </p:nvSpPr>
            <p:spPr>
              <a:xfrm>
                <a:off x="1061963" y="2766794"/>
                <a:ext cx="2060027" cy="554182"/>
              </a:xfrm>
              <a:prstGeom prst="rect">
                <a:avLst/>
              </a:prstGeom>
              <a:noFill/>
              <a:ln w="28575">
                <a:solidFill>
                  <a:srgbClr val="AC00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Graphic 79">
                <a:extLst>
                  <a:ext uri="{FF2B5EF4-FFF2-40B4-BE49-F238E27FC236}">
                    <a16:creationId xmlns:a16="http://schemas.microsoft.com/office/drawing/2014/main" id="{B04E180D-479F-0761-9ABD-6C572D19949D}"/>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1761859" y="2055017"/>
                <a:ext cx="660235" cy="660235"/>
              </a:xfrm>
              <a:prstGeom prst="rect">
                <a:avLst/>
              </a:prstGeom>
            </p:spPr>
          </p:pic>
        </p:grpSp>
        <p:grpSp>
          <p:nvGrpSpPr>
            <p:cNvPr id="81" name="Group 80">
              <a:extLst>
                <a:ext uri="{FF2B5EF4-FFF2-40B4-BE49-F238E27FC236}">
                  <a16:creationId xmlns:a16="http://schemas.microsoft.com/office/drawing/2014/main" id="{2311C907-B21A-5CF7-4517-B3AF530E8B86}"/>
                </a:ext>
              </a:extLst>
            </p:cNvPr>
            <p:cNvGrpSpPr/>
            <p:nvPr/>
          </p:nvGrpSpPr>
          <p:grpSpPr>
            <a:xfrm>
              <a:off x="8554285" y="4958711"/>
              <a:ext cx="2060027" cy="1219659"/>
              <a:chOff x="1061963" y="2101317"/>
              <a:chExt cx="2060027" cy="1219659"/>
            </a:xfrm>
          </p:grpSpPr>
          <p:sp>
            <p:nvSpPr>
              <p:cNvPr id="82" name="Text Placeholder 6">
                <a:extLst>
                  <a:ext uri="{FF2B5EF4-FFF2-40B4-BE49-F238E27FC236}">
                    <a16:creationId xmlns:a16="http://schemas.microsoft.com/office/drawing/2014/main" id="{A7DD317E-FC61-3B23-5918-60E95CB52673}"/>
                  </a:ext>
                </a:extLst>
              </p:cNvPr>
              <p:cNvSpPr txBox="1">
                <a:spLocks/>
              </p:cNvSpPr>
              <p:nvPr/>
            </p:nvSpPr>
            <p:spPr>
              <a:xfrm>
                <a:off x="1087370" y="2778271"/>
                <a:ext cx="2009213" cy="519555"/>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600"/>
                  </a:spcBef>
                  <a:buFont typeface="Arial" panose="020B0604020202020204" pitchFamily="34" charset="0"/>
                  <a:buNone/>
                  <a:defRPr sz="1200" kern="1200">
                    <a:solidFill>
                      <a:schemeClr val="accent1"/>
                    </a:solidFill>
                    <a:latin typeface="+mj-lt"/>
                    <a:ea typeface="+mn-ea"/>
                    <a:cs typeface="+mn-cs"/>
                  </a:defRPr>
                </a:lvl1pPr>
                <a:lvl2pPr marL="4572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2pPr>
                <a:lvl3pPr marL="9144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3pPr>
                <a:lvl4pPr marL="13716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4pPr>
                <a:lvl5pPr marL="1828800" indent="0" algn="l" defTabSz="914400" rtl="0" eaLnBrk="1" latinLnBrk="0" hangingPunct="1">
                  <a:lnSpc>
                    <a:spcPct val="120000"/>
                  </a:lnSpc>
                  <a:spcBef>
                    <a:spcPts val="600"/>
                  </a:spcBef>
                  <a:buFont typeface="Arial" panose="020B0604020202020204" pitchFamily="34" charset="0"/>
                  <a:buNone/>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i="0" u="none" strike="noStrike" dirty="0">
                    <a:solidFill>
                      <a:schemeClr val="bg1"/>
                    </a:solidFill>
                    <a:effectLst/>
                  </a:rPr>
                  <a:t>Intelligent Data Management​</a:t>
                </a:r>
                <a:endParaRPr lang="en-US" b="1" dirty="0">
                  <a:solidFill>
                    <a:schemeClr val="accent6"/>
                  </a:solidFill>
                </a:endParaRPr>
              </a:p>
            </p:txBody>
          </p:sp>
          <p:sp>
            <p:nvSpPr>
              <p:cNvPr id="83" name="Rectangle 82">
                <a:extLst>
                  <a:ext uri="{FF2B5EF4-FFF2-40B4-BE49-F238E27FC236}">
                    <a16:creationId xmlns:a16="http://schemas.microsoft.com/office/drawing/2014/main" id="{A18611DE-B0C8-D5F0-E2F8-19183A683404}"/>
                  </a:ext>
                </a:extLst>
              </p:cNvPr>
              <p:cNvSpPr/>
              <p:nvPr/>
            </p:nvSpPr>
            <p:spPr>
              <a:xfrm>
                <a:off x="1061963" y="2766794"/>
                <a:ext cx="2060027" cy="554182"/>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Graphic 83">
                <a:extLst>
                  <a:ext uri="{FF2B5EF4-FFF2-40B4-BE49-F238E27FC236}">
                    <a16:creationId xmlns:a16="http://schemas.microsoft.com/office/drawing/2014/main" id="{E92EC99A-FE51-842A-C03B-CE04083C1533}"/>
                  </a:ext>
                </a:extLst>
              </p:cNvPr>
              <p:cNvPicPr>
                <a:picLocks noChangeAspect="1"/>
              </p:cNvPicPr>
              <p:nvPr/>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1854459" y="2101317"/>
                <a:ext cx="538001" cy="538001"/>
              </a:xfrm>
              <a:prstGeom prst="rect">
                <a:avLst/>
              </a:prstGeom>
            </p:spPr>
          </p:pic>
        </p:grpSp>
      </p:grpSp>
      <p:sp>
        <p:nvSpPr>
          <p:cNvPr id="98" name="Title 2">
            <a:extLst>
              <a:ext uri="{FF2B5EF4-FFF2-40B4-BE49-F238E27FC236}">
                <a16:creationId xmlns:a16="http://schemas.microsoft.com/office/drawing/2014/main" id="{CD654055-8C42-A6B2-01B6-93E038425DF3}"/>
              </a:ext>
            </a:extLst>
          </p:cNvPr>
          <p:cNvSpPr txBox="1">
            <a:spLocks/>
          </p:cNvSpPr>
          <p:nvPr/>
        </p:nvSpPr>
        <p:spPr>
          <a:xfrm>
            <a:off x="1758315" y="321729"/>
            <a:ext cx="8675370" cy="56308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Connected Enterprise vs. Organizational Silos</a:t>
            </a:r>
          </a:p>
        </p:txBody>
      </p:sp>
      <p:cxnSp>
        <p:nvCxnSpPr>
          <p:cNvPr id="99" name="Straight Connector 98">
            <a:extLst>
              <a:ext uri="{FF2B5EF4-FFF2-40B4-BE49-F238E27FC236}">
                <a16:creationId xmlns:a16="http://schemas.microsoft.com/office/drawing/2014/main" id="{B78DE561-4895-68B3-C9A8-47064133AC62}"/>
              </a:ext>
            </a:extLst>
          </p:cNvPr>
          <p:cNvCxnSpPr>
            <a:cxnSpLocks/>
          </p:cNvCxnSpPr>
          <p:nvPr/>
        </p:nvCxnSpPr>
        <p:spPr>
          <a:xfrm>
            <a:off x="1617940" y="-848352"/>
            <a:ext cx="0" cy="1749973"/>
          </a:xfrm>
          <a:prstGeom prst="line">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34E26828-1383-A861-3827-ACBE2CD5A627}"/>
              </a:ext>
            </a:extLst>
          </p:cNvPr>
          <p:cNvCxnSpPr>
            <a:cxnSpLocks/>
          </p:cNvCxnSpPr>
          <p:nvPr/>
        </p:nvCxnSpPr>
        <p:spPr>
          <a:xfrm>
            <a:off x="6096000" y="995082"/>
            <a:ext cx="0" cy="75489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6AF5388-C7E7-3F5C-2AE2-FC0004ECDA82}"/>
              </a:ext>
            </a:extLst>
          </p:cNvPr>
          <p:cNvGrpSpPr/>
          <p:nvPr/>
        </p:nvGrpSpPr>
        <p:grpSpPr>
          <a:xfrm>
            <a:off x="4295153" y="1892203"/>
            <a:ext cx="3601694" cy="4388516"/>
            <a:chOff x="4295153" y="1892203"/>
            <a:chExt cx="3601694" cy="4388516"/>
          </a:xfrm>
        </p:grpSpPr>
        <p:sp>
          <p:nvSpPr>
            <p:cNvPr id="3" name="Rectangle 2">
              <a:extLst>
                <a:ext uri="{FF2B5EF4-FFF2-40B4-BE49-F238E27FC236}">
                  <a16:creationId xmlns:a16="http://schemas.microsoft.com/office/drawing/2014/main" id="{5AFFAA99-5969-72DF-B051-D21946DCD823}"/>
                </a:ext>
              </a:extLst>
            </p:cNvPr>
            <p:cNvSpPr/>
            <p:nvPr/>
          </p:nvSpPr>
          <p:spPr>
            <a:xfrm>
              <a:off x="4295153" y="1892203"/>
              <a:ext cx="3601694" cy="3601694"/>
            </a:xfrm>
            <a:prstGeom prst="rect">
              <a:avLst/>
            </a:prstGeom>
            <a:solidFill>
              <a:schemeClr val="tx1">
                <a:alpha val="23949"/>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Title 2">
              <a:extLst>
                <a:ext uri="{FF2B5EF4-FFF2-40B4-BE49-F238E27FC236}">
                  <a16:creationId xmlns:a16="http://schemas.microsoft.com/office/drawing/2014/main" id="{A4023A66-C439-554A-AFCE-164A76BF2887}"/>
                </a:ext>
              </a:extLst>
            </p:cNvPr>
            <p:cNvSpPr txBox="1">
              <a:spLocks/>
            </p:cNvSpPr>
            <p:nvPr/>
          </p:nvSpPr>
          <p:spPr>
            <a:xfrm>
              <a:off x="4295153" y="5650312"/>
              <a:ext cx="3601694" cy="63040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rPr>
                <a:t>Connected Organization</a:t>
              </a:r>
            </a:p>
            <a:p>
              <a:pPr algn="ctr"/>
              <a:r>
                <a:rPr lang="en-US" sz="1800" dirty="0">
                  <a:solidFill>
                    <a:schemeClr val="bg1">
                      <a:lumMod val="75000"/>
                    </a:schemeClr>
                  </a:solidFill>
                </a:rPr>
                <a:t>The company as an organism</a:t>
              </a:r>
            </a:p>
            <a:p>
              <a:r>
                <a:rPr lang="en-US" sz="3200" b="1" dirty="0">
                  <a:solidFill>
                    <a:schemeClr val="bg1"/>
                  </a:solidFill>
                </a:rPr>
                <a:t> </a:t>
              </a:r>
              <a:endParaRPr lang="en-US" sz="3200" dirty="0"/>
            </a:p>
            <a:p>
              <a:endParaRPr lang="en-US" sz="3200" b="1" dirty="0">
                <a:solidFill>
                  <a:schemeClr val="bg1"/>
                </a:solidFill>
              </a:endParaRPr>
            </a:p>
          </p:txBody>
        </p:sp>
      </p:grpSp>
      <p:grpSp>
        <p:nvGrpSpPr>
          <p:cNvPr id="7" name="Group 6">
            <a:extLst>
              <a:ext uri="{FF2B5EF4-FFF2-40B4-BE49-F238E27FC236}">
                <a16:creationId xmlns:a16="http://schemas.microsoft.com/office/drawing/2014/main" id="{0E470B2B-0A34-2E03-337C-D0394BC6001E}"/>
              </a:ext>
            </a:extLst>
          </p:cNvPr>
          <p:cNvGrpSpPr/>
          <p:nvPr/>
        </p:nvGrpSpPr>
        <p:grpSpPr>
          <a:xfrm>
            <a:off x="4444756" y="2259776"/>
            <a:ext cx="3270152" cy="2982752"/>
            <a:chOff x="4444756" y="2259776"/>
            <a:chExt cx="3270152" cy="2982752"/>
          </a:xfrm>
        </p:grpSpPr>
        <p:sp>
          <p:nvSpPr>
            <p:cNvPr id="119" name="Oval 118">
              <a:extLst>
                <a:ext uri="{FF2B5EF4-FFF2-40B4-BE49-F238E27FC236}">
                  <a16:creationId xmlns:a16="http://schemas.microsoft.com/office/drawing/2014/main" id="{3396F663-11C5-1A7D-A179-D2597B1EFB65}"/>
                </a:ext>
              </a:extLst>
            </p:cNvPr>
            <p:cNvSpPr/>
            <p:nvPr/>
          </p:nvSpPr>
          <p:spPr>
            <a:xfrm>
              <a:off x="4444756" y="2259776"/>
              <a:ext cx="3270152" cy="2982752"/>
            </a:xfrm>
            <a:prstGeom prst="ellipse">
              <a:avLst/>
            </a:prstGeom>
            <a:gradFill flip="none" rotWithShape="1">
              <a:gsLst>
                <a:gs pos="0">
                  <a:srgbClr val="FF872A">
                    <a:alpha val="57000"/>
                  </a:srgbClr>
                </a:gs>
                <a:gs pos="62000">
                  <a:srgbClr val="FF872A">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EE2244CA-116C-CB82-DC8A-6D6507E66512}"/>
                </a:ext>
              </a:extLst>
            </p:cNvPr>
            <p:cNvSpPr/>
            <p:nvPr/>
          </p:nvSpPr>
          <p:spPr>
            <a:xfrm>
              <a:off x="5855071" y="3476069"/>
              <a:ext cx="481859" cy="481859"/>
            </a:xfrm>
            <a:prstGeom prst="rect">
              <a:avLst/>
            </a:prstGeom>
            <a:solidFill>
              <a:schemeClr val="tx1">
                <a:alpha val="0"/>
              </a:schemeClr>
            </a:solidFill>
            <a:ln w="254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11017B47-5096-F59F-187B-F6EC5202D738}"/>
              </a:ext>
            </a:extLst>
          </p:cNvPr>
          <p:cNvGrpSpPr/>
          <p:nvPr/>
        </p:nvGrpSpPr>
        <p:grpSpPr>
          <a:xfrm>
            <a:off x="4153076" y="2105014"/>
            <a:ext cx="3885850" cy="3200820"/>
            <a:chOff x="4153076" y="2105014"/>
            <a:chExt cx="3885850" cy="3200820"/>
          </a:xfrm>
        </p:grpSpPr>
        <p:grpSp>
          <p:nvGrpSpPr>
            <p:cNvPr id="8" name="Group 7">
              <a:extLst>
                <a:ext uri="{FF2B5EF4-FFF2-40B4-BE49-F238E27FC236}">
                  <a16:creationId xmlns:a16="http://schemas.microsoft.com/office/drawing/2014/main" id="{31CD6162-BF46-92FF-E1C9-F5554E990834}"/>
                </a:ext>
              </a:extLst>
            </p:cNvPr>
            <p:cNvGrpSpPr/>
            <p:nvPr/>
          </p:nvGrpSpPr>
          <p:grpSpPr>
            <a:xfrm>
              <a:off x="5219218" y="2105014"/>
              <a:ext cx="1753564" cy="1150271"/>
              <a:chOff x="5219218" y="2105014"/>
              <a:chExt cx="1753564" cy="1150271"/>
            </a:xfrm>
          </p:grpSpPr>
          <p:sp>
            <p:nvSpPr>
              <p:cNvPr id="162" name="TextBox 161">
                <a:extLst>
                  <a:ext uri="{FF2B5EF4-FFF2-40B4-BE49-F238E27FC236}">
                    <a16:creationId xmlns:a16="http://schemas.microsoft.com/office/drawing/2014/main" id="{168904CE-6444-6758-BF86-6DDA82DF89D7}"/>
                  </a:ext>
                </a:extLst>
              </p:cNvPr>
              <p:cNvSpPr txBox="1"/>
              <p:nvPr/>
            </p:nvSpPr>
            <p:spPr>
              <a:xfrm>
                <a:off x="5219218" y="2732065"/>
                <a:ext cx="1753564" cy="523220"/>
              </a:xfrm>
              <a:prstGeom prst="rect">
                <a:avLst/>
              </a:prstGeom>
              <a:noFill/>
            </p:spPr>
            <p:txBody>
              <a:bodyPr wrap="square">
                <a:spAutoFit/>
              </a:bodyPr>
              <a:lstStyle/>
              <a:p>
                <a:pPr algn="ctr">
                  <a:spcBef>
                    <a:spcPts val="0"/>
                  </a:spcBef>
                </a:pPr>
                <a:r>
                  <a:rPr lang="en-US" sz="1400" i="0" u="none" strike="noStrike" dirty="0">
                    <a:solidFill>
                      <a:schemeClr val="bg1"/>
                    </a:solidFill>
                    <a:effectLst/>
                  </a:rPr>
                  <a:t>Standardized</a:t>
                </a:r>
              </a:p>
              <a:p>
                <a:pPr algn="ctr">
                  <a:spcBef>
                    <a:spcPts val="0"/>
                  </a:spcBef>
                </a:pPr>
                <a:r>
                  <a:rPr lang="en-US" sz="1400" dirty="0">
                    <a:solidFill>
                      <a:schemeClr val="bg1"/>
                    </a:solidFill>
                  </a:rPr>
                  <a:t>Processes</a:t>
                </a:r>
              </a:p>
            </p:txBody>
          </p:sp>
          <p:pic>
            <p:nvPicPr>
              <p:cNvPr id="163" name="Graphic 162">
                <a:extLst>
                  <a:ext uri="{FF2B5EF4-FFF2-40B4-BE49-F238E27FC236}">
                    <a16:creationId xmlns:a16="http://schemas.microsoft.com/office/drawing/2014/main" id="{49587A7A-DB31-B14D-5F89-BAA924E002C9}"/>
                  </a:ext>
                </a:extLst>
              </p:cNvPr>
              <p:cNvPicPr>
                <a:picLocks noChangeAspect="1"/>
              </p:cNvPicPr>
              <p:nvPr/>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5782531" y="2105014"/>
                <a:ext cx="626939" cy="626939"/>
              </a:xfrm>
              <a:prstGeom prst="rect">
                <a:avLst/>
              </a:prstGeom>
            </p:spPr>
          </p:pic>
        </p:grpSp>
        <p:grpSp>
          <p:nvGrpSpPr>
            <p:cNvPr id="5" name="Group 4">
              <a:extLst>
                <a:ext uri="{FF2B5EF4-FFF2-40B4-BE49-F238E27FC236}">
                  <a16:creationId xmlns:a16="http://schemas.microsoft.com/office/drawing/2014/main" id="{EE9B9A36-C3FA-F2B3-CAE2-F49C95E3D95D}"/>
                </a:ext>
              </a:extLst>
            </p:cNvPr>
            <p:cNvGrpSpPr/>
            <p:nvPr/>
          </p:nvGrpSpPr>
          <p:grpSpPr>
            <a:xfrm>
              <a:off x="6285362" y="3957929"/>
              <a:ext cx="1753564" cy="1347905"/>
              <a:chOff x="6285362" y="3957929"/>
              <a:chExt cx="1753564" cy="1347905"/>
            </a:xfrm>
          </p:grpSpPr>
          <p:sp>
            <p:nvSpPr>
              <p:cNvPr id="166" name="TextBox 165">
                <a:extLst>
                  <a:ext uri="{FF2B5EF4-FFF2-40B4-BE49-F238E27FC236}">
                    <a16:creationId xmlns:a16="http://schemas.microsoft.com/office/drawing/2014/main" id="{07E7B15E-A658-C36B-EEAF-931E5D16923F}"/>
                  </a:ext>
                </a:extLst>
              </p:cNvPr>
              <p:cNvSpPr txBox="1"/>
              <p:nvPr/>
            </p:nvSpPr>
            <p:spPr>
              <a:xfrm>
                <a:off x="6285362" y="4782614"/>
                <a:ext cx="1753564" cy="523220"/>
              </a:xfrm>
              <a:prstGeom prst="rect">
                <a:avLst/>
              </a:prstGeom>
              <a:noFill/>
            </p:spPr>
            <p:txBody>
              <a:bodyPr wrap="square">
                <a:spAutoFit/>
              </a:bodyPr>
              <a:lstStyle/>
              <a:p>
                <a:pPr algn="ctr">
                  <a:spcBef>
                    <a:spcPts val="0"/>
                  </a:spcBef>
                </a:pPr>
                <a:r>
                  <a:rPr lang="en-US" sz="1400" dirty="0">
                    <a:solidFill>
                      <a:schemeClr val="bg1"/>
                    </a:solidFill>
                  </a:rPr>
                  <a:t>Flexible</a:t>
                </a:r>
              </a:p>
              <a:p>
                <a:pPr algn="ctr">
                  <a:spcBef>
                    <a:spcPts val="0"/>
                  </a:spcBef>
                </a:pPr>
                <a:r>
                  <a:rPr lang="en-US" sz="1400" dirty="0">
                    <a:solidFill>
                      <a:schemeClr val="bg1"/>
                    </a:solidFill>
                  </a:rPr>
                  <a:t>Resources</a:t>
                </a:r>
              </a:p>
            </p:txBody>
          </p:sp>
          <p:pic>
            <p:nvPicPr>
              <p:cNvPr id="167" name="Graphic 166">
                <a:extLst>
                  <a:ext uri="{FF2B5EF4-FFF2-40B4-BE49-F238E27FC236}">
                    <a16:creationId xmlns:a16="http://schemas.microsoft.com/office/drawing/2014/main" id="{2A109440-55E4-4EB1-932A-0422FC0BFC82}"/>
                  </a:ext>
                </a:extLst>
              </p:cNvPr>
              <p:cNvPicPr>
                <a:picLocks noChangeAspect="1"/>
              </p:cNvPicPr>
              <p:nvPr/>
            </p:nvPicPr>
            <p:blipFill>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a:xfrm>
                <a:off x="6818399" y="3957929"/>
                <a:ext cx="687490" cy="687490"/>
              </a:xfrm>
              <a:prstGeom prst="rect">
                <a:avLst/>
              </a:prstGeom>
            </p:spPr>
          </p:pic>
        </p:grpSp>
        <p:grpSp>
          <p:nvGrpSpPr>
            <p:cNvPr id="6" name="Group 5">
              <a:extLst>
                <a:ext uri="{FF2B5EF4-FFF2-40B4-BE49-F238E27FC236}">
                  <a16:creationId xmlns:a16="http://schemas.microsoft.com/office/drawing/2014/main" id="{6A0DA29E-5C07-7E52-A874-241C459C2CB8}"/>
                </a:ext>
              </a:extLst>
            </p:cNvPr>
            <p:cNvGrpSpPr/>
            <p:nvPr/>
          </p:nvGrpSpPr>
          <p:grpSpPr>
            <a:xfrm>
              <a:off x="4153076" y="3957929"/>
              <a:ext cx="1753564" cy="1347905"/>
              <a:chOff x="4153076" y="3957929"/>
              <a:chExt cx="1753564" cy="1347905"/>
            </a:xfrm>
          </p:grpSpPr>
          <p:pic>
            <p:nvPicPr>
              <p:cNvPr id="165" name="Graphic 164">
                <a:extLst>
                  <a:ext uri="{FF2B5EF4-FFF2-40B4-BE49-F238E27FC236}">
                    <a16:creationId xmlns:a16="http://schemas.microsoft.com/office/drawing/2014/main" id="{4B0EEC2A-E436-98E3-9704-BD9CB2EBDE69}"/>
                  </a:ext>
                </a:extLst>
              </p:cNvPr>
              <p:cNvPicPr>
                <a:picLocks noChangeAspect="1"/>
              </p:cNvPicPr>
              <p:nvPr/>
            </p:nvPicPr>
            <p:blipFill>
              <a:blip r:embed="rId20" cstate="email">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a:xfrm>
                <a:off x="4617571" y="3957929"/>
                <a:ext cx="824574" cy="824574"/>
              </a:xfrm>
              <a:prstGeom prst="rect">
                <a:avLst/>
              </a:prstGeom>
            </p:spPr>
          </p:pic>
          <p:sp>
            <p:nvSpPr>
              <p:cNvPr id="164" name="TextBox 163">
                <a:extLst>
                  <a:ext uri="{FF2B5EF4-FFF2-40B4-BE49-F238E27FC236}">
                    <a16:creationId xmlns:a16="http://schemas.microsoft.com/office/drawing/2014/main" id="{93B4EDAA-841D-02C4-5546-08AB46BB0AA7}"/>
                  </a:ext>
                </a:extLst>
              </p:cNvPr>
              <p:cNvSpPr txBox="1"/>
              <p:nvPr/>
            </p:nvSpPr>
            <p:spPr>
              <a:xfrm>
                <a:off x="4153076" y="4782614"/>
                <a:ext cx="1753564" cy="523220"/>
              </a:xfrm>
              <a:prstGeom prst="rect">
                <a:avLst/>
              </a:prstGeom>
              <a:noFill/>
            </p:spPr>
            <p:txBody>
              <a:bodyPr wrap="square">
                <a:spAutoFit/>
              </a:bodyPr>
              <a:lstStyle/>
              <a:p>
                <a:pPr algn="ctr">
                  <a:spcBef>
                    <a:spcPts val="0"/>
                  </a:spcBef>
                </a:pPr>
                <a:r>
                  <a:rPr lang="en-US" sz="1400" i="0" u="none" strike="noStrike" dirty="0">
                    <a:solidFill>
                      <a:schemeClr val="bg1"/>
                    </a:solidFill>
                    <a:effectLst/>
                  </a:rPr>
                  <a:t>Network</a:t>
                </a:r>
              </a:p>
              <a:p>
                <a:pPr algn="ctr">
                  <a:spcBef>
                    <a:spcPts val="0"/>
                  </a:spcBef>
                </a:pPr>
                <a:r>
                  <a:rPr lang="en-US" sz="1400" i="0" u="none" strike="noStrike" dirty="0">
                    <a:solidFill>
                      <a:schemeClr val="bg1"/>
                    </a:solidFill>
                    <a:effectLst/>
                  </a:rPr>
                  <a:t>of Team</a:t>
                </a:r>
                <a:r>
                  <a:rPr lang="en-US" sz="1400" dirty="0">
                    <a:solidFill>
                      <a:schemeClr val="bg1"/>
                    </a:solidFill>
                  </a:rPr>
                  <a:t>s</a:t>
                </a:r>
              </a:p>
            </p:txBody>
          </p:sp>
        </p:grpSp>
      </p:grpSp>
    </p:spTree>
    <p:extLst>
      <p:ext uri="{BB962C8B-B14F-4D97-AF65-F5344CB8AC3E}">
        <p14:creationId xmlns:p14="http://schemas.microsoft.com/office/powerpoint/2010/main" val="84669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ppt_x</p:attrName>
                                        </p:attrNameLst>
                                      </p:cBhvr>
                                      <p:tavLst>
                                        <p:tav tm="0">
                                          <p:val>
                                            <p:strVal val="#ppt_x"/>
                                          </p:val>
                                        </p:tav>
                                        <p:tav tm="100000">
                                          <p:val>
                                            <p:strVal val="#ppt_x"/>
                                          </p:val>
                                        </p:tav>
                                      </p:tavLst>
                                    </p:anim>
                                    <p:anim calcmode="lin" valueType="num">
                                      <p:cBhvr>
                                        <p:cTn id="8" dur="500" fill="hold"/>
                                        <p:tgtEl>
                                          <p:spTgt spid="99"/>
                                        </p:tgtEl>
                                        <p:attrNameLst>
                                          <p:attrName>ppt_y</p:attrName>
                                        </p:attrNameLst>
                                      </p:cBhvr>
                                      <p:tavLst>
                                        <p:tav tm="0">
                                          <p:val>
                                            <p:strVal val="#ppt_y-#ppt_h/2"/>
                                          </p:val>
                                        </p:tav>
                                        <p:tav tm="100000">
                                          <p:val>
                                            <p:strVal val="#ppt_y"/>
                                          </p:val>
                                        </p:tav>
                                      </p:tavLst>
                                    </p:anim>
                                    <p:anim calcmode="lin" valueType="num">
                                      <p:cBhvr>
                                        <p:cTn id="9" dur="500" fill="hold"/>
                                        <p:tgtEl>
                                          <p:spTgt spid="99"/>
                                        </p:tgtEl>
                                        <p:attrNameLst>
                                          <p:attrName>ppt_w</p:attrName>
                                        </p:attrNameLst>
                                      </p:cBhvr>
                                      <p:tavLst>
                                        <p:tav tm="0">
                                          <p:val>
                                            <p:strVal val="#ppt_w"/>
                                          </p:val>
                                        </p:tav>
                                        <p:tav tm="100000">
                                          <p:val>
                                            <p:strVal val="#ppt_w"/>
                                          </p:val>
                                        </p:tav>
                                      </p:tavLst>
                                    </p:anim>
                                    <p:anim calcmode="lin" valueType="num">
                                      <p:cBhvr>
                                        <p:cTn id="10" dur="500" fill="hold"/>
                                        <p:tgtEl>
                                          <p:spTgt spid="99"/>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left)">
                                      <p:cBhvr>
                                        <p:cTn id="14" dur="500"/>
                                        <p:tgtEl>
                                          <p:spTgt spid="9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36"/>
                                        </p:tgtEl>
                                        <p:attrNameLst>
                                          <p:attrName>style.visibility</p:attrName>
                                        </p:attrNameLst>
                                      </p:cBhvr>
                                      <p:to>
                                        <p:strVal val="visible"/>
                                      </p:to>
                                    </p:set>
                                    <p:animEffect transition="in" filter="fade">
                                      <p:cBhvr>
                                        <p:cTn id="18" dur="1000"/>
                                        <p:tgtEl>
                                          <p:spTgt spid="136"/>
                                        </p:tgtEl>
                                      </p:cBhvr>
                                    </p:animEffect>
                                  </p:childTnLst>
                                </p:cTn>
                              </p:par>
                            </p:childTnLst>
                          </p:cTn>
                        </p:par>
                        <p:par>
                          <p:cTn id="19" fill="hold">
                            <p:stCondLst>
                              <p:cond delay="2000"/>
                            </p:stCondLst>
                            <p:childTnLst>
                              <p:par>
                                <p:cTn id="20" presetID="17" presetClass="entr" presetSubtype="1" fill="hold" nodeType="afterEffect">
                                  <p:stCondLst>
                                    <p:cond delay="0"/>
                                  </p:stCondLst>
                                  <p:childTnLst>
                                    <p:set>
                                      <p:cBhvr>
                                        <p:cTn id="21" dur="1" fill="hold">
                                          <p:stCondLst>
                                            <p:cond delay="0"/>
                                          </p:stCondLst>
                                        </p:cTn>
                                        <p:tgtEl>
                                          <p:spTgt spid="120"/>
                                        </p:tgtEl>
                                        <p:attrNameLst>
                                          <p:attrName>style.visibility</p:attrName>
                                        </p:attrNameLst>
                                      </p:cBhvr>
                                      <p:to>
                                        <p:strVal val="visible"/>
                                      </p:to>
                                    </p:set>
                                    <p:anim calcmode="lin" valueType="num">
                                      <p:cBhvr>
                                        <p:cTn id="22" dur="500" fill="hold"/>
                                        <p:tgtEl>
                                          <p:spTgt spid="120"/>
                                        </p:tgtEl>
                                        <p:attrNameLst>
                                          <p:attrName>ppt_x</p:attrName>
                                        </p:attrNameLst>
                                      </p:cBhvr>
                                      <p:tavLst>
                                        <p:tav tm="0">
                                          <p:val>
                                            <p:strVal val="#ppt_x"/>
                                          </p:val>
                                        </p:tav>
                                        <p:tav tm="100000">
                                          <p:val>
                                            <p:strVal val="#ppt_x"/>
                                          </p:val>
                                        </p:tav>
                                      </p:tavLst>
                                    </p:anim>
                                    <p:anim calcmode="lin" valueType="num">
                                      <p:cBhvr>
                                        <p:cTn id="23" dur="500" fill="hold"/>
                                        <p:tgtEl>
                                          <p:spTgt spid="120"/>
                                        </p:tgtEl>
                                        <p:attrNameLst>
                                          <p:attrName>ppt_y</p:attrName>
                                        </p:attrNameLst>
                                      </p:cBhvr>
                                      <p:tavLst>
                                        <p:tav tm="0">
                                          <p:val>
                                            <p:strVal val="#ppt_y-#ppt_h/2"/>
                                          </p:val>
                                        </p:tav>
                                        <p:tav tm="100000">
                                          <p:val>
                                            <p:strVal val="#ppt_y"/>
                                          </p:val>
                                        </p:tav>
                                      </p:tavLst>
                                    </p:anim>
                                    <p:anim calcmode="lin" valueType="num">
                                      <p:cBhvr>
                                        <p:cTn id="24" dur="500" fill="hold"/>
                                        <p:tgtEl>
                                          <p:spTgt spid="120"/>
                                        </p:tgtEl>
                                        <p:attrNameLst>
                                          <p:attrName>ppt_w</p:attrName>
                                        </p:attrNameLst>
                                      </p:cBhvr>
                                      <p:tavLst>
                                        <p:tav tm="0">
                                          <p:val>
                                            <p:strVal val="#ppt_w"/>
                                          </p:val>
                                        </p:tav>
                                        <p:tav tm="100000">
                                          <p:val>
                                            <p:strVal val="#ppt_w"/>
                                          </p:val>
                                        </p:tav>
                                      </p:tavLst>
                                    </p:anim>
                                    <p:anim calcmode="lin" valueType="num">
                                      <p:cBhvr>
                                        <p:cTn id="25" dur="500" fill="hold"/>
                                        <p:tgtEl>
                                          <p:spTgt spid="120"/>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par>
                          <p:cTn id="30" fill="hold">
                            <p:stCondLst>
                              <p:cond delay="3000"/>
                            </p:stCondLst>
                            <p:childTnLst>
                              <p:par>
                                <p:cTn id="31" presetID="6" presetClass="entr" presetSubtype="32"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ircle(out)">
                                      <p:cBhvr>
                                        <p:cTn id="33" dur="2000"/>
                                        <p:tgtEl>
                                          <p:spTgt spid="7"/>
                                        </p:tgtEl>
                                      </p:cBhvr>
                                    </p:animEffect>
                                  </p:childTnLst>
                                </p:cTn>
                              </p:par>
                              <p:par>
                                <p:cTn id="34" presetID="6" presetClass="entr" presetSubtype="32"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circle(out)">
                                      <p:cBhvr>
                                        <p:cTn id="36" dur="500"/>
                                        <p:tgtEl>
                                          <p:spTgt spid="11"/>
                                        </p:tgtEl>
                                      </p:cBhvr>
                                    </p:animEffect>
                                  </p:childTnLst>
                                </p:cTn>
                              </p:par>
                              <p:par>
                                <p:cTn id="37" presetID="53" presetClass="entr" presetSubtype="528" fill="hold" nodeType="withEffect">
                                  <p:stCondLst>
                                    <p:cond delay="0"/>
                                  </p:stCondLst>
                                  <p:childTnLst>
                                    <p:set>
                                      <p:cBhvr>
                                        <p:cTn id="38" dur="1" fill="hold">
                                          <p:stCondLst>
                                            <p:cond delay="0"/>
                                          </p:stCondLst>
                                        </p:cTn>
                                        <p:tgtEl>
                                          <p:spTgt spid="87"/>
                                        </p:tgtEl>
                                        <p:attrNameLst>
                                          <p:attrName>style.visibility</p:attrName>
                                        </p:attrNameLst>
                                      </p:cBhvr>
                                      <p:to>
                                        <p:strVal val="visible"/>
                                      </p:to>
                                    </p:set>
                                    <p:anim calcmode="lin" valueType="num">
                                      <p:cBhvr>
                                        <p:cTn id="39" dur="1000" fill="hold"/>
                                        <p:tgtEl>
                                          <p:spTgt spid="87"/>
                                        </p:tgtEl>
                                        <p:attrNameLst>
                                          <p:attrName>ppt_w</p:attrName>
                                        </p:attrNameLst>
                                      </p:cBhvr>
                                      <p:tavLst>
                                        <p:tav tm="0">
                                          <p:val>
                                            <p:fltVal val="0"/>
                                          </p:val>
                                        </p:tav>
                                        <p:tav tm="100000">
                                          <p:val>
                                            <p:strVal val="#ppt_w"/>
                                          </p:val>
                                        </p:tav>
                                      </p:tavLst>
                                    </p:anim>
                                    <p:anim calcmode="lin" valueType="num">
                                      <p:cBhvr>
                                        <p:cTn id="40" dur="1000" fill="hold"/>
                                        <p:tgtEl>
                                          <p:spTgt spid="87"/>
                                        </p:tgtEl>
                                        <p:attrNameLst>
                                          <p:attrName>ppt_h</p:attrName>
                                        </p:attrNameLst>
                                      </p:cBhvr>
                                      <p:tavLst>
                                        <p:tav tm="0">
                                          <p:val>
                                            <p:fltVal val="0"/>
                                          </p:val>
                                        </p:tav>
                                        <p:tav tm="100000">
                                          <p:val>
                                            <p:strVal val="#ppt_h"/>
                                          </p:val>
                                        </p:tav>
                                      </p:tavLst>
                                    </p:anim>
                                    <p:animEffect transition="in" filter="fade">
                                      <p:cBhvr>
                                        <p:cTn id="41" dur="1000"/>
                                        <p:tgtEl>
                                          <p:spTgt spid="87"/>
                                        </p:tgtEl>
                                      </p:cBhvr>
                                    </p:animEffect>
                                    <p:anim calcmode="lin" valueType="num">
                                      <p:cBhvr>
                                        <p:cTn id="42" dur="1000" fill="hold"/>
                                        <p:tgtEl>
                                          <p:spTgt spid="87"/>
                                        </p:tgtEl>
                                        <p:attrNameLst>
                                          <p:attrName>ppt_x</p:attrName>
                                        </p:attrNameLst>
                                      </p:cBhvr>
                                      <p:tavLst>
                                        <p:tav tm="0">
                                          <p:val>
                                            <p:fltVal val="0.5"/>
                                          </p:val>
                                        </p:tav>
                                        <p:tav tm="100000">
                                          <p:val>
                                            <p:strVal val="#ppt_x"/>
                                          </p:val>
                                        </p:tav>
                                      </p:tavLst>
                                    </p:anim>
                                    <p:anim calcmode="lin" valueType="num">
                                      <p:cBhvr>
                                        <p:cTn id="43" dur="1000" fill="hold"/>
                                        <p:tgtEl>
                                          <p:spTgt spid="87"/>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p:cTn id="46" dur="1000" fill="hold"/>
                                        <p:tgtEl>
                                          <p:spTgt spid="137"/>
                                        </p:tgtEl>
                                        <p:attrNameLst>
                                          <p:attrName>ppt_w</p:attrName>
                                        </p:attrNameLst>
                                      </p:cBhvr>
                                      <p:tavLst>
                                        <p:tav tm="0">
                                          <p:val>
                                            <p:fltVal val="0"/>
                                          </p:val>
                                        </p:tav>
                                        <p:tav tm="100000">
                                          <p:val>
                                            <p:strVal val="#ppt_w"/>
                                          </p:val>
                                        </p:tav>
                                      </p:tavLst>
                                    </p:anim>
                                    <p:anim calcmode="lin" valueType="num">
                                      <p:cBhvr>
                                        <p:cTn id="47" dur="1000" fill="hold"/>
                                        <p:tgtEl>
                                          <p:spTgt spid="137"/>
                                        </p:tgtEl>
                                        <p:attrNameLst>
                                          <p:attrName>ppt_h</p:attrName>
                                        </p:attrNameLst>
                                      </p:cBhvr>
                                      <p:tavLst>
                                        <p:tav tm="0">
                                          <p:val>
                                            <p:fltVal val="0"/>
                                          </p:val>
                                        </p:tav>
                                        <p:tav tm="100000">
                                          <p:val>
                                            <p:strVal val="#ppt_h"/>
                                          </p:val>
                                        </p:tav>
                                      </p:tavLst>
                                    </p:anim>
                                    <p:animEffect transition="in" filter="fade">
                                      <p:cBhvr>
                                        <p:cTn id="48" dur="1000"/>
                                        <p:tgtEl>
                                          <p:spTgt spid="137"/>
                                        </p:tgtEl>
                                      </p:cBhvr>
                                    </p:animEffect>
                                    <p:anim calcmode="lin" valueType="num">
                                      <p:cBhvr>
                                        <p:cTn id="49" dur="1000" fill="hold"/>
                                        <p:tgtEl>
                                          <p:spTgt spid="137"/>
                                        </p:tgtEl>
                                        <p:attrNameLst>
                                          <p:attrName>ppt_x</p:attrName>
                                        </p:attrNameLst>
                                      </p:cBhvr>
                                      <p:tavLst>
                                        <p:tav tm="0">
                                          <p:val>
                                            <p:fltVal val="0.5"/>
                                          </p:val>
                                        </p:tav>
                                        <p:tav tm="100000">
                                          <p:val>
                                            <p:strVal val="#ppt_x"/>
                                          </p:val>
                                        </p:tav>
                                      </p:tavLst>
                                    </p:anim>
                                    <p:anim calcmode="lin" valueType="num">
                                      <p:cBhvr>
                                        <p:cTn id="50" dur="1000" fill="hold"/>
                                        <p:tgtEl>
                                          <p:spTgt spid="1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8AB4E7AA-AB14-DA5E-FF53-1FAB307066B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5624" y="0"/>
            <a:ext cx="12192000" cy="6800948"/>
          </a:xfrm>
          <a:prstGeom prst="rect">
            <a:avLst/>
          </a:prstGeom>
        </p:spPr>
      </p:pic>
      <p:pic>
        <p:nvPicPr>
          <p:cNvPr id="5" name="Picture 4" descr="A close up of a network&#10;&#10;Description automatically generated">
            <a:extLst>
              <a:ext uri="{FF2B5EF4-FFF2-40B4-BE49-F238E27FC236}">
                <a16:creationId xmlns:a16="http://schemas.microsoft.com/office/drawing/2014/main" id="{BA83E5F0-6F93-417F-8CFB-DC877B7F493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4" name="Picture 43" descr="A diagram of a hexagon with numbers and lines&#10;&#10;Description automatically generated">
            <a:extLst>
              <a:ext uri="{FF2B5EF4-FFF2-40B4-BE49-F238E27FC236}">
                <a16:creationId xmlns:a16="http://schemas.microsoft.com/office/drawing/2014/main" id="{4D6CD5BB-0458-77C0-4B6F-518954FDB82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855" t="3325" r="697" b="13380"/>
          <a:stretch/>
        </p:blipFill>
        <p:spPr>
          <a:xfrm>
            <a:off x="104173" y="-1"/>
            <a:ext cx="12002946" cy="6858001"/>
          </a:xfrm>
          <a:prstGeom prst="rect">
            <a:avLst/>
          </a:prstGeom>
        </p:spPr>
      </p:pic>
      <p:sp>
        <p:nvSpPr>
          <p:cNvPr id="3" name="TextBox 2">
            <a:extLst>
              <a:ext uri="{FF2B5EF4-FFF2-40B4-BE49-F238E27FC236}">
                <a16:creationId xmlns:a16="http://schemas.microsoft.com/office/drawing/2014/main" id="{7C991A7B-0067-9D2A-3131-DEFA024839F5}"/>
              </a:ext>
            </a:extLst>
          </p:cNvPr>
          <p:cNvSpPr txBox="1"/>
          <p:nvPr/>
        </p:nvSpPr>
        <p:spPr>
          <a:xfrm>
            <a:off x="572909" y="480005"/>
            <a:ext cx="11617089" cy="553998"/>
          </a:xfrm>
          <a:prstGeom prst="rect">
            <a:avLst/>
          </a:prstGeom>
          <a:noFill/>
        </p:spPr>
        <p:txBody>
          <a:bodyPr wrap="square" lIns="60960" tIns="30480" rIns="60960" bIns="30480" anchor="t">
            <a:spAutoFit/>
          </a:bodyPr>
          <a:lstStyle/>
          <a:p>
            <a:r>
              <a:rPr lang="en-GB" sz="3200" dirty="0">
                <a:solidFill>
                  <a:schemeClr val="bg1"/>
                </a:solidFill>
              </a:rPr>
              <a:t>The Connected Enterprise – Six Points of View</a:t>
            </a:r>
          </a:p>
        </p:txBody>
      </p:sp>
      <p:cxnSp>
        <p:nvCxnSpPr>
          <p:cNvPr id="6" name="Straight Connector 5">
            <a:extLst>
              <a:ext uri="{FF2B5EF4-FFF2-40B4-BE49-F238E27FC236}">
                <a16:creationId xmlns:a16="http://schemas.microsoft.com/office/drawing/2014/main" id="{BD3A6618-5016-3131-2667-F1E20894E3A0}"/>
              </a:ext>
            </a:extLst>
          </p:cNvPr>
          <p:cNvCxnSpPr>
            <a:cxnSpLocks/>
          </p:cNvCxnSpPr>
          <p:nvPr/>
        </p:nvCxnSpPr>
        <p:spPr>
          <a:xfrm>
            <a:off x="437308" y="-509290"/>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E20F41AF-D578-7FDE-27ED-4DC7B9269766}"/>
              </a:ext>
            </a:extLst>
          </p:cNvPr>
          <p:cNvGrpSpPr/>
          <p:nvPr/>
        </p:nvGrpSpPr>
        <p:grpSpPr>
          <a:xfrm>
            <a:off x="608873" y="1566534"/>
            <a:ext cx="11217135" cy="5023026"/>
            <a:chOff x="608873" y="1566534"/>
            <a:chExt cx="11217135" cy="5023026"/>
          </a:xfrm>
        </p:grpSpPr>
        <p:grpSp>
          <p:nvGrpSpPr>
            <p:cNvPr id="65" name="Group 64">
              <a:extLst>
                <a:ext uri="{FF2B5EF4-FFF2-40B4-BE49-F238E27FC236}">
                  <a16:creationId xmlns:a16="http://schemas.microsoft.com/office/drawing/2014/main" id="{346B5CDD-FDBF-3C20-C7CE-0FDAE2BAEF88}"/>
                </a:ext>
              </a:extLst>
            </p:cNvPr>
            <p:cNvGrpSpPr/>
            <p:nvPr/>
          </p:nvGrpSpPr>
          <p:grpSpPr>
            <a:xfrm>
              <a:off x="608873" y="1566534"/>
              <a:ext cx="3650610" cy="813890"/>
              <a:chOff x="608873" y="1717009"/>
              <a:chExt cx="3650610" cy="813890"/>
            </a:xfrm>
          </p:grpSpPr>
          <p:sp>
            <p:nvSpPr>
              <p:cNvPr id="46" name="TextBox 45">
                <a:extLst>
                  <a:ext uri="{FF2B5EF4-FFF2-40B4-BE49-F238E27FC236}">
                    <a16:creationId xmlns:a16="http://schemas.microsoft.com/office/drawing/2014/main" id="{16813166-9C3F-9C98-442C-B9624106480F}"/>
                  </a:ext>
                </a:extLst>
              </p:cNvPr>
              <p:cNvSpPr txBox="1"/>
              <p:nvPr/>
            </p:nvSpPr>
            <p:spPr>
              <a:xfrm>
                <a:off x="1496028" y="1939288"/>
                <a:ext cx="2763455" cy="369332"/>
              </a:xfrm>
              <a:prstGeom prst="rect">
                <a:avLst/>
              </a:prstGeom>
              <a:noFill/>
            </p:spPr>
            <p:txBody>
              <a:bodyPr wrap="square">
                <a:spAutoFit/>
              </a:bodyPr>
              <a:lstStyle/>
              <a:p>
                <a:r>
                  <a:rPr lang="en-GB" sz="1800" dirty="0">
                    <a:solidFill>
                      <a:schemeClr val="bg1"/>
                    </a:solidFill>
                  </a:rPr>
                  <a:t>Empathetic Management</a:t>
                </a:r>
              </a:p>
            </p:txBody>
          </p:sp>
          <p:pic>
            <p:nvPicPr>
              <p:cNvPr id="57" name="Picture 56">
                <a:extLst>
                  <a:ext uri="{FF2B5EF4-FFF2-40B4-BE49-F238E27FC236}">
                    <a16:creationId xmlns:a16="http://schemas.microsoft.com/office/drawing/2014/main" id="{81E0D630-A8DD-E4A4-B13A-85CD39E561F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8873" y="1717009"/>
                <a:ext cx="794558" cy="813890"/>
              </a:xfrm>
              <a:prstGeom prst="rect">
                <a:avLst/>
              </a:prstGeom>
            </p:spPr>
          </p:pic>
        </p:grpSp>
        <p:grpSp>
          <p:nvGrpSpPr>
            <p:cNvPr id="66" name="Group 65">
              <a:extLst>
                <a:ext uri="{FF2B5EF4-FFF2-40B4-BE49-F238E27FC236}">
                  <a16:creationId xmlns:a16="http://schemas.microsoft.com/office/drawing/2014/main" id="{3A8D742C-D0F2-1031-23CA-2B41CEA90625}"/>
                </a:ext>
              </a:extLst>
            </p:cNvPr>
            <p:cNvGrpSpPr/>
            <p:nvPr/>
          </p:nvGrpSpPr>
          <p:grpSpPr>
            <a:xfrm>
              <a:off x="608873" y="3733442"/>
              <a:ext cx="2574165" cy="767183"/>
              <a:chOff x="608873" y="3883917"/>
              <a:chExt cx="2574165" cy="767183"/>
            </a:xfrm>
          </p:grpSpPr>
          <p:sp>
            <p:nvSpPr>
              <p:cNvPr id="48" name="TextBox 47">
                <a:extLst>
                  <a:ext uri="{FF2B5EF4-FFF2-40B4-BE49-F238E27FC236}">
                    <a16:creationId xmlns:a16="http://schemas.microsoft.com/office/drawing/2014/main" id="{575BE120-7CCE-3AAD-FCC5-87D8C8A03D9F}"/>
                  </a:ext>
                </a:extLst>
              </p:cNvPr>
              <p:cNvSpPr txBox="1"/>
              <p:nvPr/>
            </p:nvSpPr>
            <p:spPr>
              <a:xfrm>
                <a:off x="1403431" y="4082843"/>
                <a:ext cx="1779607" cy="369332"/>
              </a:xfrm>
              <a:prstGeom prst="rect">
                <a:avLst/>
              </a:prstGeom>
              <a:noFill/>
            </p:spPr>
            <p:txBody>
              <a:bodyPr wrap="square">
                <a:spAutoFit/>
              </a:bodyPr>
              <a:lstStyle/>
              <a:p>
                <a:r>
                  <a:rPr lang="en-GB" sz="1800" dirty="0">
                    <a:solidFill>
                      <a:schemeClr val="bg1"/>
                    </a:solidFill>
                  </a:rPr>
                  <a:t>Data Collection</a:t>
                </a:r>
              </a:p>
            </p:txBody>
          </p:sp>
          <p:pic>
            <p:nvPicPr>
              <p:cNvPr id="59" name="Picture 58">
                <a:extLst>
                  <a:ext uri="{FF2B5EF4-FFF2-40B4-BE49-F238E27FC236}">
                    <a16:creationId xmlns:a16="http://schemas.microsoft.com/office/drawing/2014/main" id="{FC798CC0-7094-91A3-8FC6-BCEC8BD3F78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8873" y="3883917"/>
                <a:ext cx="762542" cy="767183"/>
              </a:xfrm>
              <a:prstGeom prst="rect">
                <a:avLst/>
              </a:prstGeom>
            </p:spPr>
          </p:pic>
        </p:grpSp>
        <p:grpSp>
          <p:nvGrpSpPr>
            <p:cNvPr id="67" name="Group 66">
              <a:extLst>
                <a:ext uri="{FF2B5EF4-FFF2-40B4-BE49-F238E27FC236}">
                  <a16:creationId xmlns:a16="http://schemas.microsoft.com/office/drawing/2014/main" id="{53AB83E6-8BF6-2AFA-42FD-0C50EB3FCE0F}"/>
                </a:ext>
              </a:extLst>
            </p:cNvPr>
            <p:cNvGrpSpPr/>
            <p:nvPr/>
          </p:nvGrpSpPr>
          <p:grpSpPr>
            <a:xfrm>
              <a:off x="1650431" y="5746784"/>
              <a:ext cx="2609052" cy="766826"/>
              <a:chOff x="1650431" y="5897259"/>
              <a:chExt cx="2609052" cy="766826"/>
            </a:xfrm>
          </p:grpSpPr>
          <p:sp>
            <p:nvSpPr>
              <p:cNvPr id="50" name="TextBox 49">
                <a:extLst>
                  <a:ext uri="{FF2B5EF4-FFF2-40B4-BE49-F238E27FC236}">
                    <a16:creationId xmlns:a16="http://schemas.microsoft.com/office/drawing/2014/main" id="{7E29EB95-387D-7DF0-8A05-7B6E36808D6D}"/>
                  </a:ext>
                </a:extLst>
              </p:cNvPr>
              <p:cNvSpPr txBox="1"/>
              <p:nvPr/>
            </p:nvSpPr>
            <p:spPr>
              <a:xfrm>
                <a:off x="2340980" y="6193329"/>
                <a:ext cx="1918503" cy="369332"/>
              </a:xfrm>
              <a:prstGeom prst="rect">
                <a:avLst/>
              </a:prstGeom>
              <a:noFill/>
            </p:spPr>
            <p:txBody>
              <a:bodyPr wrap="square">
                <a:spAutoFit/>
              </a:bodyPr>
              <a:lstStyle/>
              <a:p>
                <a:r>
                  <a:rPr lang="en-GB" sz="1800" dirty="0">
                    <a:solidFill>
                      <a:schemeClr val="bg1"/>
                    </a:solidFill>
                  </a:rPr>
                  <a:t>Purposeful Work</a:t>
                </a:r>
              </a:p>
            </p:txBody>
          </p:sp>
          <p:pic>
            <p:nvPicPr>
              <p:cNvPr id="60" name="Picture 59">
                <a:extLst>
                  <a:ext uri="{FF2B5EF4-FFF2-40B4-BE49-F238E27FC236}">
                    <a16:creationId xmlns:a16="http://schemas.microsoft.com/office/drawing/2014/main" id="{08022532-0511-555F-6308-E075824B14A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50431" y="5897259"/>
                <a:ext cx="642803" cy="766826"/>
              </a:xfrm>
              <a:prstGeom prst="rect">
                <a:avLst/>
              </a:prstGeom>
            </p:spPr>
          </p:pic>
        </p:grpSp>
        <p:grpSp>
          <p:nvGrpSpPr>
            <p:cNvPr id="68" name="Group 67">
              <a:extLst>
                <a:ext uri="{FF2B5EF4-FFF2-40B4-BE49-F238E27FC236}">
                  <a16:creationId xmlns:a16="http://schemas.microsoft.com/office/drawing/2014/main" id="{6364ED79-FB6A-70F0-3E83-969EA2864F9F}"/>
                </a:ext>
              </a:extLst>
            </p:cNvPr>
            <p:cNvGrpSpPr/>
            <p:nvPr/>
          </p:nvGrpSpPr>
          <p:grpSpPr>
            <a:xfrm>
              <a:off x="7932519" y="1566534"/>
              <a:ext cx="2681045" cy="762542"/>
              <a:chOff x="7932519" y="1717009"/>
              <a:chExt cx="2681045" cy="762542"/>
            </a:xfrm>
          </p:grpSpPr>
          <p:sp>
            <p:nvSpPr>
              <p:cNvPr id="52" name="TextBox 51">
                <a:extLst>
                  <a:ext uri="{FF2B5EF4-FFF2-40B4-BE49-F238E27FC236}">
                    <a16:creationId xmlns:a16="http://schemas.microsoft.com/office/drawing/2014/main" id="{71A7A95A-BDC9-26A6-AC3A-40D1E28CDE40}"/>
                  </a:ext>
                </a:extLst>
              </p:cNvPr>
              <p:cNvSpPr txBox="1"/>
              <p:nvPr/>
            </p:nvSpPr>
            <p:spPr>
              <a:xfrm>
                <a:off x="7932519" y="1939288"/>
                <a:ext cx="1918503" cy="369332"/>
              </a:xfrm>
              <a:prstGeom prst="rect">
                <a:avLst/>
              </a:prstGeom>
              <a:noFill/>
            </p:spPr>
            <p:txBody>
              <a:bodyPr wrap="square">
                <a:spAutoFit/>
              </a:bodyPr>
              <a:lstStyle/>
              <a:p>
                <a:r>
                  <a:rPr lang="en-GB" sz="1800" dirty="0">
                    <a:solidFill>
                      <a:schemeClr val="bg1"/>
                    </a:solidFill>
                  </a:rPr>
                  <a:t>Digital Dexterity</a:t>
                </a:r>
              </a:p>
            </p:txBody>
          </p:sp>
          <p:pic>
            <p:nvPicPr>
              <p:cNvPr id="61" name="Picture 60">
                <a:extLst>
                  <a:ext uri="{FF2B5EF4-FFF2-40B4-BE49-F238E27FC236}">
                    <a16:creationId xmlns:a16="http://schemas.microsoft.com/office/drawing/2014/main" id="{92D2DE0C-EEFD-32A4-1B23-B20DCEC5565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851022" y="1717009"/>
                <a:ext cx="762542" cy="762542"/>
              </a:xfrm>
              <a:prstGeom prst="rect">
                <a:avLst/>
              </a:prstGeom>
            </p:spPr>
          </p:pic>
        </p:grpSp>
        <p:grpSp>
          <p:nvGrpSpPr>
            <p:cNvPr id="69" name="Group 68">
              <a:extLst>
                <a:ext uri="{FF2B5EF4-FFF2-40B4-BE49-F238E27FC236}">
                  <a16:creationId xmlns:a16="http://schemas.microsoft.com/office/drawing/2014/main" id="{F9ED9F10-EA97-C476-417E-F4DD9DC7A6A4}"/>
                </a:ext>
              </a:extLst>
            </p:cNvPr>
            <p:cNvGrpSpPr/>
            <p:nvPr/>
          </p:nvGrpSpPr>
          <p:grpSpPr>
            <a:xfrm>
              <a:off x="9100595" y="3733442"/>
              <a:ext cx="2725413" cy="764000"/>
              <a:chOff x="9100595" y="3883917"/>
              <a:chExt cx="2725413" cy="764000"/>
            </a:xfrm>
          </p:grpSpPr>
          <p:sp>
            <p:nvSpPr>
              <p:cNvPr id="54" name="TextBox 53">
                <a:extLst>
                  <a:ext uri="{FF2B5EF4-FFF2-40B4-BE49-F238E27FC236}">
                    <a16:creationId xmlns:a16="http://schemas.microsoft.com/office/drawing/2014/main" id="{07C65F0A-51E3-55CB-C49A-6A57F165EEB0}"/>
                  </a:ext>
                </a:extLst>
              </p:cNvPr>
              <p:cNvSpPr txBox="1"/>
              <p:nvPr/>
            </p:nvSpPr>
            <p:spPr>
              <a:xfrm>
                <a:off x="9100595" y="4082843"/>
                <a:ext cx="2057399" cy="369332"/>
              </a:xfrm>
              <a:prstGeom prst="rect">
                <a:avLst/>
              </a:prstGeom>
              <a:noFill/>
            </p:spPr>
            <p:txBody>
              <a:bodyPr wrap="square">
                <a:spAutoFit/>
              </a:bodyPr>
              <a:lstStyle/>
              <a:p>
                <a:r>
                  <a:rPr lang="en-GB" sz="1800" dirty="0">
                    <a:solidFill>
                      <a:schemeClr val="bg1"/>
                    </a:solidFill>
                  </a:rPr>
                  <a:t>Smarter Machines</a:t>
                </a:r>
              </a:p>
            </p:txBody>
          </p:sp>
          <p:pic>
            <p:nvPicPr>
              <p:cNvPr id="62" name="Picture 61">
                <a:extLst>
                  <a:ext uri="{FF2B5EF4-FFF2-40B4-BE49-F238E27FC236}">
                    <a16:creationId xmlns:a16="http://schemas.microsoft.com/office/drawing/2014/main" id="{46D8B614-EF9A-05A7-B2EB-A31899A4B5E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062008" y="3883917"/>
                <a:ext cx="764000" cy="764000"/>
              </a:xfrm>
              <a:prstGeom prst="rect">
                <a:avLst/>
              </a:prstGeom>
            </p:spPr>
          </p:pic>
        </p:grpSp>
        <p:grpSp>
          <p:nvGrpSpPr>
            <p:cNvPr id="70" name="Group 69">
              <a:extLst>
                <a:ext uri="{FF2B5EF4-FFF2-40B4-BE49-F238E27FC236}">
                  <a16:creationId xmlns:a16="http://schemas.microsoft.com/office/drawing/2014/main" id="{25F10264-7EDB-229A-A292-633DC5339F58}"/>
                </a:ext>
              </a:extLst>
            </p:cNvPr>
            <p:cNvGrpSpPr/>
            <p:nvPr/>
          </p:nvGrpSpPr>
          <p:grpSpPr>
            <a:xfrm>
              <a:off x="7932519" y="5769934"/>
              <a:ext cx="2946474" cy="819626"/>
              <a:chOff x="7932519" y="5920409"/>
              <a:chExt cx="2946474" cy="819626"/>
            </a:xfrm>
          </p:grpSpPr>
          <p:sp>
            <p:nvSpPr>
              <p:cNvPr id="56" name="TextBox 55">
                <a:extLst>
                  <a:ext uri="{FF2B5EF4-FFF2-40B4-BE49-F238E27FC236}">
                    <a16:creationId xmlns:a16="http://schemas.microsoft.com/office/drawing/2014/main" id="{33BB2095-D996-1005-3DB1-42F6654CFA96}"/>
                  </a:ext>
                </a:extLst>
              </p:cNvPr>
              <p:cNvSpPr txBox="1"/>
              <p:nvPr/>
            </p:nvSpPr>
            <p:spPr>
              <a:xfrm>
                <a:off x="7932519" y="6193329"/>
                <a:ext cx="2126848" cy="369332"/>
              </a:xfrm>
              <a:prstGeom prst="rect">
                <a:avLst/>
              </a:prstGeom>
              <a:noFill/>
            </p:spPr>
            <p:txBody>
              <a:bodyPr wrap="square">
                <a:spAutoFit/>
              </a:bodyPr>
              <a:lstStyle/>
              <a:p>
                <a:r>
                  <a:rPr lang="en-GB" sz="1800" dirty="0">
                    <a:solidFill>
                      <a:schemeClr val="bg1"/>
                    </a:solidFill>
                  </a:rPr>
                  <a:t>Remote Challenges</a:t>
                </a:r>
                <a:endParaRPr lang="en-US" dirty="0">
                  <a:solidFill>
                    <a:schemeClr val="bg1"/>
                  </a:solidFill>
                </a:endParaRPr>
              </a:p>
            </p:txBody>
          </p:sp>
          <p:pic>
            <p:nvPicPr>
              <p:cNvPr id="64" name="Picture 63">
                <a:extLst>
                  <a:ext uri="{FF2B5EF4-FFF2-40B4-BE49-F238E27FC236}">
                    <a16:creationId xmlns:a16="http://schemas.microsoft.com/office/drawing/2014/main" id="{F53337A3-3912-20B8-004B-DCFE283898E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059367" y="5920409"/>
                <a:ext cx="819626" cy="819626"/>
              </a:xfrm>
              <a:prstGeom prst="rect">
                <a:avLst/>
              </a:prstGeom>
            </p:spPr>
          </p:pic>
        </p:grpSp>
      </p:grpSp>
    </p:spTree>
    <p:extLst>
      <p:ext uri="{BB962C8B-B14F-4D97-AF65-F5344CB8AC3E}">
        <p14:creationId xmlns:p14="http://schemas.microsoft.com/office/powerpoint/2010/main" val="38477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100000">
                                          <p:val>
                                            <p:strVal val="#ppt_x"/>
                                          </p:val>
                                        </p:tav>
                                      </p:tavLst>
                                    </p:anim>
                                    <p:anim calcmode="lin" valueType="num">
                                      <p:cBhvr>
                                        <p:cTn id="8" dur="500" fill="hold"/>
                                        <p:tgtEl>
                                          <p:spTgt spid="6"/>
                                        </p:tgtEl>
                                        <p:attrNameLst>
                                          <p:attrName>ppt_y</p:attrName>
                                        </p:attrNameLst>
                                      </p:cBhvr>
                                      <p:tavLst>
                                        <p:tav tm="0">
                                          <p:val>
                                            <p:strVal val="#ppt_y-#ppt_h/2"/>
                                          </p:val>
                                        </p:tav>
                                        <p:tav tm="100000">
                                          <p:val>
                                            <p:strVal val="#ppt_y"/>
                                          </p:val>
                                        </p:tav>
                                      </p:tavLst>
                                    </p:anim>
                                    <p:anim calcmode="lin" valueType="num">
                                      <p:cBhvr>
                                        <p:cTn id="9" dur="500" fill="hold"/>
                                        <p:tgtEl>
                                          <p:spTgt spid="6"/>
                                        </p:tgtEl>
                                        <p:attrNameLst>
                                          <p:attrName>ppt_w</p:attrName>
                                        </p:attrNameLst>
                                      </p:cBhvr>
                                      <p:tavLst>
                                        <p:tav tm="0">
                                          <p:val>
                                            <p:strVal val="#ppt_w"/>
                                          </p:val>
                                        </p:tav>
                                        <p:tav tm="100000">
                                          <p:val>
                                            <p:strVal val="#ppt_w"/>
                                          </p:val>
                                        </p:tav>
                                      </p:tavLst>
                                    </p:anim>
                                    <p:anim calcmode="lin" valueType="num">
                                      <p:cBhvr>
                                        <p:cTn id="10" dur="500" fill="hold"/>
                                        <p:tgtEl>
                                          <p:spTgt spid="6"/>
                                        </p:tgtEl>
                                        <p:attrNameLst>
                                          <p:attrName>ppt_h</p:attrName>
                                        </p:attrNameLst>
                                      </p:cBhvr>
                                      <p:tavLst>
                                        <p:tav tm="0">
                                          <p:val>
                                            <p:fltVal val="0"/>
                                          </p:val>
                                        </p:tav>
                                        <p:tav tm="100000">
                                          <p:val>
                                            <p:strVal val="#ppt_h"/>
                                          </p:val>
                                        </p:tav>
                                      </p:tavLst>
                                    </p:anim>
                                  </p:childTnLst>
                                </p:cTn>
                              </p:par>
                              <p:par>
                                <p:cTn id="11" presetID="6" presetClass="entr" presetSubtype="32"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circle(out)">
                                      <p:cBhvr>
                                        <p:cTn id="13" dur="2000"/>
                                        <p:tgtEl>
                                          <p:spTgt spid="4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53" presetClass="entr" presetSubtype="16" fill="hold" nodeType="with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p:cTn id="19" dur="1000" fill="hold"/>
                                        <p:tgtEl>
                                          <p:spTgt spid="73"/>
                                        </p:tgtEl>
                                        <p:attrNameLst>
                                          <p:attrName>ppt_w</p:attrName>
                                        </p:attrNameLst>
                                      </p:cBhvr>
                                      <p:tavLst>
                                        <p:tav tm="0">
                                          <p:val>
                                            <p:fltVal val="0"/>
                                          </p:val>
                                        </p:tav>
                                        <p:tav tm="100000">
                                          <p:val>
                                            <p:strVal val="#ppt_w"/>
                                          </p:val>
                                        </p:tav>
                                      </p:tavLst>
                                    </p:anim>
                                    <p:anim calcmode="lin" valueType="num">
                                      <p:cBhvr>
                                        <p:cTn id="20" dur="1000" fill="hold"/>
                                        <p:tgtEl>
                                          <p:spTgt spid="73"/>
                                        </p:tgtEl>
                                        <p:attrNameLst>
                                          <p:attrName>ppt_h</p:attrName>
                                        </p:attrNameLst>
                                      </p:cBhvr>
                                      <p:tavLst>
                                        <p:tav tm="0">
                                          <p:val>
                                            <p:fltVal val="0"/>
                                          </p:val>
                                        </p:tav>
                                        <p:tav tm="100000">
                                          <p:val>
                                            <p:strVal val="#ppt_h"/>
                                          </p:val>
                                        </p:tav>
                                      </p:tavLst>
                                    </p:anim>
                                    <p:animEffect transition="in" filter="fade">
                                      <p:cBhvr>
                                        <p:cTn id="21"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84E0185-B325-A655-2EB4-5589586A6B8A}"/>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83842416-85B5-0A8A-C54E-6871F794B79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2191814" y="-287619"/>
            <a:ext cx="15624619" cy="11708772"/>
          </a:xfrm>
          <a:prstGeom prst="rect">
            <a:avLst/>
          </a:prstGeom>
        </p:spPr>
      </p:pic>
      <p:sp>
        <p:nvSpPr>
          <p:cNvPr id="3" name="Title 2">
            <a:extLst>
              <a:ext uri="{FF2B5EF4-FFF2-40B4-BE49-F238E27FC236}">
                <a16:creationId xmlns:a16="http://schemas.microsoft.com/office/drawing/2014/main" id="{C5E4CEEA-F71B-EBEE-1575-BFEF126E0A39}"/>
              </a:ext>
            </a:extLst>
          </p:cNvPr>
          <p:cNvSpPr txBox="1">
            <a:spLocks/>
          </p:cNvSpPr>
          <p:nvPr/>
        </p:nvSpPr>
        <p:spPr>
          <a:xfrm>
            <a:off x="718058" y="866054"/>
            <a:ext cx="5127154" cy="53149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ea typeface="+mj-lt"/>
                <a:cs typeface="+mj-lt"/>
              </a:rPr>
              <a:t>Systems, </a:t>
            </a:r>
            <a:r>
              <a:rPr lang="en-US" sz="3200" b="1" dirty="0">
                <a:solidFill>
                  <a:srgbClr val="FF872A"/>
                </a:solidFill>
                <a:ea typeface="+mj-lt"/>
                <a:cs typeface="+mj-lt"/>
              </a:rPr>
              <a:t>not technologies</a:t>
            </a:r>
            <a:endParaRPr lang="en-US" sz="3200" b="1" dirty="0">
              <a:solidFill>
                <a:srgbClr val="FF872A"/>
              </a:solidFill>
            </a:endParaRPr>
          </a:p>
        </p:txBody>
      </p:sp>
      <p:cxnSp>
        <p:nvCxnSpPr>
          <p:cNvPr id="4" name="Straight Connector 3">
            <a:extLst>
              <a:ext uri="{FF2B5EF4-FFF2-40B4-BE49-F238E27FC236}">
                <a16:creationId xmlns:a16="http://schemas.microsoft.com/office/drawing/2014/main" id="{AB6158AB-4876-CFAD-3848-E49F85DD91BA}"/>
              </a:ext>
            </a:extLst>
          </p:cNvPr>
          <p:cNvCxnSpPr>
            <a:cxnSpLocks/>
          </p:cNvCxnSpPr>
          <p:nvPr/>
        </p:nvCxnSpPr>
        <p:spPr>
          <a:xfrm>
            <a:off x="437308" y="-1843348"/>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B84DC992-0A83-FBB4-0B82-31D0BF101333}"/>
              </a:ext>
            </a:extLst>
          </p:cNvPr>
          <p:cNvSpPr/>
          <p:nvPr/>
        </p:nvSpPr>
        <p:spPr>
          <a:xfrm>
            <a:off x="6423490" y="847136"/>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45D0CAE-8D86-18B7-4772-BBBFDBE921A9}"/>
              </a:ext>
            </a:extLst>
          </p:cNvPr>
          <p:cNvCxnSpPr>
            <a:cxnSpLocks/>
          </p:cNvCxnSpPr>
          <p:nvPr/>
        </p:nvCxnSpPr>
        <p:spPr>
          <a:xfrm>
            <a:off x="7714422" y="-2572417"/>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7BB42C8-62DA-E7AD-F05C-61051C29D67D}"/>
              </a:ext>
            </a:extLst>
          </p:cNvPr>
          <p:cNvCxnSpPr>
            <a:cxnSpLocks/>
          </p:cNvCxnSpPr>
          <p:nvPr/>
        </p:nvCxnSpPr>
        <p:spPr>
          <a:xfrm>
            <a:off x="7714422" y="3674663"/>
            <a:ext cx="0" cy="2765894"/>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4" name="Graphic 33">
            <a:extLst>
              <a:ext uri="{FF2B5EF4-FFF2-40B4-BE49-F238E27FC236}">
                <a16:creationId xmlns:a16="http://schemas.microsoft.com/office/drawing/2014/main" id="{64D1799A-5817-0C69-A2CA-2634C650FF6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17749" y="1384794"/>
            <a:ext cx="1593346" cy="1593346"/>
          </a:xfrm>
          <a:prstGeom prst="rect">
            <a:avLst/>
          </a:prstGeom>
        </p:spPr>
      </p:pic>
      <p:grpSp>
        <p:nvGrpSpPr>
          <p:cNvPr id="21" name="Group 20">
            <a:extLst>
              <a:ext uri="{FF2B5EF4-FFF2-40B4-BE49-F238E27FC236}">
                <a16:creationId xmlns:a16="http://schemas.microsoft.com/office/drawing/2014/main" id="{2B3A029C-31F3-98C8-4097-CC5E383DF23C}"/>
              </a:ext>
            </a:extLst>
          </p:cNvPr>
          <p:cNvGrpSpPr/>
          <p:nvPr/>
        </p:nvGrpSpPr>
        <p:grpSpPr>
          <a:xfrm>
            <a:off x="5544272" y="3819400"/>
            <a:ext cx="6458651" cy="369332"/>
            <a:chOff x="5544272" y="3819400"/>
            <a:chExt cx="6458651" cy="369332"/>
          </a:xfrm>
        </p:grpSpPr>
        <p:sp>
          <p:nvSpPr>
            <p:cNvPr id="7" name="TextBox 6">
              <a:extLst>
                <a:ext uri="{FF2B5EF4-FFF2-40B4-BE49-F238E27FC236}">
                  <a16:creationId xmlns:a16="http://schemas.microsoft.com/office/drawing/2014/main" id="{41AC1FCD-544F-BA37-E245-222CBCC1009A}"/>
                </a:ext>
              </a:extLst>
            </p:cNvPr>
            <p:cNvSpPr txBox="1"/>
            <p:nvPr/>
          </p:nvSpPr>
          <p:spPr>
            <a:xfrm>
              <a:off x="7856298" y="3819400"/>
              <a:ext cx="4146625" cy="369332"/>
            </a:xfrm>
            <a:prstGeom prst="rect">
              <a:avLst/>
            </a:prstGeom>
            <a:noFill/>
          </p:spPr>
          <p:txBody>
            <a:bodyPr wrap="square">
              <a:spAutoFit/>
            </a:bodyPr>
            <a:lstStyle/>
            <a:p>
              <a:r>
                <a:rPr lang="en-US" sz="1800" dirty="0">
                  <a:solidFill>
                    <a:schemeClr val="bg1"/>
                  </a:solidFill>
                </a:rPr>
                <a:t>Defining Human-Machine Interactions</a:t>
              </a:r>
            </a:p>
          </p:txBody>
        </p:sp>
        <p:cxnSp>
          <p:nvCxnSpPr>
            <p:cNvPr id="18" name="Straight Connector 17">
              <a:extLst>
                <a:ext uri="{FF2B5EF4-FFF2-40B4-BE49-F238E27FC236}">
                  <a16:creationId xmlns:a16="http://schemas.microsoft.com/office/drawing/2014/main" id="{F208B4E1-38C1-DBBA-0E62-B456B2EE57E3}"/>
                </a:ext>
              </a:extLst>
            </p:cNvPr>
            <p:cNvCxnSpPr>
              <a:cxnSpLocks/>
            </p:cNvCxnSpPr>
            <p:nvPr/>
          </p:nvCxnSpPr>
          <p:spPr>
            <a:xfrm flipH="1">
              <a:off x="5544272" y="4027990"/>
              <a:ext cx="1817225" cy="0"/>
            </a:xfrm>
            <a:prstGeom prst="line">
              <a:avLst/>
            </a:prstGeom>
            <a:ln w="41275" cmpd="sng">
              <a:gradFill flip="none" rotWithShape="1">
                <a:gsLst>
                  <a:gs pos="62000">
                    <a:srgbClr val="7454DB"/>
                  </a:gs>
                  <a:gs pos="42000">
                    <a:srgbClr val="534AC9"/>
                  </a:gs>
                  <a:gs pos="0">
                    <a:srgbClr val="A53E9D">
                      <a:alpha val="0"/>
                    </a:srgbClr>
                  </a:gs>
                  <a:gs pos="81000">
                    <a:srgbClr val="6C2E9B"/>
                  </a:gs>
                </a:gsLst>
                <a:lin ang="10800000" scaled="1"/>
                <a:tileRect/>
              </a:gradFill>
              <a:prstDash val="sysDot"/>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4813AC56-A69D-CB3E-0D1F-5DD7C507B644}"/>
              </a:ext>
            </a:extLst>
          </p:cNvPr>
          <p:cNvGrpSpPr/>
          <p:nvPr/>
        </p:nvGrpSpPr>
        <p:grpSpPr>
          <a:xfrm>
            <a:off x="5544272" y="4446613"/>
            <a:ext cx="6169287" cy="369332"/>
            <a:chOff x="5544272" y="4446613"/>
            <a:chExt cx="6169287" cy="369332"/>
          </a:xfrm>
        </p:grpSpPr>
        <p:sp>
          <p:nvSpPr>
            <p:cNvPr id="11" name="TextBox 10">
              <a:extLst>
                <a:ext uri="{FF2B5EF4-FFF2-40B4-BE49-F238E27FC236}">
                  <a16:creationId xmlns:a16="http://schemas.microsoft.com/office/drawing/2014/main" id="{01533837-C417-BA50-D735-5AC7F07630F6}"/>
                </a:ext>
              </a:extLst>
            </p:cNvPr>
            <p:cNvSpPr txBox="1"/>
            <p:nvPr/>
          </p:nvSpPr>
          <p:spPr>
            <a:xfrm>
              <a:off x="7856298" y="4446613"/>
              <a:ext cx="3857261" cy="369332"/>
            </a:xfrm>
            <a:prstGeom prst="rect">
              <a:avLst/>
            </a:prstGeom>
            <a:noFill/>
          </p:spPr>
          <p:txBody>
            <a:bodyPr wrap="square">
              <a:spAutoFit/>
            </a:bodyPr>
            <a:lstStyle/>
            <a:p>
              <a:r>
                <a:rPr lang="en-US" sz="1800" dirty="0">
                  <a:solidFill>
                    <a:schemeClr val="bg1"/>
                  </a:solidFill>
                </a:rPr>
                <a:t>Activating Ecosystems via Platforms</a:t>
              </a:r>
            </a:p>
          </p:txBody>
        </p:sp>
        <p:cxnSp>
          <p:nvCxnSpPr>
            <p:cNvPr id="19" name="Straight Connector 18">
              <a:extLst>
                <a:ext uri="{FF2B5EF4-FFF2-40B4-BE49-F238E27FC236}">
                  <a16:creationId xmlns:a16="http://schemas.microsoft.com/office/drawing/2014/main" id="{17226D32-B372-282E-A34A-0BB47CD7E123}"/>
                </a:ext>
              </a:extLst>
            </p:cNvPr>
            <p:cNvCxnSpPr>
              <a:cxnSpLocks/>
            </p:cNvCxnSpPr>
            <p:nvPr/>
          </p:nvCxnSpPr>
          <p:spPr>
            <a:xfrm flipH="1">
              <a:off x="5544272" y="4649171"/>
              <a:ext cx="1817225" cy="0"/>
            </a:xfrm>
            <a:prstGeom prst="line">
              <a:avLst/>
            </a:prstGeom>
            <a:ln w="41275" cmpd="sng">
              <a:gradFill flip="none" rotWithShape="1">
                <a:gsLst>
                  <a:gs pos="62000">
                    <a:srgbClr val="7454DB"/>
                  </a:gs>
                  <a:gs pos="42000">
                    <a:srgbClr val="534AC9"/>
                  </a:gs>
                  <a:gs pos="0">
                    <a:srgbClr val="A53E9D">
                      <a:alpha val="0"/>
                    </a:srgbClr>
                  </a:gs>
                  <a:gs pos="81000">
                    <a:srgbClr val="6C2E9B"/>
                  </a:gs>
                </a:gsLst>
                <a:lin ang="10800000" scaled="1"/>
                <a:tileRect/>
              </a:gradFill>
              <a:prstDash val="sysDot"/>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CEA3E2CA-310F-68E3-EB89-149739A8F55E}"/>
              </a:ext>
            </a:extLst>
          </p:cNvPr>
          <p:cNvGrpSpPr/>
          <p:nvPr/>
        </p:nvGrpSpPr>
        <p:grpSpPr>
          <a:xfrm>
            <a:off x="5544272" y="5073826"/>
            <a:ext cx="5521100" cy="369332"/>
            <a:chOff x="5544272" y="5073826"/>
            <a:chExt cx="5521100" cy="369332"/>
          </a:xfrm>
        </p:grpSpPr>
        <p:sp>
          <p:nvSpPr>
            <p:cNvPr id="13" name="TextBox 12">
              <a:extLst>
                <a:ext uri="{FF2B5EF4-FFF2-40B4-BE49-F238E27FC236}">
                  <a16:creationId xmlns:a16="http://schemas.microsoft.com/office/drawing/2014/main" id="{ED1EEC9B-2A69-E4D7-9D52-5DC6DE517F10}"/>
                </a:ext>
              </a:extLst>
            </p:cNvPr>
            <p:cNvSpPr txBox="1"/>
            <p:nvPr/>
          </p:nvSpPr>
          <p:spPr>
            <a:xfrm>
              <a:off x="7856298" y="5073826"/>
              <a:ext cx="3209074" cy="369332"/>
            </a:xfrm>
            <a:prstGeom prst="rect">
              <a:avLst/>
            </a:prstGeom>
            <a:noFill/>
          </p:spPr>
          <p:txBody>
            <a:bodyPr wrap="square">
              <a:spAutoFit/>
            </a:bodyPr>
            <a:lstStyle/>
            <a:p>
              <a:r>
                <a:rPr lang="en-US" sz="1800" dirty="0">
                  <a:solidFill>
                    <a:schemeClr val="bg1"/>
                  </a:solidFill>
                </a:rPr>
                <a:t>Directing Technological Influx</a:t>
              </a:r>
            </a:p>
          </p:txBody>
        </p:sp>
        <p:cxnSp>
          <p:nvCxnSpPr>
            <p:cNvPr id="20" name="Straight Connector 19">
              <a:extLst>
                <a:ext uri="{FF2B5EF4-FFF2-40B4-BE49-F238E27FC236}">
                  <a16:creationId xmlns:a16="http://schemas.microsoft.com/office/drawing/2014/main" id="{24CA4E9B-77BF-7C1E-5D82-55519C2933A8}"/>
                </a:ext>
              </a:extLst>
            </p:cNvPr>
            <p:cNvCxnSpPr>
              <a:cxnSpLocks/>
            </p:cNvCxnSpPr>
            <p:nvPr/>
          </p:nvCxnSpPr>
          <p:spPr>
            <a:xfrm flipH="1">
              <a:off x="5544272" y="5270351"/>
              <a:ext cx="1817225" cy="0"/>
            </a:xfrm>
            <a:prstGeom prst="line">
              <a:avLst/>
            </a:prstGeom>
            <a:ln w="41275" cmpd="sng">
              <a:gradFill flip="none" rotWithShape="1">
                <a:gsLst>
                  <a:gs pos="62000">
                    <a:srgbClr val="7454DB"/>
                  </a:gs>
                  <a:gs pos="42000">
                    <a:srgbClr val="534AC9"/>
                  </a:gs>
                  <a:gs pos="0">
                    <a:srgbClr val="A53E9D">
                      <a:alpha val="0"/>
                    </a:srgbClr>
                  </a:gs>
                  <a:gs pos="81000">
                    <a:srgbClr val="6C2E9B"/>
                  </a:gs>
                </a:gsLst>
                <a:lin ang="10800000" scaled="1"/>
                <a:tileRect/>
              </a:gra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6952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par>
                                <p:cTn id="11" presetID="22" presetClass="entr" presetSubtype="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par>
                                <p:cTn id="14" presetID="17" presetClass="entr" presetSubtype="1"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1000" fill="hold"/>
                                        <p:tgtEl>
                                          <p:spTgt spid="29"/>
                                        </p:tgtEl>
                                        <p:attrNameLst>
                                          <p:attrName>ppt_x</p:attrName>
                                        </p:attrNameLst>
                                      </p:cBhvr>
                                      <p:tavLst>
                                        <p:tav tm="0">
                                          <p:val>
                                            <p:strVal val="#ppt_x"/>
                                          </p:val>
                                        </p:tav>
                                        <p:tav tm="100000">
                                          <p:val>
                                            <p:strVal val="#ppt_x"/>
                                          </p:val>
                                        </p:tav>
                                      </p:tavLst>
                                    </p:anim>
                                    <p:anim calcmode="lin" valueType="num">
                                      <p:cBhvr>
                                        <p:cTn id="17" dur="1000" fill="hold"/>
                                        <p:tgtEl>
                                          <p:spTgt spid="29"/>
                                        </p:tgtEl>
                                        <p:attrNameLst>
                                          <p:attrName>ppt_y</p:attrName>
                                        </p:attrNameLst>
                                      </p:cBhvr>
                                      <p:tavLst>
                                        <p:tav tm="0">
                                          <p:val>
                                            <p:strVal val="#ppt_y-#ppt_h/2"/>
                                          </p:val>
                                        </p:tav>
                                        <p:tav tm="100000">
                                          <p:val>
                                            <p:strVal val="#ppt_y"/>
                                          </p:val>
                                        </p:tav>
                                      </p:tavLst>
                                    </p:anim>
                                    <p:anim calcmode="lin" valueType="num">
                                      <p:cBhvr>
                                        <p:cTn id="18" dur="1000" fill="hold"/>
                                        <p:tgtEl>
                                          <p:spTgt spid="29"/>
                                        </p:tgtEl>
                                        <p:attrNameLst>
                                          <p:attrName>ppt_w</p:attrName>
                                        </p:attrNameLst>
                                      </p:cBhvr>
                                      <p:tavLst>
                                        <p:tav tm="0">
                                          <p:val>
                                            <p:strVal val="#ppt_w"/>
                                          </p:val>
                                        </p:tav>
                                        <p:tav tm="100000">
                                          <p:val>
                                            <p:strVal val="#ppt_w"/>
                                          </p:val>
                                        </p:tav>
                                      </p:tavLst>
                                    </p:anim>
                                    <p:anim calcmode="lin" valueType="num">
                                      <p:cBhvr>
                                        <p:cTn id="19" dur="1000" fill="hold"/>
                                        <p:tgtEl>
                                          <p:spTgt spid="29"/>
                                        </p:tgtEl>
                                        <p:attrNameLst>
                                          <p:attrName>ppt_h</p:attrName>
                                        </p:attrNameLst>
                                      </p:cBhvr>
                                      <p:tavLst>
                                        <p:tav tm="0">
                                          <p:val>
                                            <p:fltVal val="0"/>
                                          </p:val>
                                        </p:tav>
                                        <p:tav tm="100000">
                                          <p:val>
                                            <p:strVal val="#ppt_h"/>
                                          </p:val>
                                        </p:tav>
                                      </p:tavLst>
                                    </p:anim>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par>
                                <p:cTn id="24" presetID="17" presetClass="entr" presetSubtype="1"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ppt_h/2"/>
                                          </p:val>
                                        </p:tav>
                                        <p:tav tm="100000">
                                          <p:val>
                                            <p:strVal val="#ppt_y"/>
                                          </p:val>
                                        </p:tav>
                                      </p:tavLst>
                                    </p:anim>
                                    <p:anim calcmode="lin" valueType="num">
                                      <p:cBhvr>
                                        <p:cTn id="28" dur="1000" fill="hold"/>
                                        <p:tgtEl>
                                          <p:spTgt spid="30"/>
                                        </p:tgtEl>
                                        <p:attrNameLst>
                                          <p:attrName>ppt_w</p:attrName>
                                        </p:attrNameLst>
                                      </p:cBhvr>
                                      <p:tavLst>
                                        <p:tav tm="0">
                                          <p:val>
                                            <p:strVal val="#ppt_w"/>
                                          </p:val>
                                        </p:tav>
                                        <p:tav tm="100000">
                                          <p:val>
                                            <p:strVal val="#ppt_w"/>
                                          </p:val>
                                        </p:tav>
                                      </p:tavLst>
                                    </p:anim>
                                    <p:anim calcmode="lin" valueType="num">
                                      <p:cBhvr>
                                        <p:cTn id="29" dur="1000" fill="hold"/>
                                        <p:tgtEl>
                                          <p:spTgt spid="30"/>
                                        </p:tgtEl>
                                        <p:attrNameLst>
                                          <p:attrName>ppt_h</p:attrName>
                                        </p:attrNameLst>
                                      </p:cBhvr>
                                      <p:tavLst>
                                        <p:tav tm="0">
                                          <p:val>
                                            <p:fltVal val="0"/>
                                          </p:val>
                                        </p:tav>
                                        <p:tav tm="100000">
                                          <p:val>
                                            <p:strVal val="#ppt_h"/>
                                          </p:val>
                                        </p:tav>
                                      </p:tavLst>
                                    </p:anim>
                                  </p:childTnLst>
                                </p:cTn>
                              </p:par>
                              <p:par>
                                <p:cTn id="30" presetID="10"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purple smoke&#10;&#10;Description automatically generated">
            <a:extLst>
              <a:ext uri="{FF2B5EF4-FFF2-40B4-BE49-F238E27FC236}">
                <a16:creationId xmlns:a16="http://schemas.microsoft.com/office/drawing/2014/main" id="{FD99FF98-4FD8-6712-45F8-B69CB47578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6428"/>
            <a:ext cx="12192000" cy="6894428"/>
          </a:xfrm>
          <a:prstGeom prst="rect">
            <a:avLst/>
          </a:prstGeom>
        </p:spPr>
      </p:pic>
      <p:sp>
        <p:nvSpPr>
          <p:cNvPr id="23" name="TextBox 22">
            <a:extLst>
              <a:ext uri="{FF2B5EF4-FFF2-40B4-BE49-F238E27FC236}">
                <a16:creationId xmlns:a16="http://schemas.microsoft.com/office/drawing/2014/main" id="{DEE7037A-C237-B0EA-2955-929EFAA31B17}"/>
              </a:ext>
            </a:extLst>
          </p:cNvPr>
          <p:cNvSpPr txBox="1"/>
          <p:nvPr/>
        </p:nvSpPr>
        <p:spPr>
          <a:xfrm>
            <a:off x="570690" y="292469"/>
            <a:ext cx="8484374" cy="553998"/>
          </a:xfrm>
          <a:prstGeom prst="rect">
            <a:avLst/>
          </a:prstGeom>
          <a:noFill/>
        </p:spPr>
        <p:txBody>
          <a:bodyPr wrap="none" lIns="60960" tIns="30480" rIns="60960" bIns="30480" rtlCol="0" anchor="t">
            <a:spAutoFit/>
          </a:bodyPr>
          <a:lstStyle/>
          <a:p>
            <a:r>
              <a:rPr lang="en-GB" sz="3200" dirty="0">
                <a:solidFill>
                  <a:schemeClr val="bg1"/>
                </a:solidFill>
                <a:latin typeface="+mj-lt"/>
              </a:rPr>
              <a:t>The Evolution of Human-Machine Interactions</a:t>
            </a:r>
            <a:endParaRPr lang="en-US" dirty="0">
              <a:solidFill>
                <a:schemeClr val="bg1"/>
              </a:solidFill>
            </a:endParaRPr>
          </a:p>
        </p:txBody>
      </p:sp>
      <p:grpSp>
        <p:nvGrpSpPr>
          <p:cNvPr id="22" name="Group 21">
            <a:extLst>
              <a:ext uri="{FF2B5EF4-FFF2-40B4-BE49-F238E27FC236}">
                <a16:creationId xmlns:a16="http://schemas.microsoft.com/office/drawing/2014/main" id="{5EE94B18-25C2-AE27-38AC-99DD23F4BC37}"/>
              </a:ext>
            </a:extLst>
          </p:cNvPr>
          <p:cNvGrpSpPr/>
          <p:nvPr/>
        </p:nvGrpSpPr>
        <p:grpSpPr>
          <a:xfrm>
            <a:off x="3600865" y="1600072"/>
            <a:ext cx="2289244" cy="5257927"/>
            <a:chOff x="3600865" y="1600072"/>
            <a:chExt cx="2289244" cy="5257927"/>
          </a:xfrm>
        </p:grpSpPr>
        <p:sp>
          <p:nvSpPr>
            <p:cNvPr id="11" name="Rectangle 10">
              <a:extLst>
                <a:ext uri="{FF2B5EF4-FFF2-40B4-BE49-F238E27FC236}">
                  <a16:creationId xmlns:a16="http://schemas.microsoft.com/office/drawing/2014/main" id="{B03A3578-3531-CA1D-ED50-FB809CE04871}"/>
                </a:ext>
              </a:extLst>
            </p:cNvPr>
            <p:cNvSpPr/>
            <p:nvPr/>
          </p:nvSpPr>
          <p:spPr>
            <a:xfrm>
              <a:off x="3613194" y="2287768"/>
              <a:ext cx="2264586" cy="4570231"/>
            </a:xfrm>
            <a:prstGeom prst="rect">
              <a:avLst/>
            </a:prstGeom>
            <a:gradFill flip="none" rotWithShape="1">
              <a:gsLst>
                <a:gs pos="32000">
                  <a:srgbClr val="00B0F0">
                    <a:alpha val="5768"/>
                  </a:srgbClr>
                </a:gs>
                <a:gs pos="100000">
                  <a:srgbClr val="FF872A">
                    <a:alpha val="41964"/>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309ACDAB-54A7-AAF2-46B3-C51D8566F777}"/>
                </a:ext>
              </a:extLst>
            </p:cNvPr>
            <p:cNvSpPr txBox="1"/>
            <p:nvPr/>
          </p:nvSpPr>
          <p:spPr>
            <a:xfrm>
              <a:off x="3600865" y="1600072"/>
              <a:ext cx="2289244" cy="553998"/>
            </a:xfrm>
            <a:prstGeom prst="rect">
              <a:avLst/>
            </a:prstGeom>
            <a:noFill/>
            <a:ln w="31750">
              <a:solidFill>
                <a:srgbClr val="FF872A"/>
              </a:solidFill>
            </a:ln>
          </p:spPr>
          <p:txBody>
            <a:bodyPr wrap="square" rtlCol="0">
              <a:spAutoFit/>
            </a:bodyPr>
            <a:lstStyle/>
            <a:p>
              <a:pPr algn="ctr"/>
              <a:r>
                <a:rPr lang="en-GB" sz="1500" dirty="0">
                  <a:solidFill>
                    <a:schemeClr val="bg1"/>
                  </a:solidFill>
                </a:rPr>
                <a:t>Machine Learning Algorithms</a:t>
              </a:r>
            </a:p>
          </p:txBody>
        </p:sp>
      </p:grpSp>
      <p:grpSp>
        <p:nvGrpSpPr>
          <p:cNvPr id="20" name="Group 19">
            <a:extLst>
              <a:ext uri="{FF2B5EF4-FFF2-40B4-BE49-F238E27FC236}">
                <a16:creationId xmlns:a16="http://schemas.microsoft.com/office/drawing/2014/main" id="{198DB6CC-3A3C-9A3D-A46E-B8646812BBA3}"/>
              </a:ext>
            </a:extLst>
          </p:cNvPr>
          <p:cNvGrpSpPr/>
          <p:nvPr/>
        </p:nvGrpSpPr>
        <p:grpSpPr>
          <a:xfrm>
            <a:off x="922169" y="1600072"/>
            <a:ext cx="2289244" cy="5257928"/>
            <a:chOff x="922169" y="1600072"/>
            <a:chExt cx="2289244" cy="5257928"/>
          </a:xfrm>
        </p:grpSpPr>
        <p:sp>
          <p:nvSpPr>
            <p:cNvPr id="10" name="Rectangle 9">
              <a:extLst>
                <a:ext uri="{FF2B5EF4-FFF2-40B4-BE49-F238E27FC236}">
                  <a16:creationId xmlns:a16="http://schemas.microsoft.com/office/drawing/2014/main" id="{3430F780-7E14-0141-08D1-6E71BF84D043}"/>
                </a:ext>
              </a:extLst>
            </p:cNvPr>
            <p:cNvSpPr/>
            <p:nvPr/>
          </p:nvSpPr>
          <p:spPr>
            <a:xfrm>
              <a:off x="946827" y="2287769"/>
              <a:ext cx="2264586" cy="4570231"/>
            </a:xfrm>
            <a:prstGeom prst="rect">
              <a:avLst/>
            </a:prstGeom>
            <a:gradFill flip="none" rotWithShape="1">
              <a:gsLst>
                <a:gs pos="32000">
                  <a:srgbClr val="00B0F0">
                    <a:alpha val="5768"/>
                  </a:srgbClr>
                </a:gs>
                <a:gs pos="100000">
                  <a:srgbClr val="93F0ED">
                    <a:alpha val="27824"/>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1C670E3C-5B9E-DB9F-8773-0C39F414709A}"/>
                </a:ext>
              </a:extLst>
            </p:cNvPr>
            <p:cNvSpPr txBox="1"/>
            <p:nvPr/>
          </p:nvSpPr>
          <p:spPr>
            <a:xfrm>
              <a:off x="922169" y="1600072"/>
              <a:ext cx="2289244" cy="553998"/>
            </a:xfrm>
            <a:prstGeom prst="rect">
              <a:avLst/>
            </a:prstGeom>
            <a:noFill/>
            <a:ln w="31750">
              <a:solidFill>
                <a:srgbClr val="93F0ED"/>
              </a:solidFill>
            </a:ln>
          </p:spPr>
          <p:txBody>
            <a:bodyPr wrap="square" rtlCol="0">
              <a:spAutoFit/>
            </a:bodyPr>
            <a:lstStyle/>
            <a:p>
              <a:pPr algn="ctr"/>
              <a:r>
                <a:rPr lang="en-GB" sz="1500" dirty="0">
                  <a:solidFill>
                    <a:schemeClr val="bg1"/>
                  </a:solidFill>
                  <a:latin typeface="+mj-lt"/>
                </a:rPr>
                <a:t>Massive amounts of</a:t>
              </a:r>
            </a:p>
            <a:p>
              <a:pPr algn="ctr"/>
              <a:r>
                <a:rPr lang="en-GB" sz="1500" dirty="0">
                  <a:solidFill>
                    <a:schemeClr val="bg1"/>
                  </a:solidFill>
                  <a:latin typeface="+mj-lt"/>
                </a:rPr>
                <a:t>data &amp; storage</a:t>
              </a:r>
            </a:p>
          </p:txBody>
        </p:sp>
      </p:grpSp>
      <p:grpSp>
        <p:nvGrpSpPr>
          <p:cNvPr id="27" name="Group 26">
            <a:extLst>
              <a:ext uri="{FF2B5EF4-FFF2-40B4-BE49-F238E27FC236}">
                <a16:creationId xmlns:a16="http://schemas.microsoft.com/office/drawing/2014/main" id="{FFC93E55-6586-0D11-7B37-811134A22685}"/>
              </a:ext>
            </a:extLst>
          </p:cNvPr>
          <p:cNvGrpSpPr/>
          <p:nvPr/>
        </p:nvGrpSpPr>
        <p:grpSpPr>
          <a:xfrm>
            <a:off x="8966561" y="1600072"/>
            <a:ext cx="2289245" cy="5257925"/>
            <a:chOff x="8966561" y="1600072"/>
            <a:chExt cx="2289245" cy="5257925"/>
          </a:xfrm>
        </p:grpSpPr>
        <p:sp>
          <p:nvSpPr>
            <p:cNvPr id="17" name="Rectangle 16">
              <a:extLst>
                <a:ext uri="{FF2B5EF4-FFF2-40B4-BE49-F238E27FC236}">
                  <a16:creationId xmlns:a16="http://schemas.microsoft.com/office/drawing/2014/main" id="{B720D1E8-4708-B207-8077-C26EE03BC90C}"/>
                </a:ext>
              </a:extLst>
            </p:cNvPr>
            <p:cNvSpPr/>
            <p:nvPr/>
          </p:nvSpPr>
          <p:spPr>
            <a:xfrm>
              <a:off x="8978890" y="2287766"/>
              <a:ext cx="2264586" cy="4570231"/>
            </a:xfrm>
            <a:prstGeom prst="rect">
              <a:avLst/>
            </a:prstGeom>
            <a:gradFill flip="none" rotWithShape="1">
              <a:gsLst>
                <a:gs pos="32000">
                  <a:srgbClr val="00B0F0">
                    <a:alpha val="5768"/>
                  </a:srgbClr>
                </a:gs>
                <a:gs pos="100000">
                  <a:srgbClr val="2192AB">
                    <a:alpha val="37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DC9957B6-43BB-3EB1-CA5C-0B85AFA0AD00}"/>
                </a:ext>
              </a:extLst>
            </p:cNvPr>
            <p:cNvSpPr txBox="1"/>
            <p:nvPr/>
          </p:nvSpPr>
          <p:spPr>
            <a:xfrm>
              <a:off x="8966561" y="1600072"/>
              <a:ext cx="2289245" cy="553998"/>
            </a:xfrm>
            <a:prstGeom prst="rect">
              <a:avLst/>
            </a:prstGeom>
            <a:noFill/>
            <a:ln w="31750">
              <a:solidFill>
                <a:srgbClr val="2192AB"/>
              </a:solidFill>
            </a:ln>
          </p:spPr>
          <p:txBody>
            <a:bodyPr wrap="square" rtlCol="0">
              <a:spAutoFit/>
            </a:bodyPr>
            <a:lstStyle/>
            <a:p>
              <a:pPr algn="ctr"/>
              <a:r>
                <a:rPr lang="en-GB" sz="1500" dirty="0">
                  <a:solidFill>
                    <a:schemeClr val="bg1"/>
                  </a:solidFill>
                </a:rPr>
                <a:t>Exponential increases in computing power</a:t>
              </a:r>
            </a:p>
          </p:txBody>
        </p:sp>
      </p:grpSp>
      <p:grpSp>
        <p:nvGrpSpPr>
          <p:cNvPr id="25" name="Group 24">
            <a:extLst>
              <a:ext uri="{FF2B5EF4-FFF2-40B4-BE49-F238E27FC236}">
                <a16:creationId xmlns:a16="http://schemas.microsoft.com/office/drawing/2014/main" id="{82D0D4C7-27B1-78AD-79B5-8E5E6B5E0BB5}"/>
              </a:ext>
            </a:extLst>
          </p:cNvPr>
          <p:cNvGrpSpPr/>
          <p:nvPr/>
        </p:nvGrpSpPr>
        <p:grpSpPr>
          <a:xfrm>
            <a:off x="6280828" y="1600072"/>
            <a:ext cx="2289244" cy="5257926"/>
            <a:chOff x="6280828" y="1600072"/>
            <a:chExt cx="2289244" cy="5257926"/>
          </a:xfrm>
        </p:grpSpPr>
        <p:sp>
          <p:nvSpPr>
            <p:cNvPr id="14" name="Rectangle 13">
              <a:extLst>
                <a:ext uri="{FF2B5EF4-FFF2-40B4-BE49-F238E27FC236}">
                  <a16:creationId xmlns:a16="http://schemas.microsoft.com/office/drawing/2014/main" id="{A6F92046-D252-2642-EFBA-40E9D7D43CF7}"/>
                </a:ext>
              </a:extLst>
            </p:cNvPr>
            <p:cNvSpPr/>
            <p:nvPr/>
          </p:nvSpPr>
          <p:spPr>
            <a:xfrm>
              <a:off x="6293157" y="2287767"/>
              <a:ext cx="2264586" cy="4570231"/>
            </a:xfrm>
            <a:prstGeom prst="rect">
              <a:avLst/>
            </a:prstGeom>
            <a:gradFill flip="none" rotWithShape="1">
              <a:gsLst>
                <a:gs pos="32000">
                  <a:srgbClr val="00B0F0">
                    <a:alpha val="5768"/>
                  </a:srgbClr>
                </a:gs>
                <a:gs pos="100000">
                  <a:srgbClr val="7454DB">
                    <a:alpha val="49814"/>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016918D8-9D79-099D-C5EB-91C2A5BE5E90}"/>
                </a:ext>
              </a:extLst>
            </p:cNvPr>
            <p:cNvSpPr txBox="1"/>
            <p:nvPr/>
          </p:nvSpPr>
          <p:spPr>
            <a:xfrm>
              <a:off x="6280828" y="1600072"/>
              <a:ext cx="2289244" cy="553998"/>
            </a:xfrm>
            <a:prstGeom prst="rect">
              <a:avLst/>
            </a:prstGeom>
            <a:noFill/>
            <a:ln w="31750">
              <a:solidFill>
                <a:srgbClr val="7454DB"/>
              </a:solidFill>
            </a:ln>
          </p:spPr>
          <p:txBody>
            <a:bodyPr wrap="square">
              <a:spAutoFit/>
            </a:bodyPr>
            <a:lstStyle/>
            <a:p>
              <a:pPr algn="ctr"/>
              <a:r>
                <a:rPr lang="en-GB" sz="1500" dirty="0">
                  <a:solidFill>
                    <a:schemeClr val="bg1"/>
                  </a:solidFill>
                  <a:latin typeface="+mj-lt"/>
                </a:rPr>
                <a:t>Faster and more reliable communications</a:t>
              </a:r>
            </a:p>
          </p:txBody>
        </p:sp>
      </p:grpSp>
      <p:cxnSp>
        <p:nvCxnSpPr>
          <p:cNvPr id="4" name="Straight Connector 3">
            <a:extLst>
              <a:ext uri="{FF2B5EF4-FFF2-40B4-BE49-F238E27FC236}">
                <a16:creationId xmlns:a16="http://schemas.microsoft.com/office/drawing/2014/main" id="{49043D47-53BD-5C39-561C-23764F22DB22}"/>
              </a:ext>
            </a:extLst>
          </p:cNvPr>
          <p:cNvCxnSpPr>
            <a:cxnSpLocks/>
          </p:cNvCxnSpPr>
          <p:nvPr/>
        </p:nvCxnSpPr>
        <p:spPr>
          <a:xfrm>
            <a:off x="437308" y="-63661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C5A56C3A-EAAB-11EC-8FD1-1F05B4E78369}"/>
              </a:ext>
            </a:extLst>
          </p:cNvPr>
          <p:cNvGrpSpPr/>
          <p:nvPr/>
        </p:nvGrpSpPr>
        <p:grpSpPr>
          <a:xfrm>
            <a:off x="970660" y="2406384"/>
            <a:ext cx="2240753" cy="2754676"/>
            <a:chOff x="970660" y="2406384"/>
            <a:chExt cx="2240753" cy="2754676"/>
          </a:xfrm>
        </p:grpSpPr>
        <p:sp>
          <p:nvSpPr>
            <p:cNvPr id="66" name="TextBox 65">
              <a:extLst>
                <a:ext uri="{FF2B5EF4-FFF2-40B4-BE49-F238E27FC236}">
                  <a16:creationId xmlns:a16="http://schemas.microsoft.com/office/drawing/2014/main" id="{1F7A6195-05C2-630D-0C2D-776D6D86E5D8}"/>
                </a:ext>
              </a:extLst>
            </p:cNvPr>
            <p:cNvSpPr txBox="1"/>
            <p:nvPr/>
          </p:nvSpPr>
          <p:spPr>
            <a:xfrm>
              <a:off x="970660" y="2406384"/>
              <a:ext cx="2240753" cy="954107"/>
            </a:xfrm>
            <a:prstGeom prst="rect">
              <a:avLst/>
            </a:prstGeom>
            <a:noFill/>
          </p:spPr>
          <p:txBody>
            <a:bodyPr wrap="square">
              <a:spAutoFit/>
            </a:bodyPr>
            <a:lstStyle/>
            <a:p>
              <a:pPr algn="ctr"/>
              <a:r>
                <a:rPr lang="en-GB" sz="1400" dirty="0">
                  <a:solidFill>
                    <a:schemeClr val="bg1"/>
                  </a:solidFill>
                  <a:latin typeface="+mj-lt"/>
                </a:rPr>
                <a:t>Cloud storage / smart devices, social media platforms, and the </a:t>
              </a:r>
            </a:p>
            <a:p>
              <a:pPr algn="ctr"/>
              <a:r>
                <a:rPr lang="en-GB" sz="1400" dirty="0">
                  <a:solidFill>
                    <a:schemeClr val="bg1"/>
                  </a:solidFill>
                  <a:latin typeface="+mj-lt"/>
                </a:rPr>
                <a:t>Internet of Things (IoT)</a:t>
              </a:r>
            </a:p>
          </p:txBody>
        </p:sp>
        <p:sp>
          <p:nvSpPr>
            <p:cNvPr id="95" name="TextBox 94">
              <a:extLst>
                <a:ext uri="{FF2B5EF4-FFF2-40B4-BE49-F238E27FC236}">
                  <a16:creationId xmlns:a16="http://schemas.microsoft.com/office/drawing/2014/main" id="{CD445AF4-8709-E1A8-695A-3CD0E6C772BC}"/>
                </a:ext>
              </a:extLst>
            </p:cNvPr>
            <p:cNvSpPr txBox="1"/>
            <p:nvPr/>
          </p:nvSpPr>
          <p:spPr>
            <a:xfrm>
              <a:off x="1215020" y="4853283"/>
              <a:ext cx="1703543" cy="307777"/>
            </a:xfrm>
            <a:prstGeom prst="rect">
              <a:avLst/>
            </a:prstGeom>
            <a:noFill/>
          </p:spPr>
          <p:txBody>
            <a:bodyPr wrap="none" rtlCol="0">
              <a:spAutoFit/>
            </a:bodyPr>
            <a:lstStyle/>
            <a:p>
              <a:pPr algn="ctr"/>
              <a:r>
                <a:rPr lang="en-GB" sz="1400" i="1" dirty="0">
                  <a:solidFill>
                    <a:srgbClr val="FF85FF"/>
                  </a:solidFill>
                </a:rPr>
                <a:t>2.5 quintillion bytes</a:t>
              </a:r>
            </a:p>
          </p:txBody>
        </p:sp>
        <p:pic>
          <p:nvPicPr>
            <p:cNvPr id="9" name="Graphic 8">
              <a:extLst>
                <a:ext uri="{FF2B5EF4-FFF2-40B4-BE49-F238E27FC236}">
                  <a16:creationId xmlns:a16="http://schemas.microsoft.com/office/drawing/2014/main" id="{053A1445-17B4-CB61-6DC7-3C1BC643E7B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89737" y="3623336"/>
              <a:ext cx="954108" cy="954108"/>
            </a:xfrm>
            <a:prstGeom prst="rect">
              <a:avLst/>
            </a:prstGeom>
          </p:spPr>
        </p:pic>
      </p:grpSp>
      <p:grpSp>
        <p:nvGrpSpPr>
          <p:cNvPr id="24" name="Group 23">
            <a:extLst>
              <a:ext uri="{FF2B5EF4-FFF2-40B4-BE49-F238E27FC236}">
                <a16:creationId xmlns:a16="http://schemas.microsoft.com/office/drawing/2014/main" id="{154B8AA6-BF31-EA47-BBCC-544FF3FD3E06}"/>
              </a:ext>
            </a:extLst>
          </p:cNvPr>
          <p:cNvGrpSpPr/>
          <p:nvPr/>
        </p:nvGrpSpPr>
        <p:grpSpPr>
          <a:xfrm>
            <a:off x="3613194" y="2406384"/>
            <a:ext cx="2264586" cy="2754676"/>
            <a:chOff x="3613194" y="2406384"/>
            <a:chExt cx="2264586" cy="2754676"/>
          </a:xfrm>
        </p:grpSpPr>
        <p:sp>
          <p:nvSpPr>
            <p:cNvPr id="70" name="TextBox 69">
              <a:extLst>
                <a:ext uri="{FF2B5EF4-FFF2-40B4-BE49-F238E27FC236}">
                  <a16:creationId xmlns:a16="http://schemas.microsoft.com/office/drawing/2014/main" id="{7A63C0DA-8847-FCB5-68ED-D72CA11601A7}"/>
                </a:ext>
              </a:extLst>
            </p:cNvPr>
            <p:cNvSpPr txBox="1"/>
            <p:nvPr/>
          </p:nvSpPr>
          <p:spPr>
            <a:xfrm>
              <a:off x="3613194" y="2406384"/>
              <a:ext cx="2264586" cy="954107"/>
            </a:xfrm>
            <a:prstGeom prst="rect">
              <a:avLst/>
            </a:prstGeom>
            <a:noFill/>
          </p:spPr>
          <p:txBody>
            <a:bodyPr wrap="square">
              <a:spAutoFit/>
            </a:bodyPr>
            <a:lstStyle/>
            <a:p>
              <a:pPr algn="ctr"/>
              <a:r>
                <a:rPr lang="en-GB" sz="1400" dirty="0">
                  <a:solidFill>
                    <a:schemeClr val="bg1"/>
                  </a:solidFill>
                  <a:latin typeface="+mj-lt"/>
                </a:rPr>
                <a:t>Neural networks, image and speech recognition, natural language processing.</a:t>
              </a:r>
            </a:p>
          </p:txBody>
        </p:sp>
        <p:sp>
          <p:nvSpPr>
            <p:cNvPr id="94" name="TextBox 93">
              <a:extLst>
                <a:ext uri="{FF2B5EF4-FFF2-40B4-BE49-F238E27FC236}">
                  <a16:creationId xmlns:a16="http://schemas.microsoft.com/office/drawing/2014/main" id="{DFFA7B08-0017-7CB7-8938-9137D7630A14}"/>
                </a:ext>
              </a:extLst>
            </p:cNvPr>
            <p:cNvSpPr txBox="1"/>
            <p:nvPr/>
          </p:nvSpPr>
          <p:spPr>
            <a:xfrm>
              <a:off x="3982201" y="4853283"/>
              <a:ext cx="1526572" cy="307777"/>
            </a:xfrm>
            <a:prstGeom prst="rect">
              <a:avLst/>
            </a:prstGeom>
            <a:noFill/>
          </p:spPr>
          <p:txBody>
            <a:bodyPr wrap="none" rtlCol="0">
              <a:spAutoFit/>
            </a:bodyPr>
            <a:lstStyle/>
            <a:p>
              <a:r>
                <a:rPr lang="en-GB" sz="1400" i="1" dirty="0">
                  <a:solidFill>
                    <a:srgbClr val="FF85FF"/>
                  </a:solidFill>
                </a:rPr>
                <a:t>Replace 85M jobs</a:t>
              </a:r>
            </a:p>
          </p:txBody>
        </p:sp>
        <p:pic>
          <p:nvPicPr>
            <p:cNvPr id="13" name="Graphic 12">
              <a:extLst>
                <a:ext uri="{FF2B5EF4-FFF2-40B4-BE49-F238E27FC236}">
                  <a16:creationId xmlns:a16="http://schemas.microsoft.com/office/drawing/2014/main" id="{3854623E-9375-A9FA-DDD1-5132A281F2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268433" y="3623336"/>
              <a:ext cx="954108" cy="954108"/>
            </a:xfrm>
            <a:prstGeom prst="rect">
              <a:avLst/>
            </a:prstGeom>
          </p:spPr>
        </p:pic>
      </p:grpSp>
      <p:grpSp>
        <p:nvGrpSpPr>
          <p:cNvPr id="26" name="Group 25">
            <a:extLst>
              <a:ext uri="{FF2B5EF4-FFF2-40B4-BE49-F238E27FC236}">
                <a16:creationId xmlns:a16="http://schemas.microsoft.com/office/drawing/2014/main" id="{9B5D2A13-1707-3F4F-631D-4C4CF0B4A2D3}"/>
              </a:ext>
            </a:extLst>
          </p:cNvPr>
          <p:cNvGrpSpPr/>
          <p:nvPr/>
        </p:nvGrpSpPr>
        <p:grpSpPr>
          <a:xfrm>
            <a:off x="6295588" y="2406384"/>
            <a:ext cx="2259725" cy="2754676"/>
            <a:chOff x="6295588" y="2406384"/>
            <a:chExt cx="2259725" cy="2754676"/>
          </a:xfrm>
        </p:grpSpPr>
        <p:sp>
          <p:nvSpPr>
            <p:cNvPr id="74" name="TextBox 73">
              <a:extLst>
                <a:ext uri="{FF2B5EF4-FFF2-40B4-BE49-F238E27FC236}">
                  <a16:creationId xmlns:a16="http://schemas.microsoft.com/office/drawing/2014/main" id="{AC7068CD-730F-095E-6B9E-276645867406}"/>
                </a:ext>
              </a:extLst>
            </p:cNvPr>
            <p:cNvSpPr txBox="1"/>
            <p:nvPr/>
          </p:nvSpPr>
          <p:spPr>
            <a:xfrm>
              <a:off x="6295588" y="2406384"/>
              <a:ext cx="2259725" cy="307777"/>
            </a:xfrm>
            <a:prstGeom prst="rect">
              <a:avLst/>
            </a:prstGeom>
            <a:noFill/>
          </p:spPr>
          <p:txBody>
            <a:bodyPr wrap="square">
              <a:spAutoFit/>
            </a:bodyPr>
            <a:lstStyle/>
            <a:p>
              <a:pPr algn="ctr"/>
              <a:r>
                <a:rPr lang="en-GB" sz="1400" dirty="0">
                  <a:solidFill>
                    <a:schemeClr val="bg1"/>
                  </a:solidFill>
                  <a:latin typeface="+mj-lt"/>
                </a:rPr>
                <a:t>5G bandwidth, Blockchain</a:t>
              </a:r>
            </a:p>
          </p:txBody>
        </p:sp>
        <p:sp>
          <p:nvSpPr>
            <p:cNvPr id="80" name="TextBox 79">
              <a:extLst>
                <a:ext uri="{FF2B5EF4-FFF2-40B4-BE49-F238E27FC236}">
                  <a16:creationId xmlns:a16="http://schemas.microsoft.com/office/drawing/2014/main" id="{2D656D32-162F-C809-9EA9-9878550AA1F2}"/>
                </a:ext>
              </a:extLst>
            </p:cNvPr>
            <p:cNvSpPr txBox="1"/>
            <p:nvPr/>
          </p:nvSpPr>
          <p:spPr>
            <a:xfrm>
              <a:off x="6466758" y="4853283"/>
              <a:ext cx="1917384" cy="307777"/>
            </a:xfrm>
            <a:prstGeom prst="rect">
              <a:avLst/>
            </a:prstGeom>
            <a:noFill/>
          </p:spPr>
          <p:txBody>
            <a:bodyPr wrap="none" rtlCol="0">
              <a:spAutoFit/>
            </a:bodyPr>
            <a:lstStyle/>
            <a:p>
              <a:r>
                <a:rPr lang="en-GB" sz="1400" i="1" dirty="0">
                  <a:solidFill>
                    <a:srgbClr val="FF85FF"/>
                  </a:solidFill>
                </a:rPr>
                <a:t>20 gigabits per second</a:t>
              </a:r>
            </a:p>
          </p:txBody>
        </p:sp>
        <p:pic>
          <p:nvPicPr>
            <p:cNvPr id="16" name="Graphic 15">
              <a:extLst>
                <a:ext uri="{FF2B5EF4-FFF2-40B4-BE49-F238E27FC236}">
                  <a16:creationId xmlns:a16="http://schemas.microsoft.com/office/drawing/2014/main" id="{43C14F8E-FA2B-B192-727B-7684452A69C8}"/>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989527" y="3623336"/>
              <a:ext cx="991266" cy="991266"/>
            </a:xfrm>
            <a:prstGeom prst="rect">
              <a:avLst/>
            </a:prstGeom>
          </p:spPr>
        </p:pic>
      </p:grpSp>
      <p:grpSp>
        <p:nvGrpSpPr>
          <p:cNvPr id="28" name="Group 27">
            <a:extLst>
              <a:ext uri="{FF2B5EF4-FFF2-40B4-BE49-F238E27FC236}">
                <a16:creationId xmlns:a16="http://schemas.microsoft.com/office/drawing/2014/main" id="{F4D7C439-B757-4568-B60C-806C2EBCBCFE}"/>
              </a:ext>
            </a:extLst>
          </p:cNvPr>
          <p:cNvGrpSpPr/>
          <p:nvPr/>
        </p:nvGrpSpPr>
        <p:grpSpPr>
          <a:xfrm>
            <a:off x="8978890" y="2406384"/>
            <a:ext cx="2264586" cy="2754676"/>
            <a:chOff x="8978890" y="2406384"/>
            <a:chExt cx="2264586" cy="2754676"/>
          </a:xfrm>
        </p:grpSpPr>
        <p:sp>
          <p:nvSpPr>
            <p:cNvPr id="76" name="TextBox 75">
              <a:extLst>
                <a:ext uri="{FF2B5EF4-FFF2-40B4-BE49-F238E27FC236}">
                  <a16:creationId xmlns:a16="http://schemas.microsoft.com/office/drawing/2014/main" id="{2FD66ADB-793D-3C3D-F833-0DE4F01F4318}"/>
                </a:ext>
              </a:extLst>
            </p:cNvPr>
            <p:cNvSpPr txBox="1"/>
            <p:nvPr/>
          </p:nvSpPr>
          <p:spPr>
            <a:xfrm>
              <a:off x="8978890" y="2406384"/>
              <a:ext cx="2264586" cy="738664"/>
            </a:xfrm>
            <a:prstGeom prst="rect">
              <a:avLst/>
            </a:prstGeom>
            <a:noFill/>
          </p:spPr>
          <p:txBody>
            <a:bodyPr wrap="square">
              <a:spAutoFit/>
            </a:bodyPr>
            <a:lstStyle/>
            <a:p>
              <a:pPr algn="ctr"/>
              <a:r>
                <a:rPr lang="en-GB" sz="1400" dirty="0">
                  <a:solidFill>
                    <a:schemeClr val="bg1"/>
                  </a:solidFill>
                  <a:latin typeface="+mj-lt"/>
                </a:rPr>
                <a:t>Edge Computing, </a:t>
              </a:r>
              <a:r>
                <a:rPr lang="en-GB" sz="1400" dirty="0">
                  <a:solidFill>
                    <a:schemeClr val="bg1"/>
                  </a:solidFill>
                  <a:latin typeface="Calibri" panose="020F0502020204030204" pitchFamily="34" charset="0"/>
                </a:rPr>
                <a:t>reduced latency and enhanced data privacy</a:t>
              </a:r>
              <a:endParaRPr lang="en-GB" sz="1400" dirty="0">
                <a:solidFill>
                  <a:schemeClr val="bg1"/>
                </a:solidFill>
                <a:latin typeface="+mj-lt"/>
              </a:endParaRPr>
            </a:p>
          </p:txBody>
        </p:sp>
        <p:sp>
          <p:nvSpPr>
            <p:cNvPr id="85" name="TextBox 84">
              <a:extLst>
                <a:ext uri="{FF2B5EF4-FFF2-40B4-BE49-F238E27FC236}">
                  <a16:creationId xmlns:a16="http://schemas.microsoft.com/office/drawing/2014/main" id="{7A3A9D67-9913-3905-CD96-0808E8EF67B3}"/>
                </a:ext>
              </a:extLst>
            </p:cNvPr>
            <p:cNvSpPr txBox="1"/>
            <p:nvPr/>
          </p:nvSpPr>
          <p:spPr>
            <a:xfrm>
              <a:off x="9357964" y="4853283"/>
              <a:ext cx="1506438" cy="307777"/>
            </a:xfrm>
            <a:prstGeom prst="rect">
              <a:avLst/>
            </a:prstGeom>
            <a:noFill/>
          </p:spPr>
          <p:txBody>
            <a:bodyPr wrap="none" rtlCol="0">
              <a:spAutoFit/>
            </a:bodyPr>
            <a:lstStyle/>
            <a:p>
              <a:r>
                <a:rPr lang="en-GB" sz="1400" i="1" dirty="0">
                  <a:solidFill>
                    <a:srgbClr val="FF85FF"/>
                  </a:solidFill>
                </a:rPr>
                <a:t>500 billion pages</a:t>
              </a:r>
            </a:p>
          </p:txBody>
        </p:sp>
        <p:pic>
          <p:nvPicPr>
            <p:cNvPr id="19" name="Graphic 18">
              <a:extLst>
                <a:ext uri="{FF2B5EF4-FFF2-40B4-BE49-F238E27FC236}">
                  <a16:creationId xmlns:a16="http://schemas.microsoft.com/office/drawing/2014/main" id="{D9CAA2CD-0E04-8DCE-4971-8B90F540F299}"/>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501227" y="3453692"/>
              <a:ext cx="1160910" cy="1160910"/>
            </a:xfrm>
            <a:prstGeom prst="rect">
              <a:avLst/>
            </a:prstGeom>
          </p:spPr>
        </p:pic>
      </p:grpSp>
    </p:spTree>
    <p:extLst>
      <p:ext uri="{BB962C8B-B14F-4D97-AF65-F5344CB8AC3E}">
        <p14:creationId xmlns:p14="http://schemas.microsoft.com/office/powerpoint/2010/main" val="257644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500"/>
                                        <p:tgtEl>
                                          <p:spTgt spid="22"/>
                                        </p:tgtEl>
                                      </p:cBhvr>
                                    </p:animEffect>
                                  </p:childTnLst>
                                </p:cTn>
                              </p:par>
                              <p:par>
                                <p:cTn id="26" presetID="10"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par>
                                <p:cTn id="33" presetID="10"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par>
                                <p:cTn id="40" presetID="10"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group of people in a dark room&#10;&#10;Description automatically generated">
            <a:extLst>
              <a:ext uri="{FF2B5EF4-FFF2-40B4-BE49-F238E27FC236}">
                <a16:creationId xmlns:a16="http://schemas.microsoft.com/office/drawing/2014/main" id="{6C04DAEC-20B3-982C-1211-B4399245EB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024" y="-1106037"/>
            <a:ext cx="12486685" cy="8352020"/>
          </a:xfrm>
          <a:prstGeom prst="rect">
            <a:avLst/>
          </a:prstGeom>
          <a:solidFill>
            <a:srgbClr val="73FEFF"/>
          </a:solidFill>
          <a:ln>
            <a:noFill/>
          </a:ln>
        </p:spPr>
      </p:pic>
      <p:sp>
        <p:nvSpPr>
          <p:cNvPr id="4" name="TextBox 3">
            <a:extLst>
              <a:ext uri="{FF2B5EF4-FFF2-40B4-BE49-F238E27FC236}">
                <a16:creationId xmlns:a16="http://schemas.microsoft.com/office/drawing/2014/main" id="{DD2C5052-B968-CA68-EAF6-4ED68622B3EC}"/>
              </a:ext>
            </a:extLst>
          </p:cNvPr>
          <p:cNvSpPr txBox="1"/>
          <p:nvPr/>
        </p:nvSpPr>
        <p:spPr>
          <a:xfrm>
            <a:off x="531710" y="155944"/>
            <a:ext cx="11001503" cy="913007"/>
          </a:xfrm>
          <a:prstGeom prst="rect">
            <a:avLst/>
          </a:prstGeom>
          <a:noFill/>
        </p:spPr>
        <p:txBody>
          <a:bodyPr wrap="square" lIns="91440" tIns="45720" rIns="91440" bIns="45720" rtlCol="0" anchor="t">
            <a:spAutoFit/>
          </a:bodyPr>
          <a:lstStyle/>
          <a:p>
            <a:r>
              <a:rPr lang="en-GB" sz="3200" dirty="0">
                <a:solidFill>
                  <a:schemeClr val="bg1"/>
                </a:solidFill>
                <a:latin typeface="+mj-lt"/>
              </a:rPr>
              <a:t>Prime Example - Generative AI and the Future of Work</a:t>
            </a:r>
          </a:p>
          <a:p>
            <a:r>
              <a:rPr lang="en-GB" sz="2133" dirty="0">
                <a:solidFill>
                  <a:srgbClr val="FF872A"/>
                </a:solidFill>
                <a:latin typeface="+mj-lt"/>
              </a:rPr>
              <a:t>How Artificial Intelligence will reshape the workplace and the employee experience</a:t>
            </a:r>
          </a:p>
        </p:txBody>
      </p:sp>
      <p:grpSp>
        <p:nvGrpSpPr>
          <p:cNvPr id="83" name="Group 82">
            <a:extLst>
              <a:ext uri="{FF2B5EF4-FFF2-40B4-BE49-F238E27FC236}">
                <a16:creationId xmlns:a16="http://schemas.microsoft.com/office/drawing/2014/main" id="{40680174-371F-1513-E4A7-8BCEE7DFE8F1}"/>
              </a:ext>
            </a:extLst>
          </p:cNvPr>
          <p:cNvGrpSpPr/>
          <p:nvPr/>
        </p:nvGrpSpPr>
        <p:grpSpPr>
          <a:xfrm>
            <a:off x="2835965" y="2561372"/>
            <a:ext cx="2782957" cy="2703443"/>
            <a:chOff x="2835965" y="2305879"/>
            <a:chExt cx="2782957" cy="2703443"/>
          </a:xfrm>
        </p:grpSpPr>
        <p:sp>
          <p:nvSpPr>
            <p:cNvPr id="18" name="Rectangle 17">
              <a:extLst>
                <a:ext uri="{FF2B5EF4-FFF2-40B4-BE49-F238E27FC236}">
                  <a16:creationId xmlns:a16="http://schemas.microsoft.com/office/drawing/2014/main" id="{49C2D87B-FA69-B325-0769-C13E6475C8D9}"/>
                </a:ext>
              </a:extLst>
            </p:cNvPr>
            <p:cNvSpPr/>
            <p:nvPr/>
          </p:nvSpPr>
          <p:spPr>
            <a:xfrm>
              <a:off x="2835965" y="2305879"/>
              <a:ext cx="2782957" cy="2703443"/>
            </a:xfrm>
            <a:prstGeom prst="rect">
              <a:avLst/>
            </a:prstGeom>
            <a:solidFill>
              <a:schemeClr val="tx1">
                <a:alpha val="23000"/>
              </a:schemeClr>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33" dirty="0"/>
            </a:p>
          </p:txBody>
        </p:sp>
        <p:sp>
          <p:nvSpPr>
            <p:cNvPr id="8" name="TextBox 7">
              <a:extLst>
                <a:ext uri="{FF2B5EF4-FFF2-40B4-BE49-F238E27FC236}">
                  <a16:creationId xmlns:a16="http://schemas.microsoft.com/office/drawing/2014/main" id="{47986105-AB87-9562-A7A6-CCAA4815F9CF}"/>
                </a:ext>
              </a:extLst>
            </p:cNvPr>
            <p:cNvSpPr txBox="1"/>
            <p:nvPr/>
          </p:nvSpPr>
          <p:spPr>
            <a:xfrm>
              <a:off x="3238175" y="2506703"/>
              <a:ext cx="1955664" cy="307777"/>
            </a:xfrm>
            <a:prstGeom prst="rect">
              <a:avLst/>
            </a:prstGeom>
            <a:noFill/>
            <a:ln>
              <a:noFill/>
            </a:ln>
          </p:spPr>
          <p:txBody>
            <a:bodyPr wrap="none" rtlCol="0">
              <a:spAutoFit/>
            </a:bodyPr>
            <a:lstStyle/>
            <a:p>
              <a:pPr algn="ctr"/>
              <a:r>
                <a:rPr lang="en-GB" sz="1400" dirty="0">
                  <a:solidFill>
                    <a:schemeClr val="bg1"/>
                  </a:solidFill>
                </a:rPr>
                <a:t>Information Collection</a:t>
              </a:r>
            </a:p>
          </p:txBody>
        </p:sp>
        <p:sp>
          <p:nvSpPr>
            <p:cNvPr id="9" name="TextBox 8">
              <a:extLst>
                <a:ext uri="{FF2B5EF4-FFF2-40B4-BE49-F238E27FC236}">
                  <a16:creationId xmlns:a16="http://schemas.microsoft.com/office/drawing/2014/main" id="{6F39DD11-9B3F-898A-6C83-18AC58366963}"/>
                </a:ext>
              </a:extLst>
            </p:cNvPr>
            <p:cNvSpPr txBox="1"/>
            <p:nvPr/>
          </p:nvSpPr>
          <p:spPr>
            <a:xfrm>
              <a:off x="3066609" y="2896836"/>
              <a:ext cx="2298792" cy="307777"/>
            </a:xfrm>
            <a:prstGeom prst="rect">
              <a:avLst/>
            </a:prstGeom>
            <a:noFill/>
            <a:ln>
              <a:noFill/>
            </a:ln>
          </p:spPr>
          <p:txBody>
            <a:bodyPr wrap="square" rtlCol="0">
              <a:spAutoFit/>
            </a:bodyPr>
            <a:lstStyle/>
            <a:p>
              <a:pPr algn="ctr"/>
              <a:r>
                <a:rPr lang="en-GB" sz="1400">
                  <a:solidFill>
                    <a:schemeClr val="bg1"/>
                  </a:solidFill>
                </a:rPr>
                <a:t>Research</a:t>
              </a:r>
            </a:p>
          </p:txBody>
        </p:sp>
        <p:sp>
          <p:nvSpPr>
            <p:cNvPr id="10" name="TextBox 9">
              <a:extLst>
                <a:ext uri="{FF2B5EF4-FFF2-40B4-BE49-F238E27FC236}">
                  <a16:creationId xmlns:a16="http://schemas.microsoft.com/office/drawing/2014/main" id="{4A2B0C71-E665-7EE7-F6D5-787A4EF0AFAF}"/>
                </a:ext>
              </a:extLst>
            </p:cNvPr>
            <p:cNvSpPr txBox="1"/>
            <p:nvPr/>
          </p:nvSpPr>
          <p:spPr>
            <a:xfrm>
              <a:off x="3066609" y="3295345"/>
              <a:ext cx="2298792" cy="307777"/>
            </a:xfrm>
            <a:prstGeom prst="rect">
              <a:avLst/>
            </a:prstGeom>
            <a:noFill/>
            <a:ln>
              <a:noFill/>
            </a:ln>
          </p:spPr>
          <p:txBody>
            <a:bodyPr wrap="square" rtlCol="0">
              <a:spAutoFit/>
            </a:bodyPr>
            <a:lstStyle/>
            <a:p>
              <a:pPr algn="ctr"/>
              <a:r>
                <a:rPr lang="en-GB" sz="1400" dirty="0">
                  <a:solidFill>
                    <a:schemeClr val="bg1"/>
                  </a:solidFill>
                </a:rPr>
                <a:t>Generative Insights</a:t>
              </a:r>
            </a:p>
          </p:txBody>
        </p:sp>
        <p:sp>
          <p:nvSpPr>
            <p:cNvPr id="11" name="TextBox 10">
              <a:extLst>
                <a:ext uri="{FF2B5EF4-FFF2-40B4-BE49-F238E27FC236}">
                  <a16:creationId xmlns:a16="http://schemas.microsoft.com/office/drawing/2014/main" id="{9E0184EE-C799-FC37-048B-B2D60299FF1A}"/>
                </a:ext>
              </a:extLst>
            </p:cNvPr>
            <p:cNvSpPr txBox="1"/>
            <p:nvPr/>
          </p:nvSpPr>
          <p:spPr>
            <a:xfrm>
              <a:off x="3066609" y="3685478"/>
              <a:ext cx="2298792" cy="307777"/>
            </a:xfrm>
            <a:prstGeom prst="rect">
              <a:avLst/>
            </a:prstGeom>
            <a:noFill/>
            <a:ln>
              <a:noFill/>
            </a:ln>
          </p:spPr>
          <p:txBody>
            <a:bodyPr wrap="square" rtlCol="0">
              <a:spAutoFit/>
            </a:bodyPr>
            <a:lstStyle/>
            <a:p>
              <a:pPr algn="ctr"/>
              <a:r>
                <a:rPr lang="en-GB" sz="1400">
                  <a:solidFill>
                    <a:schemeClr val="bg1"/>
                  </a:solidFill>
                </a:rPr>
                <a:t>Automation</a:t>
              </a:r>
            </a:p>
          </p:txBody>
        </p:sp>
        <p:sp>
          <p:nvSpPr>
            <p:cNvPr id="12" name="TextBox 11">
              <a:extLst>
                <a:ext uri="{FF2B5EF4-FFF2-40B4-BE49-F238E27FC236}">
                  <a16:creationId xmlns:a16="http://schemas.microsoft.com/office/drawing/2014/main" id="{3E3E1E76-912F-08C9-F39F-DA637A6DA66A}"/>
                </a:ext>
              </a:extLst>
            </p:cNvPr>
            <p:cNvSpPr txBox="1"/>
            <p:nvPr/>
          </p:nvSpPr>
          <p:spPr>
            <a:xfrm>
              <a:off x="3066609" y="4075611"/>
              <a:ext cx="2298792" cy="307777"/>
            </a:xfrm>
            <a:prstGeom prst="rect">
              <a:avLst/>
            </a:prstGeom>
            <a:noFill/>
            <a:ln>
              <a:noFill/>
            </a:ln>
          </p:spPr>
          <p:txBody>
            <a:bodyPr wrap="square" rtlCol="0">
              <a:spAutoFit/>
            </a:bodyPr>
            <a:lstStyle/>
            <a:p>
              <a:pPr algn="ctr"/>
              <a:r>
                <a:rPr lang="en-GB" sz="1400">
                  <a:solidFill>
                    <a:schemeClr val="bg1"/>
                  </a:solidFill>
                </a:rPr>
                <a:t>Innovation</a:t>
              </a:r>
            </a:p>
          </p:txBody>
        </p:sp>
        <p:sp>
          <p:nvSpPr>
            <p:cNvPr id="13" name="TextBox 12">
              <a:extLst>
                <a:ext uri="{FF2B5EF4-FFF2-40B4-BE49-F238E27FC236}">
                  <a16:creationId xmlns:a16="http://schemas.microsoft.com/office/drawing/2014/main" id="{5029BCAE-9C0F-3FB1-2339-CA47D8EB260E}"/>
                </a:ext>
              </a:extLst>
            </p:cNvPr>
            <p:cNvSpPr txBox="1"/>
            <p:nvPr/>
          </p:nvSpPr>
          <p:spPr>
            <a:xfrm>
              <a:off x="3066609" y="4465745"/>
              <a:ext cx="2298792" cy="307777"/>
            </a:xfrm>
            <a:prstGeom prst="rect">
              <a:avLst/>
            </a:prstGeom>
            <a:noFill/>
            <a:ln>
              <a:noFill/>
            </a:ln>
          </p:spPr>
          <p:txBody>
            <a:bodyPr wrap="square" rtlCol="0">
              <a:spAutoFit/>
            </a:bodyPr>
            <a:lstStyle/>
            <a:p>
              <a:pPr algn="ctr"/>
              <a:r>
                <a:rPr lang="en-GB" sz="1400" dirty="0">
                  <a:solidFill>
                    <a:schemeClr val="bg1"/>
                  </a:solidFill>
                </a:rPr>
                <a:t>Decisions</a:t>
              </a:r>
            </a:p>
          </p:txBody>
        </p:sp>
      </p:grpSp>
      <p:grpSp>
        <p:nvGrpSpPr>
          <p:cNvPr id="85" name="Group 84">
            <a:extLst>
              <a:ext uri="{FF2B5EF4-FFF2-40B4-BE49-F238E27FC236}">
                <a16:creationId xmlns:a16="http://schemas.microsoft.com/office/drawing/2014/main" id="{51087440-FEE3-6668-729A-FCC1559BB00F}"/>
              </a:ext>
            </a:extLst>
          </p:cNvPr>
          <p:cNvGrpSpPr/>
          <p:nvPr/>
        </p:nvGrpSpPr>
        <p:grpSpPr>
          <a:xfrm>
            <a:off x="8684778" y="1423308"/>
            <a:ext cx="3004527" cy="2893522"/>
            <a:chOff x="9047847" y="1167815"/>
            <a:chExt cx="3004527" cy="2893522"/>
          </a:xfrm>
        </p:grpSpPr>
        <p:sp>
          <p:nvSpPr>
            <p:cNvPr id="42" name="Rectangle 41">
              <a:extLst>
                <a:ext uri="{FF2B5EF4-FFF2-40B4-BE49-F238E27FC236}">
                  <a16:creationId xmlns:a16="http://schemas.microsoft.com/office/drawing/2014/main" id="{65A0FD54-5164-5C2F-1430-A1766D903755}"/>
                </a:ext>
              </a:extLst>
            </p:cNvPr>
            <p:cNvSpPr/>
            <p:nvPr/>
          </p:nvSpPr>
          <p:spPr>
            <a:xfrm>
              <a:off x="9047847" y="1167815"/>
              <a:ext cx="3004527" cy="2893522"/>
            </a:xfrm>
            <a:prstGeom prst="rect">
              <a:avLst/>
            </a:prstGeom>
            <a:solidFill>
              <a:srgbClr val="FF872A">
                <a:alpha val="14000"/>
              </a:srgbClr>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43" name="TextBox 42">
              <a:extLst>
                <a:ext uri="{FF2B5EF4-FFF2-40B4-BE49-F238E27FC236}">
                  <a16:creationId xmlns:a16="http://schemas.microsoft.com/office/drawing/2014/main" id="{0D8088CB-BCE5-91BE-9B65-1B054F43E5B5}"/>
                </a:ext>
              </a:extLst>
            </p:cNvPr>
            <p:cNvSpPr txBox="1"/>
            <p:nvPr/>
          </p:nvSpPr>
          <p:spPr>
            <a:xfrm>
              <a:off x="9103066" y="1636521"/>
              <a:ext cx="2830135" cy="307777"/>
            </a:xfrm>
            <a:prstGeom prst="rect">
              <a:avLst/>
            </a:prstGeom>
            <a:noFill/>
            <a:ln>
              <a:noFill/>
            </a:ln>
          </p:spPr>
          <p:txBody>
            <a:bodyPr wrap="square" rtlCol="0">
              <a:spAutoFit/>
            </a:bodyPr>
            <a:lstStyle/>
            <a:p>
              <a:pPr algn="ctr"/>
              <a:r>
                <a:rPr lang="en-GB" sz="1400" dirty="0">
                  <a:solidFill>
                    <a:schemeClr val="bg1"/>
                  </a:solidFill>
                </a:rPr>
                <a:t>Pursuing New Markets</a:t>
              </a:r>
            </a:p>
          </p:txBody>
        </p:sp>
        <p:sp>
          <p:nvSpPr>
            <p:cNvPr id="44" name="TextBox 43">
              <a:extLst>
                <a:ext uri="{FF2B5EF4-FFF2-40B4-BE49-F238E27FC236}">
                  <a16:creationId xmlns:a16="http://schemas.microsoft.com/office/drawing/2014/main" id="{6DC98E99-39A1-B630-C4EC-0C3D3CF437A9}"/>
                </a:ext>
              </a:extLst>
            </p:cNvPr>
            <p:cNvSpPr txBox="1"/>
            <p:nvPr/>
          </p:nvSpPr>
          <p:spPr>
            <a:xfrm>
              <a:off x="9111012" y="2027132"/>
              <a:ext cx="2840193" cy="307777"/>
            </a:xfrm>
            <a:prstGeom prst="rect">
              <a:avLst/>
            </a:prstGeom>
            <a:noFill/>
            <a:ln>
              <a:noFill/>
            </a:ln>
          </p:spPr>
          <p:txBody>
            <a:bodyPr wrap="square" rtlCol="0">
              <a:spAutoFit/>
            </a:bodyPr>
            <a:lstStyle/>
            <a:p>
              <a:pPr algn="ctr"/>
              <a:r>
                <a:rPr lang="en-GB" sz="1400">
                  <a:solidFill>
                    <a:schemeClr val="bg1"/>
                  </a:solidFill>
                </a:rPr>
                <a:t>Enhancing Services</a:t>
              </a:r>
            </a:p>
          </p:txBody>
        </p:sp>
        <p:sp>
          <p:nvSpPr>
            <p:cNvPr id="45" name="TextBox 44">
              <a:extLst>
                <a:ext uri="{FF2B5EF4-FFF2-40B4-BE49-F238E27FC236}">
                  <a16:creationId xmlns:a16="http://schemas.microsoft.com/office/drawing/2014/main" id="{9E755166-63C9-F5DC-BF19-DC731EA7FAE1}"/>
                </a:ext>
              </a:extLst>
            </p:cNvPr>
            <p:cNvSpPr txBox="1"/>
            <p:nvPr/>
          </p:nvSpPr>
          <p:spPr>
            <a:xfrm>
              <a:off x="9111012" y="2428521"/>
              <a:ext cx="2840193" cy="307777"/>
            </a:xfrm>
            <a:prstGeom prst="rect">
              <a:avLst/>
            </a:prstGeom>
            <a:noFill/>
            <a:ln>
              <a:noFill/>
            </a:ln>
          </p:spPr>
          <p:txBody>
            <a:bodyPr wrap="square" rtlCol="0">
              <a:spAutoFit/>
            </a:bodyPr>
            <a:lstStyle/>
            <a:p>
              <a:pPr algn="ctr"/>
              <a:r>
                <a:rPr lang="en-GB" sz="1400" dirty="0">
                  <a:solidFill>
                    <a:schemeClr val="bg1"/>
                  </a:solidFill>
                </a:rPr>
                <a:t>Designing EX experiences</a:t>
              </a:r>
            </a:p>
          </p:txBody>
        </p:sp>
        <p:sp>
          <p:nvSpPr>
            <p:cNvPr id="46" name="TextBox 45">
              <a:extLst>
                <a:ext uri="{FF2B5EF4-FFF2-40B4-BE49-F238E27FC236}">
                  <a16:creationId xmlns:a16="http://schemas.microsoft.com/office/drawing/2014/main" id="{846F4540-AFD0-1B9F-B6EE-888975A91353}"/>
                </a:ext>
              </a:extLst>
            </p:cNvPr>
            <p:cNvSpPr txBox="1"/>
            <p:nvPr/>
          </p:nvSpPr>
          <p:spPr>
            <a:xfrm>
              <a:off x="9109624" y="2821612"/>
              <a:ext cx="2841582" cy="307777"/>
            </a:xfrm>
            <a:prstGeom prst="rect">
              <a:avLst/>
            </a:prstGeom>
            <a:noFill/>
            <a:ln>
              <a:noFill/>
            </a:ln>
          </p:spPr>
          <p:txBody>
            <a:bodyPr wrap="square" rtlCol="0">
              <a:spAutoFit/>
            </a:bodyPr>
            <a:lstStyle/>
            <a:p>
              <a:pPr algn="ctr"/>
              <a:r>
                <a:rPr lang="en-GB" sz="1400">
                  <a:solidFill>
                    <a:schemeClr val="bg1"/>
                  </a:solidFill>
                </a:rPr>
                <a:t>Using Unique Knowledge</a:t>
              </a:r>
            </a:p>
          </p:txBody>
        </p:sp>
        <p:sp>
          <p:nvSpPr>
            <p:cNvPr id="47" name="TextBox 46">
              <a:extLst>
                <a:ext uri="{FF2B5EF4-FFF2-40B4-BE49-F238E27FC236}">
                  <a16:creationId xmlns:a16="http://schemas.microsoft.com/office/drawing/2014/main" id="{10E90F30-555C-3AB7-2483-0434A10C12C5}"/>
                </a:ext>
              </a:extLst>
            </p:cNvPr>
            <p:cNvSpPr txBox="1"/>
            <p:nvPr/>
          </p:nvSpPr>
          <p:spPr>
            <a:xfrm>
              <a:off x="9109624" y="3231574"/>
              <a:ext cx="2841582" cy="307777"/>
            </a:xfrm>
            <a:prstGeom prst="rect">
              <a:avLst/>
            </a:prstGeom>
            <a:noFill/>
            <a:ln>
              <a:noFill/>
            </a:ln>
          </p:spPr>
          <p:txBody>
            <a:bodyPr wrap="square" rtlCol="0">
              <a:spAutoFit/>
            </a:bodyPr>
            <a:lstStyle/>
            <a:p>
              <a:pPr algn="ctr"/>
              <a:r>
                <a:rPr lang="en-GB" sz="1400">
                  <a:solidFill>
                    <a:schemeClr val="bg1"/>
                  </a:solidFill>
                </a:rPr>
                <a:t>Communicate &amp; Collaborate</a:t>
              </a:r>
            </a:p>
          </p:txBody>
        </p:sp>
        <p:sp>
          <p:nvSpPr>
            <p:cNvPr id="48" name="TextBox 47">
              <a:extLst>
                <a:ext uri="{FF2B5EF4-FFF2-40B4-BE49-F238E27FC236}">
                  <a16:creationId xmlns:a16="http://schemas.microsoft.com/office/drawing/2014/main" id="{895D38D0-EAD1-DCB9-BC83-E1FB90A2AFEA}"/>
                </a:ext>
              </a:extLst>
            </p:cNvPr>
            <p:cNvSpPr txBox="1"/>
            <p:nvPr/>
          </p:nvSpPr>
          <p:spPr>
            <a:xfrm>
              <a:off x="9109624" y="3601878"/>
              <a:ext cx="2841582" cy="307777"/>
            </a:xfrm>
            <a:prstGeom prst="rect">
              <a:avLst/>
            </a:prstGeom>
            <a:noFill/>
            <a:ln>
              <a:noFill/>
            </a:ln>
          </p:spPr>
          <p:txBody>
            <a:bodyPr wrap="square" rtlCol="0">
              <a:spAutoFit/>
            </a:bodyPr>
            <a:lstStyle/>
            <a:p>
              <a:pPr algn="ctr"/>
              <a:r>
                <a:rPr lang="en-GB" sz="1400">
                  <a:solidFill>
                    <a:schemeClr val="bg1"/>
                  </a:solidFill>
                </a:rPr>
                <a:t>Decision-making</a:t>
              </a:r>
            </a:p>
          </p:txBody>
        </p:sp>
        <p:sp>
          <p:nvSpPr>
            <p:cNvPr id="49" name="TextBox 48">
              <a:extLst>
                <a:ext uri="{FF2B5EF4-FFF2-40B4-BE49-F238E27FC236}">
                  <a16:creationId xmlns:a16="http://schemas.microsoft.com/office/drawing/2014/main" id="{858B1F7A-F172-61D7-77EB-8B82C46DD422}"/>
                </a:ext>
              </a:extLst>
            </p:cNvPr>
            <p:cNvSpPr txBox="1"/>
            <p:nvPr/>
          </p:nvSpPr>
          <p:spPr>
            <a:xfrm>
              <a:off x="9237353" y="1256637"/>
              <a:ext cx="2695702" cy="369332"/>
            </a:xfrm>
            <a:prstGeom prst="rect">
              <a:avLst/>
            </a:prstGeom>
            <a:noFill/>
          </p:spPr>
          <p:txBody>
            <a:bodyPr wrap="square" rtlCol="0">
              <a:spAutoFit/>
            </a:bodyPr>
            <a:lstStyle/>
            <a:p>
              <a:pPr algn="ctr"/>
              <a:r>
                <a:rPr lang="en-GB" b="1" dirty="0">
                  <a:solidFill>
                    <a:srgbClr val="FF872A"/>
                  </a:solidFill>
                </a:rPr>
                <a:t>Strategic Work</a:t>
              </a:r>
            </a:p>
          </p:txBody>
        </p:sp>
      </p:grpSp>
      <p:cxnSp>
        <p:nvCxnSpPr>
          <p:cNvPr id="37" name="Straight Connector 36">
            <a:extLst>
              <a:ext uri="{FF2B5EF4-FFF2-40B4-BE49-F238E27FC236}">
                <a16:creationId xmlns:a16="http://schemas.microsoft.com/office/drawing/2014/main" id="{381157AE-61AA-BD1D-2719-9CA155FBB005}"/>
              </a:ext>
            </a:extLst>
          </p:cNvPr>
          <p:cNvCxnSpPr>
            <a:cxnSpLocks/>
          </p:cNvCxnSpPr>
          <p:nvPr/>
        </p:nvCxnSpPr>
        <p:spPr>
          <a:xfrm>
            <a:off x="7751523" y="3913093"/>
            <a:ext cx="908383" cy="0"/>
          </a:xfrm>
          <a:prstGeom prst="line">
            <a:avLst/>
          </a:prstGeom>
          <a:ln>
            <a:solidFill>
              <a:srgbClr val="73FEFF"/>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B592A35A-C358-2C6C-FEE6-5FD5DD31413C}"/>
              </a:ext>
            </a:extLst>
          </p:cNvPr>
          <p:cNvGrpSpPr/>
          <p:nvPr/>
        </p:nvGrpSpPr>
        <p:grpSpPr>
          <a:xfrm>
            <a:off x="8684780" y="4533929"/>
            <a:ext cx="3004523" cy="1775049"/>
            <a:chOff x="9047849" y="4278436"/>
            <a:chExt cx="3004523" cy="1775049"/>
          </a:xfrm>
        </p:grpSpPr>
        <p:sp>
          <p:nvSpPr>
            <p:cNvPr id="52" name="Rectangle 51">
              <a:extLst>
                <a:ext uri="{FF2B5EF4-FFF2-40B4-BE49-F238E27FC236}">
                  <a16:creationId xmlns:a16="http://schemas.microsoft.com/office/drawing/2014/main" id="{C48CDDBF-DFF2-BC60-4EF3-47E06DA32C94}"/>
                </a:ext>
              </a:extLst>
            </p:cNvPr>
            <p:cNvSpPr/>
            <p:nvPr/>
          </p:nvSpPr>
          <p:spPr>
            <a:xfrm>
              <a:off x="9047849" y="4278436"/>
              <a:ext cx="3004523" cy="1775049"/>
            </a:xfrm>
            <a:prstGeom prst="rect">
              <a:avLst/>
            </a:prstGeom>
            <a:solidFill>
              <a:srgbClr val="FF872A">
                <a:alpha val="14000"/>
              </a:srgbClr>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53" name="TextBox 52">
              <a:extLst>
                <a:ext uri="{FF2B5EF4-FFF2-40B4-BE49-F238E27FC236}">
                  <a16:creationId xmlns:a16="http://schemas.microsoft.com/office/drawing/2014/main" id="{3AA47F81-7A4A-C877-02DB-B116606E2112}"/>
                </a:ext>
              </a:extLst>
            </p:cNvPr>
            <p:cNvSpPr txBox="1"/>
            <p:nvPr/>
          </p:nvSpPr>
          <p:spPr>
            <a:xfrm>
              <a:off x="9121321" y="4777623"/>
              <a:ext cx="2818547" cy="307777"/>
            </a:xfrm>
            <a:prstGeom prst="rect">
              <a:avLst/>
            </a:prstGeom>
            <a:noFill/>
            <a:ln>
              <a:noFill/>
            </a:ln>
          </p:spPr>
          <p:txBody>
            <a:bodyPr wrap="square" rtlCol="0">
              <a:spAutoFit/>
            </a:bodyPr>
            <a:lstStyle/>
            <a:p>
              <a:pPr algn="ctr"/>
              <a:r>
                <a:rPr lang="en-GB" sz="1400" dirty="0">
                  <a:solidFill>
                    <a:schemeClr val="bg1"/>
                  </a:solidFill>
                </a:rPr>
                <a:t>Optimizing Operations</a:t>
              </a:r>
            </a:p>
          </p:txBody>
        </p:sp>
        <p:sp>
          <p:nvSpPr>
            <p:cNvPr id="54" name="TextBox 53">
              <a:extLst>
                <a:ext uri="{FF2B5EF4-FFF2-40B4-BE49-F238E27FC236}">
                  <a16:creationId xmlns:a16="http://schemas.microsoft.com/office/drawing/2014/main" id="{CD1A2569-B84F-CDF3-FCBA-1838C2CE7651}"/>
                </a:ext>
              </a:extLst>
            </p:cNvPr>
            <p:cNvSpPr txBox="1"/>
            <p:nvPr/>
          </p:nvSpPr>
          <p:spPr>
            <a:xfrm>
              <a:off x="9129267" y="5168234"/>
              <a:ext cx="2828563" cy="307777"/>
            </a:xfrm>
            <a:prstGeom prst="rect">
              <a:avLst/>
            </a:prstGeom>
            <a:noFill/>
            <a:ln>
              <a:noFill/>
            </a:ln>
          </p:spPr>
          <p:txBody>
            <a:bodyPr wrap="square" rtlCol="0">
              <a:spAutoFit/>
            </a:bodyPr>
            <a:lstStyle/>
            <a:p>
              <a:pPr algn="ctr"/>
              <a:r>
                <a:rPr lang="en-GB" sz="1400">
                  <a:solidFill>
                    <a:schemeClr val="bg1"/>
                  </a:solidFill>
                </a:rPr>
                <a:t>Business Administration</a:t>
              </a:r>
            </a:p>
          </p:txBody>
        </p:sp>
        <p:sp>
          <p:nvSpPr>
            <p:cNvPr id="55" name="TextBox 54">
              <a:extLst>
                <a:ext uri="{FF2B5EF4-FFF2-40B4-BE49-F238E27FC236}">
                  <a16:creationId xmlns:a16="http://schemas.microsoft.com/office/drawing/2014/main" id="{408B0577-992D-060A-A5EE-1875E58721A5}"/>
                </a:ext>
              </a:extLst>
            </p:cNvPr>
            <p:cNvSpPr txBox="1"/>
            <p:nvPr/>
          </p:nvSpPr>
          <p:spPr>
            <a:xfrm>
              <a:off x="9129267" y="5569623"/>
              <a:ext cx="2828563" cy="307777"/>
            </a:xfrm>
            <a:prstGeom prst="rect">
              <a:avLst/>
            </a:prstGeom>
            <a:noFill/>
            <a:ln>
              <a:noFill/>
            </a:ln>
          </p:spPr>
          <p:txBody>
            <a:bodyPr wrap="square" rtlCol="0">
              <a:spAutoFit/>
            </a:bodyPr>
            <a:lstStyle/>
            <a:p>
              <a:pPr algn="ctr"/>
              <a:r>
                <a:rPr lang="en-GB" sz="1400">
                  <a:solidFill>
                    <a:schemeClr val="bg1"/>
                  </a:solidFill>
                </a:rPr>
                <a:t>Gathering Information</a:t>
              </a:r>
            </a:p>
          </p:txBody>
        </p:sp>
        <p:sp>
          <p:nvSpPr>
            <p:cNvPr id="59" name="TextBox 58">
              <a:extLst>
                <a:ext uri="{FF2B5EF4-FFF2-40B4-BE49-F238E27FC236}">
                  <a16:creationId xmlns:a16="http://schemas.microsoft.com/office/drawing/2014/main" id="{EFF80D9D-827B-7401-B4F3-B242EFC65434}"/>
                </a:ext>
              </a:extLst>
            </p:cNvPr>
            <p:cNvSpPr txBox="1"/>
            <p:nvPr/>
          </p:nvSpPr>
          <p:spPr>
            <a:xfrm>
              <a:off x="9255608" y="4397739"/>
              <a:ext cx="2684664" cy="369332"/>
            </a:xfrm>
            <a:prstGeom prst="rect">
              <a:avLst/>
            </a:prstGeom>
            <a:noFill/>
          </p:spPr>
          <p:txBody>
            <a:bodyPr wrap="square" rtlCol="0">
              <a:spAutoFit/>
            </a:bodyPr>
            <a:lstStyle/>
            <a:p>
              <a:pPr algn="ctr"/>
              <a:r>
                <a:rPr lang="en-GB" b="1" dirty="0">
                  <a:solidFill>
                    <a:srgbClr val="FF872A"/>
                  </a:solidFill>
                </a:rPr>
                <a:t>Tactical Work</a:t>
              </a:r>
            </a:p>
          </p:txBody>
        </p:sp>
      </p:grpSp>
      <p:cxnSp>
        <p:nvCxnSpPr>
          <p:cNvPr id="15" name="Straight Connector 14">
            <a:extLst>
              <a:ext uri="{FF2B5EF4-FFF2-40B4-BE49-F238E27FC236}">
                <a16:creationId xmlns:a16="http://schemas.microsoft.com/office/drawing/2014/main" id="{3BD2A5C1-3421-F758-E6D1-0DB2CA74FA01}"/>
              </a:ext>
            </a:extLst>
          </p:cNvPr>
          <p:cNvCxnSpPr>
            <a:cxnSpLocks/>
          </p:cNvCxnSpPr>
          <p:nvPr/>
        </p:nvCxnSpPr>
        <p:spPr>
          <a:xfrm>
            <a:off x="437308" y="-52086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95987CCE-5999-D180-0D31-2D8D51A6FC5F}"/>
              </a:ext>
            </a:extLst>
          </p:cNvPr>
          <p:cNvGrpSpPr/>
          <p:nvPr/>
        </p:nvGrpSpPr>
        <p:grpSpPr>
          <a:xfrm>
            <a:off x="-121024" y="1685042"/>
            <a:ext cx="1976330" cy="4427507"/>
            <a:chOff x="-121024" y="1429549"/>
            <a:chExt cx="1976330" cy="4427507"/>
          </a:xfrm>
        </p:grpSpPr>
        <p:sp>
          <p:nvSpPr>
            <p:cNvPr id="16" name="Rectangle 15">
              <a:extLst>
                <a:ext uri="{FF2B5EF4-FFF2-40B4-BE49-F238E27FC236}">
                  <a16:creationId xmlns:a16="http://schemas.microsoft.com/office/drawing/2014/main" id="{7E6F7009-F21A-3E0D-5311-019231D3F562}"/>
                </a:ext>
              </a:extLst>
            </p:cNvPr>
            <p:cNvSpPr/>
            <p:nvPr/>
          </p:nvSpPr>
          <p:spPr>
            <a:xfrm>
              <a:off x="-121024" y="1429549"/>
              <a:ext cx="1976330" cy="833798"/>
            </a:xfrm>
            <a:prstGeom prst="rect">
              <a:avLst/>
            </a:prstGeom>
            <a:gradFill flip="none" rotWithShape="1">
              <a:gsLst>
                <a:gs pos="0">
                  <a:srgbClr val="0070C0">
                    <a:alpha val="0"/>
                  </a:srgbClr>
                </a:gs>
                <a:gs pos="100000">
                  <a:srgbClr val="2192AB">
                    <a:alpha val="81621"/>
                  </a:srgbClr>
                </a:gs>
              </a:gsLst>
              <a:lin ang="0" scaled="1"/>
              <a:tileRect/>
            </a:gradFill>
            <a:ln w="31750">
              <a:gradFill flip="none" rotWithShape="1">
                <a:gsLst>
                  <a:gs pos="0">
                    <a:schemeClr val="bg1"/>
                  </a:gs>
                  <a:gs pos="88000">
                    <a:srgbClr val="11000E">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 name="TextBox 18">
              <a:extLst>
                <a:ext uri="{FF2B5EF4-FFF2-40B4-BE49-F238E27FC236}">
                  <a16:creationId xmlns:a16="http://schemas.microsoft.com/office/drawing/2014/main" id="{C3932771-4558-CFC1-77A7-9379D0B131EF}"/>
                </a:ext>
              </a:extLst>
            </p:cNvPr>
            <p:cNvSpPr txBox="1"/>
            <p:nvPr/>
          </p:nvSpPr>
          <p:spPr>
            <a:xfrm>
              <a:off x="437308" y="1553393"/>
              <a:ext cx="1417997" cy="584775"/>
            </a:xfrm>
            <a:prstGeom prst="rect">
              <a:avLst/>
            </a:prstGeom>
            <a:noFill/>
          </p:spPr>
          <p:txBody>
            <a:bodyPr wrap="square">
              <a:spAutoFit/>
            </a:bodyPr>
            <a:lstStyle/>
            <a:p>
              <a:pPr algn="ctr"/>
              <a:r>
                <a:rPr lang="en-GB" sz="1600" dirty="0">
                  <a:solidFill>
                    <a:schemeClr val="bg1"/>
                  </a:solidFill>
                  <a:latin typeface="+mj-lt"/>
                </a:rPr>
                <a:t>Global </a:t>
              </a:r>
            </a:p>
            <a:p>
              <a:pPr algn="ctr"/>
              <a:r>
                <a:rPr lang="en-GB" sz="1600" dirty="0">
                  <a:solidFill>
                    <a:schemeClr val="bg1"/>
                  </a:solidFill>
                  <a:latin typeface="+mj-lt"/>
                </a:rPr>
                <a:t>Knowledge</a:t>
              </a:r>
            </a:p>
          </p:txBody>
        </p:sp>
        <p:sp>
          <p:nvSpPr>
            <p:cNvPr id="24" name="Rectangle 23">
              <a:extLst>
                <a:ext uri="{FF2B5EF4-FFF2-40B4-BE49-F238E27FC236}">
                  <a16:creationId xmlns:a16="http://schemas.microsoft.com/office/drawing/2014/main" id="{2B829A58-739E-FF27-7DD9-26C2E4236EF1}"/>
                </a:ext>
              </a:extLst>
            </p:cNvPr>
            <p:cNvSpPr/>
            <p:nvPr/>
          </p:nvSpPr>
          <p:spPr>
            <a:xfrm>
              <a:off x="-121024" y="3226404"/>
              <a:ext cx="1976329" cy="833798"/>
            </a:xfrm>
            <a:prstGeom prst="rect">
              <a:avLst/>
            </a:prstGeom>
            <a:gradFill flip="none" rotWithShape="1">
              <a:gsLst>
                <a:gs pos="0">
                  <a:srgbClr val="0070C0">
                    <a:alpha val="0"/>
                  </a:srgbClr>
                </a:gs>
                <a:gs pos="89000">
                  <a:srgbClr val="FF2F92">
                    <a:alpha val="71862"/>
                  </a:srgbClr>
                </a:gs>
              </a:gsLst>
              <a:lin ang="0" scaled="1"/>
              <a:tileRect/>
            </a:gradFill>
            <a:ln w="31750">
              <a:gradFill flip="none" rotWithShape="1">
                <a:gsLst>
                  <a:gs pos="0">
                    <a:schemeClr val="bg1"/>
                  </a:gs>
                  <a:gs pos="84000">
                    <a:srgbClr val="11000E">
                      <a:alpha val="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5" name="TextBox 24">
              <a:extLst>
                <a:ext uri="{FF2B5EF4-FFF2-40B4-BE49-F238E27FC236}">
                  <a16:creationId xmlns:a16="http://schemas.microsoft.com/office/drawing/2014/main" id="{AAD455C8-1851-8275-9318-215F4D1EEAF7}"/>
                </a:ext>
              </a:extLst>
            </p:cNvPr>
            <p:cNvSpPr txBox="1"/>
            <p:nvPr/>
          </p:nvSpPr>
          <p:spPr>
            <a:xfrm>
              <a:off x="386482" y="3350916"/>
              <a:ext cx="1417997" cy="584775"/>
            </a:xfrm>
            <a:prstGeom prst="rect">
              <a:avLst/>
            </a:prstGeom>
            <a:noFill/>
          </p:spPr>
          <p:txBody>
            <a:bodyPr wrap="square">
              <a:spAutoFit/>
            </a:bodyPr>
            <a:lstStyle/>
            <a:p>
              <a:pPr algn="ctr"/>
              <a:r>
                <a:rPr lang="en-GB" sz="1600" dirty="0">
                  <a:solidFill>
                    <a:schemeClr val="bg1"/>
                  </a:solidFill>
                  <a:latin typeface="+mj-lt"/>
                </a:rPr>
                <a:t>Enterprise </a:t>
              </a:r>
            </a:p>
            <a:p>
              <a:pPr algn="ctr"/>
              <a:r>
                <a:rPr lang="en-GB" sz="1600" dirty="0">
                  <a:solidFill>
                    <a:schemeClr val="bg1"/>
                  </a:solidFill>
                  <a:latin typeface="+mj-lt"/>
                </a:rPr>
                <a:t>Knowledge</a:t>
              </a:r>
            </a:p>
          </p:txBody>
        </p:sp>
        <p:sp>
          <p:nvSpPr>
            <p:cNvPr id="31" name="Rectangle 30">
              <a:extLst>
                <a:ext uri="{FF2B5EF4-FFF2-40B4-BE49-F238E27FC236}">
                  <a16:creationId xmlns:a16="http://schemas.microsoft.com/office/drawing/2014/main" id="{BDD35079-9C4F-A38C-19D0-7C9D28BE0587}"/>
                </a:ext>
              </a:extLst>
            </p:cNvPr>
            <p:cNvSpPr/>
            <p:nvPr/>
          </p:nvSpPr>
          <p:spPr>
            <a:xfrm>
              <a:off x="-121024" y="5023258"/>
              <a:ext cx="1976329" cy="833798"/>
            </a:xfrm>
            <a:prstGeom prst="rect">
              <a:avLst/>
            </a:prstGeom>
            <a:gradFill flip="none" rotWithShape="1">
              <a:gsLst>
                <a:gs pos="0">
                  <a:srgbClr val="0070C0">
                    <a:alpha val="0"/>
                  </a:srgbClr>
                </a:gs>
                <a:gs pos="77000">
                  <a:srgbClr val="2192AB">
                    <a:alpha val="81880"/>
                  </a:srgbClr>
                </a:gs>
              </a:gsLst>
              <a:lin ang="0" scaled="1"/>
              <a:tileRect/>
            </a:gradFill>
            <a:ln w="31750">
              <a:gradFill flip="none" rotWithShape="1">
                <a:gsLst>
                  <a:gs pos="3000">
                    <a:srgbClr val="190047">
                      <a:alpha val="0"/>
                    </a:srgb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5" name="TextBox 34">
              <a:extLst>
                <a:ext uri="{FF2B5EF4-FFF2-40B4-BE49-F238E27FC236}">
                  <a16:creationId xmlns:a16="http://schemas.microsoft.com/office/drawing/2014/main" id="{7F52AF01-6394-CC3D-993C-3C66047C75C6}"/>
                </a:ext>
              </a:extLst>
            </p:cNvPr>
            <p:cNvSpPr txBox="1"/>
            <p:nvPr/>
          </p:nvSpPr>
          <p:spPr>
            <a:xfrm>
              <a:off x="386482" y="5147770"/>
              <a:ext cx="1417997" cy="584775"/>
            </a:xfrm>
            <a:prstGeom prst="rect">
              <a:avLst/>
            </a:prstGeom>
            <a:noFill/>
          </p:spPr>
          <p:txBody>
            <a:bodyPr wrap="square">
              <a:spAutoFit/>
            </a:bodyPr>
            <a:lstStyle/>
            <a:p>
              <a:pPr algn="ctr"/>
              <a:r>
                <a:rPr lang="en-GB" sz="1600" dirty="0">
                  <a:solidFill>
                    <a:schemeClr val="bg1"/>
                  </a:solidFill>
                  <a:latin typeface="+mj-lt"/>
                </a:rPr>
                <a:t>Global </a:t>
              </a:r>
            </a:p>
            <a:p>
              <a:pPr algn="ctr"/>
              <a:r>
                <a:rPr lang="en-GB" sz="1600" dirty="0">
                  <a:solidFill>
                    <a:schemeClr val="bg1"/>
                  </a:solidFill>
                  <a:latin typeface="+mj-lt"/>
                </a:rPr>
                <a:t>Knowledge</a:t>
              </a:r>
            </a:p>
          </p:txBody>
        </p:sp>
      </p:grpSp>
      <p:cxnSp>
        <p:nvCxnSpPr>
          <p:cNvPr id="58" name="Straight Connector 57">
            <a:extLst>
              <a:ext uri="{FF2B5EF4-FFF2-40B4-BE49-F238E27FC236}">
                <a16:creationId xmlns:a16="http://schemas.microsoft.com/office/drawing/2014/main" id="{FE8A3872-7193-8FEE-D658-B0AE4F8CBB64}"/>
              </a:ext>
            </a:extLst>
          </p:cNvPr>
          <p:cNvCxnSpPr>
            <a:cxnSpLocks/>
            <a:stCxn id="18" idx="3"/>
          </p:cNvCxnSpPr>
          <p:nvPr/>
        </p:nvCxnSpPr>
        <p:spPr>
          <a:xfrm flipV="1">
            <a:off x="5618922" y="3913093"/>
            <a:ext cx="647834" cy="1"/>
          </a:xfrm>
          <a:prstGeom prst="line">
            <a:avLst/>
          </a:prstGeom>
          <a:ln>
            <a:solidFill>
              <a:srgbClr val="73FEFF"/>
            </a:solidFill>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D924633B-7851-DF24-4D53-231FC6DE8BA8}"/>
              </a:ext>
            </a:extLst>
          </p:cNvPr>
          <p:cNvGrpSpPr/>
          <p:nvPr/>
        </p:nvGrpSpPr>
        <p:grpSpPr>
          <a:xfrm>
            <a:off x="5828685" y="3183434"/>
            <a:ext cx="2298792" cy="3148030"/>
            <a:chOff x="5828685" y="2927941"/>
            <a:chExt cx="2298792" cy="3148030"/>
          </a:xfrm>
        </p:grpSpPr>
        <p:cxnSp>
          <p:nvCxnSpPr>
            <p:cNvPr id="36" name="Straight Connector 35">
              <a:extLst>
                <a:ext uri="{FF2B5EF4-FFF2-40B4-BE49-F238E27FC236}">
                  <a16:creationId xmlns:a16="http://schemas.microsoft.com/office/drawing/2014/main" id="{C307BEFE-9B01-989D-30CA-3451CEF70047}"/>
                </a:ext>
              </a:extLst>
            </p:cNvPr>
            <p:cNvCxnSpPr>
              <a:cxnSpLocks/>
            </p:cNvCxnSpPr>
            <p:nvPr/>
          </p:nvCxnSpPr>
          <p:spPr>
            <a:xfrm>
              <a:off x="6978081" y="4464686"/>
              <a:ext cx="0" cy="307777"/>
            </a:xfrm>
            <a:prstGeom prst="line">
              <a:avLst/>
            </a:prstGeom>
            <a:ln>
              <a:solidFill>
                <a:srgbClr val="73FEFF"/>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2BF9817-E24C-A244-DE14-D87DF7999850}"/>
                </a:ext>
              </a:extLst>
            </p:cNvPr>
            <p:cNvSpPr txBox="1"/>
            <p:nvPr/>
          </p:nvSpPr>
          <p:spPr>
            <a:xfrm>
              <a:off x="5840660" y="4772463"/>
              <a:ext cx="2274843" cy="307777"/>
            </a:xfrm>
            <a:prstGeom prst="rect">
              <a:avLst/>
            </a:prstGeom>
            <a:solidFill>
              <a:srgbClr val="7454DB">
                <a:alpha val="41000"/>
              </a:srgbClr>
            </a:solidFill>
            <a:ln>
              <a:noFill/>
            </a:ln>
          </p:spPr>
          <p:txBody>
            <a:bodyPr wrap="square" rtlCol="0">
              <a:spAutoFit/>
            </a:bodyPr>
            <a:lstStyle/>
            <a:p>
              <a:pPr algn="ctr"/>
              <a:r>
                <a:rPr lang="en-GB" sz="1400">
                  <a:solidFill>
                    <a:schemeClr val="bg1"/>
                  </a:solidFill>
                </a:rPr>
                <a:t>Safety</a:t>
              </a:r>
            </a:p>
          </p:txBody>
        </p:sp>
        <p:sp>
          <p:nvSpPr>
            <p:cNvPr id="33" name="TextBox 32">
              <a:extLst>
                <a:ext uri="{FF2B5EF4-FFF2-40B4-BE49-F238E27FC236}">
                  <a16:creationId xmlns:a16="http://schemas.microsoft.com/office/drawing/2014/main" id="{87A91CB2-A9D9-C0C5-6609-4299DDE845BA}"/>
                </a:ext>
              </a:extLst>
            </p:cNvPr>
            <p:cNvSpPr txBox="1"/>
            <p:nvPr/>
          </p:nvSpPr>
          <p:spPr>
            <a:xfrm>
              <a:off x="5828685" y="5279669"/>
              <a:ext cx="2298792" cy="307777"/>
            </a:xfrm>
            <a:prstGeom prst="rect">
              <a:avLst/>
            </a:prstGeom>
            <a:solidFill>
              <a:srgbClr val="7454DB">
                <a:alpha val="41000"/>
              </a:srgbClr>
            </a:solidFill>
            <a:ln>
              <a:noFill/>
            </a:ln>
          </p:spPr>
          <p:txBody>
            <a:bodyPr wrap="square" rtlCol="0">
              <a:spAutoFit/>
            </a:bodyPr>
            <a:lstStyle/>
            <a:p>
              <a:pPr algn="ctr"/>
              <a:r>
                <a:rPr lang="en-GB" sz="1400">
                  <a:solidFill>
                    <a:schemeClr val="bg1"/>
                  </a:solidFill>
                </a:rPr>
                <a:t>Ethics</a:t>
              </a:r>
            </a:p>
          </p:txBody>
        </p:sp>
        <p:sp>
          <p:nvSpPr>
            <p:cNvPr id="34" name="TextBox 33">
              <a:extLst>
                <a:ext uri="{FF2B5EF4-FFF2-40B4-BE49-F238E27FC236}">
                  <a16:creationId xmlns:a16="http://schemas.microsoft.com/office/drawing/2014/main" id="{96EB7A52-0E67-C503-215E-541A68759A76}"/>
                </a:ext>
              </a:extLst>
            </p:cNvPr>
            <p:cNvSpPr txBox="1"/>
            <p:nvPr/>
          </p:nvSpPr>
          <p:spPr>
            <a:xfrm>
              <a:off x="5828685" y="5768194"/>
              <a:ext cx="2298792" cy="307777"/>
            </a:xfrm>
            <a:prstGeom prst="rect">
              <a:avLst/>
            </a:prstGeom>
            <a:solidFill>
              <a:srgbClr val="7454DB">
                <a:alpha val="41000"/>
              </a:srgbClr>
            </a:solidFill>
            <a:ln>
              <a:noFill/>
            </a:ln>
          </p:spPr>
          <p:txBody>
            <a:bodyPr wrap="square" rtlCol="0">
              <a:spAutoFit/>
            </a:bodyPr>
            <a:lstStyle/>
            <a:p>
              <a:pPr algn="ctr"/>
              <a:r>
                <a:rPr lang="en-GB" sz="1400" dirty="0">
                  <a:solidFill>
                    <a:schemeClr val="bg1"/>
                  </a:solidFill>
                </a:rPr>
                <a:t>Compliance</a:t>
              </a:r>
            </a:p>
          </p:txBody>
        </p:sp>
        <p:sp>
          <p:nvSpPr>
            <p:cNvPr id="67" name="Rectangle 66">
              <a:extLst>
                <a:ext uri="{FF2B5EF4-FFF2-40B4-BE49-F238E27FC236}">
                  <a16:creationId xmlns:a16="http://schemas.microsoft.com/office/drawing/2014/main" id="{06F5C075-A8B6-4D9D-4CC3-D96F7B7E4AF8}"/>
                </a:ext>
              </a:extLst>
            </p:cNvPr>
            <p:cNvSpPr/>
            <p:nvPr/>
          </p:nvSpPr>
          <p:spPr>
            <a:xfrm>
              <a:off x="6235698" y="2927941"/>
              <a:ext cx="1484767" cy="1484767"/>
            </a:xfrm>
            <a:prstGeom prst="rect">
              <a:avLst/>
            </a:prstGeom>
            <a:solidFill>
              <a:srgbClr val="7454DB">
                <a:alpha val="41086"/>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1"/>
                  </a:solidFill>
                  <a:latin typeface="+mj-lt"/>
                </a:rPr>
                <a:t>AI-enabled Knowledge Worker</a:t>
              </a:r>
            </a:p>
          </p:txBody>
        </p:sp>
        <p:cxnSp>
          <p:nvCxnSpPr>
            <p:cNvPr id="71" name="Straight Connector 70">
              <a:extLst>
                <a:ext uri="{FF2B5EF4-FFF2-40B4-BE49-F238E27FC236}">
                  <a16:creationId xmlns:a16="http://schemas.microsoft.com/office/drawing/2014/main" id="{C3D573D4-FB7D-2BCE-DAFA-CDEFC5847BA4}"/>
                </a:ext>
              </a:extLst>
            </p:cNvPr>
            <p:cNvCxnSpPr>
              <a:cxnSpLocks/>
            </p:cNvCxnSpPr>
            <p:nvPr/>
          </p:nvCxnSpPr>
          <p:spPr>
            <a:xfrm>
              <a:off x="6978081" y="5092425"/>
              <a:ext cx="0" cy="177618"/>
            </a:xfrm>
            <a:prstGeom prst="line">
              <a:avLst/>
            </a:prstGeom>
            <a:ln>
              <a:solidFill>
                <a:srgbClr val="73FEFF"/>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C5CBB86-76AB-0E3B-653D-704DD5B38223}"/>
                </a:ext>
              </a:extLst>
            </p:cNvPr>
            <p:cNvCxnSpPr>
              <a:cxnSpLocks/>
            </p:cNvCxnSpPr>
            <p:nvPr/>
          </p:nvCxnSpPr>
          <p:spPr>
            <a:xfrm>
              <a:off x="6978081" y="5595389"/>
              <a:ext cx="0" cy="177618"/>
            </a:xfrm>
            <a:prstGeom prst="line">
              <a:avLst/>
            </a:prstGeom>
            <a:ln>
              <a:solidFill>
                <a:srgbClr val="73FEFF"/>
              </a:solidFill>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5920F442-3409-9035-3E7C-DF2BA898189E}"/>
              </a:ext>
            </a:extLst>
          </p:cNvPr>
          <p:cNvGrpSpPr/>
          <p:nvPr/>
        </p:nvGrpSpPr>
        <p:grpSpPr>
          <a:xfrm>
            <a:off x="1855305" y="2088550"/>
            <a:ext cx="980660" cy="3607100"/>
            <a:chOff x="1855305" y="2088550"/>
            <a:chExt cx="980660" cy="3607100"/>
          </a:xfrm>
        </p:grpSpPr>
        <p:cxnSp>
          <p:nvCxnSpPr>
            <p:cNvPr id="38" name="Connector: Elbow 19">
              <a:extLst>
                <a:ext uri="{FF2B5EF4-FFF2-40B4-BE49-F238E27FC236}">
                  <a16:creationId xmlns:a16="http://schemas.microsoft.com/office/drawing/2014/main" id="{A4E2B736-ADDB-36CA-F301-FD70C15BDBF8}"/>
                </a:ext>
              </a:extLst>
            </p:cNvPr>
            <p:cNvCxnSpPr>
              <a:cxnSpLocks/>
              <a:stCxn id="31" idx="3"/>
            </p:cNvCxnSpPr>
            <p:nvPr/>
          </p:nvCxnSpPr>
          <p:spPr>
            <a:xfrm flipV="1">
              <a:off x="1855305" y="3836136"/>
              <a:ext cx="486194" cy="1859514"/>
            </a:xfrm>
            <a:prstGeom prst="bentConnector2">
              <a:avLst/>
            </a:prstGeom>
            <a:ln>
              <a:solidFill>
                <a:srgbClr val="73FEFF"/>
              </a:solidFil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49C1E4B-20DD-93C3-1B88-289F06D21466}"/>
                </a:ext>
              </a:extLst>
            </p:cNvPr>
            <p:cNvCxnSpPr>
              <a:cxnSpLocks/>
            </p:cNvCxnSpPr>
            <p:nvPr/>
          </p:nvCxnSpPr>
          <p:spPr>
            <a:xfrm>
              <a:off x="1855305" y="3913093"/>
              <a:ext cx="880400" cy="0"/>
            </a:xfrm>
            <a:prstGeom prst="line">
              <a:avLst/>
            </a:prstGeom>
            <a:ln>
              <a:solidFill>
                <a:srgbClr val="73FEFF"/>
              </a:solidFill>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535125AB-A498-08BD-3AD6-318D2364C6DB}"/>
                </a:ext>
              </a:extLst>
            </p:cNvPr>
            <p:cNvCxnSpPr>
              <a:cxnSpLocks/>
              <a:endCxn id="18" idx="1"/>
            </p:cNvCxnSpPr>
            <p:nvPr/>
          </p:nvCxnSpPr>
          <p:spPr>
            <a:xfrm>
              <a:off x="1855305" y="2088550"/>
              <a:ext cx="980660" cy="1824543"/>
            </a:xfrm>
            <a:prstGeom prst="bentConnector3">
              <a:avLst/>
            </a:prstGeom>
            <a:ln>
              <a:solidFill>
                <a:srgbClr val="73FEFF"/>
              </a:solidFill>
              <a:tailEnd type="triangle"/>
            </a:ln>
          </p:spPr>
          <p:style>
            <a:lnRef idx="1">
              <a:schemeClr val="accent1"/>
            </a:lnRef>
            <a:fillRef idx="0">
              <a:schemeClr val="accent1"/>
            </a:fillRef>
            <a:effectRef idx="0">
              <a:schemeClr val="accent1"/>
            </a:effectRef>
            <a:fontRef idx="minor">
              <a:schemeClr val="tx1"/>
            </a:fontRef>
          </p:style>
        </p:cxnSp>
      </p:grpSp>
      <p:cxnSp>
        <p:nvCxnSpPr>
          <p:cNvPr id="78" name="Straight Connector 77">
            <a:extLst>
              <a:ext uri="{FF2B5EF4-FFF2-40B4-BE49-F238E27FC236}">
                <a16:creationId xmlns:a16="http://schemas.microsoft.com/office/drawing/2014/main" id="{F1A7042E-AE11-2036-161D-51D4673F3B4B}"/>
              </a:ext>
            </a:extLst>
          </p:cNvPr>
          <p:cNvCxnSpPr>
            <a:cxnSpLocks/>
          </p:cNvCxnSpPr>
          <p:nvPr/>
        </p:nvCxnSpPr>
        <p:spPr>
          <a:xfrm>
            <a:off x="10550110" y="4335991"/>
            <a:ext cx="0" cy="177618"/>
          </a:xfrm>
          <a:prstGeom prst="line">
            <a:avLst/>
          </a:prstGeom>
          <a:ln>
            <a:solidFill>
              <a:srgbClr val="73FE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06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100000">
                                          <p:val>
                                            <p:strVal val="#ppt_x"/>
                                          </p:val>
                                        </p:tav>
                                      </p:tavLst>
                                    </p:anim>
                                    <p:anim calcmode="lin" valueType="num">
                                      <p:cBhvr>
                                        <p:cTn id="8" dur="500" fill="hold"/>
                                        <p:tgtEl>
                                          <p:spTgt spid="15"/>
                                        </p:tgtEl>
                                        <p:attrNameLst>
                                          <p:attrName>ppt_y</p:attrName>
                                        </p:attrNameLst>
                                      </p:cBhvr>
                                      <p:tavLst>
                                        <p:tav tm="0">
                                          <p:val>
                                            <p:strVal val="#ppt_y-#ppt_h/2"/>
                                          </p:val>
                                        </p:tav>
                                        <p:tav tm="100000">
                                          <p:val>
                                            <p:strVal val="#ppt_y"/>
                                          </p:val>
                                        </p:tav>
                                      </p:tavLst>
                                    </p:anim>
                                    <p:anim calcmode="lin" valueType="num">
                                      <p:cBhvr>
                                        <p:cTn id="9" dur="500" fill="hold"/>
                                        <p:tgtEl>
                                          <p:spTgt spid="15"/>
                                        </p:tgtEl>
                                        <p:attrNameLst>
                                          <p:attrName>ppt_w</p:attrName>
                                        </p:attrNameLst>
                                      </p:cBhvr>
                                      <p:tavLst>
                                        <p:tav tm="0">
                                          <p:val>
                                            <p:strVal val="#ppt_w"/>
                                          </p:val>
                                        </p:tav>
                                        <p:tav tm="100000">
                                          <p:val>
                                            <p:strVal val="#ppt_w"/>
                                          </p:val>
                                        </p:tav>
                                      </p:tavLst>
                                    </p:anim>
                                    <p:anim calcmode="lin" valueType="num">
                                      <p:cBhvr>
                                        <p:cTn id="10" dur="500" fill="hold"/>
                                        <p:tgtEl>
                                          <p:spTgt spid="15"/>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wipe(left)">
                                      <p:cBhvr>
                                        <p:cTn id="18" dur="500"/>
                                        <p:tgtEl>
                                          <p:spTgt spid="81"/>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wipe(left)">
                                      <p:cBhvr>
                                        <p:cTn id="22" dur="500"/>
                                        <p:tgtEl>
                                          <p:spTgt spid="8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83"/>
                                        </p:tgtEl>
                                        <p:attrNameLst>
                                          <p:attrName>style.visibility</p:attrName>
                                        </p:attrNameLst>
                                      </p:cBhvr>
                                      <p:to>
                                        <p:strVal val="visible"/>
                                      </p:to>
                                    </p:set>
                                    <p:animEffect transition="in" filter="wipe(left)">
                                      <p:cBhvr>
                                        <p:cTn id="26" dur="500"/>
                                        <p:tgtEl>
                                          <p:spTgt spid="8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wipe(left)">
                                      <p:cBhvr>
                                        <p:cTn id="30" dur="500"/>
                                        <p:tgtEl>
                                          <p:spTgt spid="58"/>
                                        </p:tgtEl>
                                      </p:cBhvr>
                                    </p:animEffect>
                                  </p:childTnLst>
                                </p:cTn>
                              </p:par>
                            </p:childTnLst>
                          </p:cTn>
                        </p:par>
                        <p:par>
                          <p:cTn id="31" fill="hold">
                            <p:stCondLst>
                              <p:cond delay="3000"/>
                            </p:stCondLst>
                            <p:childTnLst>
                              <p:par>
                                <p:cTn id="32" presetID="22" presetClass="entr" presetSubtype="1"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up)">
                                      <p:cBhvr>
                                        <p:cTn id="34" dur="500"/>
                                        <p:tgtEl>
                                          <p:spTgt spid="84"/>
                                        </p:tgtEl>
                                      </p:cBhvr>
                                    </p:animEffect>
                                  </p:childTnLst>
                                </p:cTn>
                              </p:par>
                              <p:par>
                                <p:cTn id="35" presetID="22" presetClass="entr" presetSubtype="8"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ipe(left)">
                                      <p:cBhvr>
                                        <p:cTn id="41" dur="500"/>
                                        <p:tgtEl>
                                          <p:spTgt spid="85"/>
                                        </p:tgtEl>
                                      </p:cBhvr>
                                    </p:animEffect>
                                  </p:childTnLst>
                                </p:cTn>
                              </p:par>
                            </p:childTnLst>
                          </p:cTn>
                        </p:par>
                        <p:par>
                          <p:cTn id="42" fill="hold">
                            <p:stCondLst>
                              <p:cond delay="4000"/>
                            </p:stCondLst>
                            <p:childTnLst>
                              <p:par>
                                <p:cTn id="43" presetID="22" presetClass="entr" presetSubtype="1" fill="hold" nodeType="after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wipe(up)">
                                      <p:cBhvr>
                                        <p:cTn id="45" dur="500"/>
                                        <p:tgtEl>
                                          <p:spTgt spid="78"/>
                                        </p:tgtEl>
                                      </p:cBhvr>
                                    </p:animEffect>
                                  </p:childTnLst>
                                </p:cTn>
                              </p:par>
                              <p:par>
                                <p:cTn id="46" presetID="22" presetClass="entr" presetSubtype="1" fill="hold" nodeType="with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wipe(up)">
                                      <p:cBhvr>
                                        <p:cTn id="4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blue and purple digital image of a person's face&#10;&#10;Description automatically generated">
            <a:extLst>
              <a:ext uri="{FF2B5EF4-FFF2-40B4-BE49-F238E27FC236}">
                <a16:creationId xmlns:a16="http://schemas.microsoft.com/office/drawing/2014/main" id="{F407B469-4316-6CDB-AC80-AE49751EAB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671341"/>
            <a:ext cx="12384911" cy="8256607"/>
          </a:xfrm>
          <a:prstGeom prst="rect">
            <a:avLst/>
          </a:prstGeom>
        </p:spPr>
      </p:pic>
      <p:grpSp>
        <p:nvGrpSpPr>
          <p:cNvPr id="46" name="Group 45">
            <a:extLst>
              <a:ext uri="{FF2B5EF4-FFF2-40B4-BE49-F238E27FC236}">
                <a16:creationId xmlns:a16="http://schemas.microsoft.com/office/drawing/2014/main" id="{F87810D4-C10D-5FD4-8E04-7F4DB54CE9ED}"/>
              </a:ext>
            </a:extLst>
          </p:cNvPr>
          <p:cNvGrpSpPr/>
          <p:nvPr/>
        </p:nvGrpSpPr>
        <p:grpSpPr>
          <a:xfrm>
            <a:off x="5537509" y="3429000"/>
            <a:ext cx="2802746" cy="1909993"/>
            <a:chOff x="5356748" y="3429000"/>
            <a:chExt cx="2802746" cy="1909993"/>
          </a:xfrm>
        </p:grpSpPr>
        <p:cxnSp>
          <p:nvCxnSpPr>
            <p:cNvPr id="16" name="Straight Connector 15">
              <a:extLst>
                <a:ext uri="{FF2B5EF4-FFF2-40B4-BE49-F238E27FC236}">
                  <a16:creationId xmlns:a16="http://schemas.microsoft.com/office/drawing/2014/main" id="{33339D32-8783-6EFA-E697-AD0335CC2E7A}"/>
                </a:ext>
              </a:extLst>
            </p:cNvPr>
            <p:cNvCxnSpPr>
              <a:cxnSpLocks/>
            </p:cNvCxnSpPr>
            <p:nvPr/>
          </p:nvCxnSpPr>
          <p:spPr>
            <a:xfrm>
              <a:off x="6633595" y="3429000"/>
              <a:ext cx="0" cy="834578"/>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26EC1A3C-9B98-5753-96A5-C7E6A1F65899}"/>
                </a:ext>
              </a:extLst>
            </p:cNvPr>
            <p:cNvSpPr txBox="1"/>
            <p:nvPr/>
          </p:nvSpPr>
          <p:spPr>
            <a:xfrm>
              <a:off x="5356748" y="4263578"/>
              <a:ext cx="2552207" cy="379656"/>
            </a:xfrm>
            <a:prstGeom prst="rect">
              <a:avLst/>
            </a:prstGeom>
            <a:solidFill>
              <a:srgbClr val="FFC000">
                <a:alpha val="57175"/>
              </a:srgbClr>
            </a:solidFill>
            <a:ln>
              <a:noFill/>
            </a:ln>
          </p:spPr>
          <p:txBody>
            <a:bodyPr wrap="square">
              <a:spAutoFit/>
            </a:bodyPr>
            <a:lstStyle/>
            <a:p>
              <a:pPr algn="ctr"/>
              <a:r>
                <a:rPr lang="en-GB" sz="1867" b="1" dirty="0">
                  <a:solidFill>
                    <a:schemeClr val="bg1"/>
                  </a:solidFill>
                </a:rPr>
                <a:t>General AI</a:t>
              </a:r>
            </a:p>
          </p:txBody>
        </p:sp>
        <p:sp>
          <p:nvSpPr>
            <p:cNvPr id="24" name="TextBox 23">
              <a:extLst>
                <a:ext uri="{FF2B5EF4-FFF2-40B4-BE49-F238E27FC236}">
                  <a16:creationId xmlns:a16="http://schemas.microsoft.com/office/drawing/2014/main" id="{1E22645F-C996-4646-D861-A3498B8E2190}"/>
                </a:ext>
              </a:extLst>
            </p:cNvPr>
            <p:cNvSpPr txBox="1"/>
            <p:nvPr/>
          </p:nvSpPr>
          <p:spPr>
            <a:xfrm>
              <a:off x="5356749" y="4754218"/>
              <a:ext cx="2802745" cy="584775"/>
            </a:xfrm>
            <a:prstGeom prst="rect">
              <a:avLst/>
            </a:prstGeom>
            <a:noFill/>
          </p:spPr>
          <p:txBody>
            <a:bodyPr wrap="square" rtlCol="0">
              <a:spAutoFit/>
            </a:bodyPr>
            <a:lstStyle/>
            <a:p>
              <a:r>
                <a:rPr lang="en-GB" sz="1600" dirty="0">
                  <a:solidFill>
                    <a:schemeClr val="bg1"/>
                  </a:solidFill>
                </a:rPr>
                <a:t>Full Cognitive Capabilities / Human Mimicry</a:t>
              </a:r>
            </a:p>
          </p:txBody>
        </p:sp>
      </p:grpSp>
      <p:grpSp>
        <p:nvGrpSpPr>
          <p:cNvPr id="47" name="Group 46">
            <a:extLst>
              <a:ext uri="{FF2B5EF4-FFF2-40B4-BE49-F238E27FC236}">
                <a16:creationId xmlns:a16="http://schemas.microsoft.com/office/drawing/2014/main" id="{C384C741-8583-D1FB-77A3-940D6DC7625E}"/>
              </a:ext>
            </a:extLst>
          </p:cNvPr>
          <p:cNvGrpSpPr/>
          <p:nvPr/>
        </p:nvGrpSpPr>
        <p:grpSpPr>
          <a:xfrm>
            <a:off x="9366564" y="3429000"/>
            <a:ext cx="2313105" cy="1909993"/>
            <a:chOff x="9185803" y="3429000"/>
            <a:chExt cx="2313105" cy="1909993"/>
          </a:xfrm>
        </p:grpSpPr>
        <p:cxnSp>
          <p:nvCxnSpPr>
            <p:cNvPr id="18" name="Straight Connector 17">
              <a:extLst>
                <a:ext uri="{FF2B5EF4-FFF2-40B4-BE49-F238E27FC236}">
                  <a16:creationId xmlns:a16="http://schemas.microsoft.com/office/drawing/2014/main" id="{D82F2409-F2BC-ACDE-8FC0-1448BD1F8D42}"/>
                </a:ext>
              </a:extLst>
            </p:cNvPr>
            <p:cNvCxnSpPr>
              <a:cxnSpLocks/>
              <a:endCxn id="19" idx="0"/>
            </p:cNvCxnSpPr>
            <p:nvPr/>
          </p:nvCxnSpPr>
          <p:spPr>
            <a:xfrm flipH="1">
              <a:off x="10210451" y="3429000"/>
              <a:ext cx="5284" cy="834579"/>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769D6678-718E-8EEA-C5B5-3381995CF94A}"/>
                </a:ext>
              </a:extLst>
            </p:cNvPr>
            <p:cNvSpPr txBox="1"/>
            <p:nvPr/>
          </p:nvSpPr>
          <p:spPr>
            <a:xfrm>
              <a:off x="9185804" y="4263579"/>
              <a:ext cx="2049293" cy="379656"/>
            </a:xfrm>
            <a:prstGeom prst="rect">
              <a:avLst/>
            </a:prstGeom>
            <a:solidFill>
              <a:srgbClr val="7454DB">
                <a:alpha val="60000"/>
              </a:srgbClr>
            </a:solidFill>
            <a:ln>
              <a:noFill/>
            </a:ln>
          </p:spPr>
          <p:txBody>
            <a:bodyPr wrap="square">
              <a:spAutoFit/>
            </a:bodyPr>
            <a:lstStyle/>
            <a:p>
              <a:pPr algn="ctr"/>
              <a:r>
                <a:rPr lang="en-GB" sz="1867" b="1" dirty="0">
                  <a:solidFill>
                    <a:schemeClr val="bg1"/>
                  </a:solidFill>
                </a:rPr>
                <a:t>Super AI</a:t>
              </a:r>
            </a:p>
          </p:txBody>
        </p:sp>
        <p:sp>
          <p:nvSpPr>
            <p:cNvPr id="25" name="TextBox 24">
              <a:extLst>
                <a:ext uri="{FF2B5EF4-FFF2-40B4-BE49-F238E27FC236}">
                  <a16:creationId xmlns:a16="http://schemas.microsoft.com/office/drawing/2014/main" id="{9B80F436-27AA-2CEE-EA8A-567B1246385E}"/>
                </a:ext>
              </a:extLst>
            </p:cNvPr>
            <p:cNvSpPr txBox="1"/>
            <p:nvPr/>
          </p:nvSpPr>
          <p:spPr>
            <a:xfrm>
              <a:off x="9185803" y="4754218"/>
              <a:ext cx="2313105" cy="584775"/>
            </a:xfrm>
            <a:prstGeom prst="rect">
              <a:avLst/>
            </a:prstGeom>
            <a:noFill/>
          </p:spPr>
          <p:txBody>
            <a:bodyPr wrap="square" rtlCol="0">
              <a:spAutoFit/>
            </a:bodyPr>
            <a:lstStyle/>
            <a:p>
              <a:r>
                <a:rPr lang="en-GB" sz="1600" dirty="0">
                  <a:solidFill>
                    <a:schemeClr val="bg1"/>
                  </a:solidFill>
                </a:rPr>
                <a:t>Well Beyond Human Cognitive Capabilities</a:t>
              </a:r>
            </a:p>
          </p:txBody>
        </p:sp>
      </p:grpSp>
      <p:grpSp>
        <p:nvGrpSpPr>
          <p:cNvPr id="41" name="Group 40">
            <a:extLst>
              <a:ext uri="{FF2B5EF4-FFF2-40B4-BE49-F238E27FC236}">
                <a16:creationId xmlns:a16="http://schemas.microsoft.com/office/drawing/2014/main" id="{4543DD8C-91A3-F2C4-84BB-0E8DBA40F38B}"/>
              </a:ext>
            </a:extLst>
          </p:cNvPr>
          <p:cNvGrpSpPr/>
          <p:nvPr/>
        </p:nvGrpSpPr>
        <p:grpSpPr>
          <a:xfrm>
            <a:off x="444952" y="1467015"/>
            <a:ext cx="11240388" cy="1961985"/>
            <a:chOff x="264191" y="1467015"/>
            <a:chExt cx="11240388" cy="1961985"/>
          </a:xfrm>
        </p:grpSpPr>
        <p:cxnSp>
          <p:nvCxnSpPr>
            <p:cNvPr id="6" name="Straight Connector 5">
              <a:extLst>
                <a:ext uri="{FF2B5EF4-FFF2-40B4-BE49-F238E27FC236}">
                  <a16:creationId xmlns:a16="http://schemas.microsoft.com/office/drawing/2014/main" id="{44532F97-A925-71C8-47C8-75D4BAC59A73}"/>
                </a:ext>
              </a:extLst>
            </p:cNvPr>
            <p:cNvCxnSpPr>
              <a:cxnSpLocks/>
            </p:cNvCxnSpPr>
            <p:nvPr/>
          </p:nvCxnSpPr>
          <p:spPr>
            <a:xfrm>
              <a:off x="285345" y="3429000"/>
              <a:ext cx="11219234" cy="0"/>
            </a:xfrm>
            <a:prstGeom prst="line">
              <a:avLst/>
            </a:prstGeom>
            <a:ln>
              <a:solidFill>
                <a:srgbClr val="93F0E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6F99B5-CA8C-B3BA-BFE0-331111004124}"/>
                </a:ext>
              </a:extLst>
            </p:cNvPr>
            <p:cNvCxnSpPr>
              <a:cxnSpLocks/>
            </p:cNvCxnSpPr>
            <p:nvPr/>
          </p:nvCxnSpPr>
          <p:spPr>
            <a:xfrm>
              <a:off x="4415801" y="1841770"/>
              <a:ext cx="0" cy="1587230"/>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9616CEE1-E12B-FB71-52A7-3B3E6241AEBD}"/>
                </a:ext>
              </a:extLst>
            </p:cNvPr>
            <p:cNvSpPr txBox="1"/>
            <p:nvPr/>
          </p:nvSpPr>
          <p:spPr>
            <a:xfrm>
              <a:off x="4008990" y="1467015"/>
              <a:ext cx="837089" cy="379656"/>
            </a:xfrm>
            <a:prstGeom prst="rect">
              <a:avLst/>
            </a:prstGeom>
            <a:noFill/>
          </p:spPr>
          <p:txBody>
            <a:bodyPr wrap="none" rtlCol="0">
              <a:spAutoFit/>
            </a:bodyPr>
            <a:lstStyle/>
            <a:p>
              <a:r>
                <a:rPr lang="en-GB" sz="1867" dirty="0">
                  <a:solidFill>
                    <a:schemeClr val="bg1"/>
                  </a:solidFill>
                </a:rPr>
                <a:t>2020s</a:t>
              </a:r>
            </a:p>
          </p:txBody>
        </p:sp>
        <p:cxnSp>
          <p:nvCxnSpPr>
            <p:cNvPr id="14" name="Straight Connector 13">
              <a:extLst>
                <a:ext uri="{FF2B5EF4-FFF2-40B4-BE49-F238E27FC236}">
                  <a16:creationId xmlns:a16="http://schemas.microsoft.com/office/drawing/2014/main" id="{EE28B8CE-E3A2-E36E-63B4-AE6A562D43C3}"/>
                </a:ext>
              </a:extLst>
            </p:cNvPr>
            <p:cNvCxnSpPr>
              <a:cxnSpLocks/>
            </p:cNvCxnSpPr>
            <p:nvPr/>
          </p:nvCxnSpPr>
          <p:spPr>
            <a:xfrm>
              <a:off x="7505430" y="1841770"/>
              <a:ext cx="0" cy="1587230"/>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16737691-EF15-1190-0907-B5D93FEA52AB}"/>
                </a:ext>
              </a:extLst>
            </p:cNvPr>
            <p:cNvSpPr txBox="1"/>
            <p:nvPr/>
          </p:nvSpPr>
          <p:spPr>
            <a:xfrm>
              <a:off x="7108779" y="1467015"/>
              <a:ext cx="837089" cy="379656"/>
            </a:xfrm>
            <a:prstGeom prst="rect">
              <a:avLst/>
            </a:prstGeom>
            <a:noFill/>
          </p:spPr>
          <p:txBody>
            <a:bodyPr wrap="none" rtlCol="0">
              <a:spAutoFit/>
            </a:bodyPr>
            <a:lstStyle/>
            <a:p>
              <a:r>
                <a:rPr lang="en-GB" sz="1867" dirty="0">
                  <a:solidFill>
                    <a:schemeClr val="bg1"/>
                  </a:solidFill>
                </a:rPr>
                <a:t>2040s</a:t>
              </a:r>
            </a:p>
          </p:txBody>
        </p:sp>
        <p:cxnSp>
          <p:nvCxnSpPr>
            <p:cNvPr id="20" name="Straight Connector 19">
              <a:extLst>
                <a:ext uri="{FF2B5EF4-FFF2-40B4-BE49-F238E27FC236}">
                  <a16:creationId xmlns:a16="http://schemas.microsoft.com/office/drawing/2014/main" id="{1D5E4F04-1BF6-A7C4-BB8D-460EFBF0A28A}"/>
                </a:ext>
              </a:extLst>
            </p:cNvPr>
            <p:cNvCxnSpPr>
              <a:cxnSpLocks/>
            </p:cNvCxnSpPr>
            <p:nvPr/>
          </p:nvCxnSpPr>
          <p:spPr>
            <a:xfrm>
              <a:off x="10919077" y="1841770"/>
              <a:ext cx="0" cy="1587230"/>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9207F6C0-3D24-E3EE-B1AE-A20EE14E294C}"/>
                </a:ext>
              </a:extLst>
            </p:cNvPr>
            <p:cNvSpPr txBox="1"/>
            <p:nvPr/>
          </p:nvSpPr>
          <p:spPr>
            <a:xfrm>
              <a:off x="10522426" y="1467015"/>
              <a:ext cx="837089" cy="379656"/>
            </a:xfrm>
            <a:prstGeom prst="rect">
              <a:avLst/>
            </a:prstGeom>
            <a:noFill/>
          </p:spPr>
          <p:txBody>
            <a:bodyPr wrap="none" rtlCol="0">
              <a:spAutoFit/>
            </a:bodyPr>
            <a:lstStyle/>
            <a:p>
              <a:r>
                <a:rPr lang="en-GB" sz="1867" dirty="0">
                  <a:solidFill>
                    <a:schemeClr val="bg1"/>
                  </a:solidFill>
                </a:rPr>
                <a:t>2060s</a:t>
              </a:r>
            </a:p>
          </p:txBody>
        </p:sp>
        <p:cxnSp>
          <p:nvCxnSpPr>
            <p:cNvPr id="27" name="Straight Connector 26">
              <a:extLst>
                <a:ext uri="{FF2B5EF4-FFF2-40B4-BE49-F238E27FC236}">
                  <a16:creationId xmlns:a16="http://schemas.microsoft.com/office/drawing/2014/main" id="{AD93B72C-ACDD-953B-4C8D-0CEA432B97A5}"/>
                </a:ext>
              </a:extLst>
            </p:cNvPr>
            <p:cNvCxnSpPr>
              <a:cxnSpLocks/>
            </p:cNvCxnSpPr>
            <p:nvPr/>
          </p:nvCxnSpPr>
          <p:spPr>
            <a:xfrm>
              <a:off x="671002" y="1841770"/>
              <a:ext cx="0" cy="1587230"/>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4CF17736-0C37-E090-B8C3-B762F4E66768}"/>
                </a:ext>
              </a:extLst>
            </p:cNvPr>
            <p:cNvSpPr txBox="1"/>
            <p:nvPr/>
          </p:nvSpPr>
          <p:spPr>
            <a:xfrm>
              <a:off x="264191" y="1467015"/>
              <a:ext cx="837089" cy="379656"/>
            </a:xfrm>
            <a:prstGeom prst="rect">
              <a:avLst/>
            </a:prstGeom>
            <a:noFill/>
          </p:spPr>
          <p:txBody>
            <a:bodyPr wrap="none" rtlCol="0">
              <a:spAutoFit/>
            </a:bodyPr>
            <a:lstStyle/>
            <a:p>
              <a:r>
                <a:rPr lang="en-GB" sz="1867" dirty="0">
                  <a:solidFill>
                    <a:schemeClr val="bg1"/>
                  </a:solidFill>
                </a:rPr>
                <a:t>1980s</a:t>
              </a:r>
            </a:p>
          </p:txBody>
        </p:sp>
      </p:grpSp>
      <p:grpSp>
        <p:nvGrpSpPr>
          <p:cNvPr id="48" name="Group 47">
            <a:extLst>
              <a:ext uri="{FF2B5EF4-FFF2-40B4-BE49-F238E27FC236}">
                <a16:creationId xmlns:a16="http://schemas.microsoft.com/office/drawing/2014/main" id="{D429D70E-D2E8-9450-54A1-DD955B8E91F4}"/>
              </a:ext>
            </a:extLst>
          </p:cNvPr>
          <p:cNvGrpSpPr/>
          <p:nvPr/>
        </p:nvGrpSpPr>
        <p:grpSpPr>
          <a:xfrm>
            <a:off x="728428" y="1328879"/>
            <a:ext cx="4346362" cy="4834953"/>
            <a:chOff x="547667" y="1328879"/>
            <a:chExt cx="4346362" cy="4834953"/>
          </a:xfrm>
        </p:grpSpPr>
        <p:sp>
          <p:nvSpPr>
            <p:cNvPr id="39" name="TextBox 38">
              <a:extLst>
                <a:ext uri="{FF2B5EF4-FFF2-40B4-BE49-F238E27FC236}">
                  <a16:creationId xmlns:a16="http://schemas.microsoft.com/office/drawing/2014/main" id="{D8C7D3CA-DC8E-A42E-B50D-9F09BFF33F55}"/>
                </a:ext>
              </a:extLst>
            </p:cNvPr>
            <p:cNvSpPr txBox="1"/>
            <p:nvPr/>
          </p:nvSpPr>
          <p:spPr>
            <a:xfrm>
              <a:off x="547667" y="4263579"/>
              <a:ext cx="3968974" cy="379656"/>
            </a:xfrm>
            <a:prstGeom prst="rect">
              <a:avLst/>
            </a:prstGeom>
            <a:solidFill>
              <a:srgbClr val="00B0F0">
                <a:alpha val="80000"/>
              </a:srgbClr>
            </a:solidFill>
            <a:ln>
              <a:noFill/>
            </a:ln>
          </p:spPr>
          <p:txBody>
            <a:bodyPr wrap="square">
              <a:spAutoFit/>
            </a:bodyPr>
            <a:lstStyle/>
            <a:p>
              <a:pPr algn="ctr"/>
              <a:r>
                <a:rPr lang="en-GB" sz="1867" b="1" dirty="0">
                  <a:solidFill>
                    <a:schemeClr val="bg1"/>
                  </a:solidFill>
                </a:rPr>
                <a:t>Narrow AI</a:t>
              </a:r>
            </a:p>
          </p:txBody>
        </p:sp>
        <p:grpSp>
          <p:nvGrpSpPr>
            <p:cNvPr id="44" name="Group 43">
              <a:extLst>
                <a:ext uri="{FF2B5EF4-FFF2-40B4-BE49-F238E27FC236}">
                  <a16:creationId xmlns:a16="http://schemas.microsoft.com/office/drawing/2014/main" id="{E5168009-C32C-FA6B-184D-22A8E33B7071}"/>
                </a:ext>
              </a:extLst>
            </p:cNvPr>
            <p:cNvGrpSpPr/>
            <p:nvPr/>
          </p:nvGrpSpPr>
          <p:grpSpPr>
            <a:xfrm>
              <a:off x="547667" y="1328879"/>
              <a:ext cx="4346362" cy="4834953"/>
              <a:chOff x="547667" y="1328879"/>
              <a:chExt cx="4346362" cy="4834953"/>
            </a:xfrm>
          </p:grpSpPr>
          <p:cxnSp>
            <p:nvCxnSpPr>
              <p:cNvPr id="8" name="Straight Connector 7">
                <a:extLst>
                  <a:ext uri="{FF2B5EF4-FFF2-40B4-BE49-F238E27FC236}">
                    <a16:creationId xmlns:a16="http://schemas.microsoft.com/office/drawing/2014/main" id="{65C71985-B318-7890-6FA4-BE067D0C7938}"/>
                  </a:ext>
                </a:extLst>
              </p:cNvPr>
              <p:cNvCxnSpPr>
                <a:cxnSpLocks/>
              </p:cNvCxnSpPr>
              <p:nvPr/>
            </p:nvCxnSpPr>
            <p:spPr>
              <a:xfrm>
                <a:off x="1603783" y="4643234"/>
                <a:ext cx="0" cy="209306"/>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A15FFD78-F70D-0E75-7CB0-39BEBFDD7F4C}"/>
                  </a:ext>
                </a:extLst>
              </p:cNvPr>
              <p:cNvSpPr txBox="1"/>
              <p:nvPr/>
            </p:nvSpPr>
            <p:spPr>
              <a:xfrm>
                <a:off x="547667" y="4852539"/>
                <a:ext cx="2112232" cy="338554"/>
              </a:xfrm>
              <a:prstGeom prst="rect">
                <a:avLst/>
              </a:prstGeom>
              <a:solidFill>
                <a:srgbClr val="FF85FF">
                  <a:alpha val="47511"/>
                </a:srgbClr>
              </a:solidFill>
              <a:ln>
                <a:noFill/>
              </a:ln>
            </p:spPr>
            <p:txBody>
              <a:bodyPr wrap="square">
                <a:spAutoFit/>
              </a:bodyPr>
              <a:lstStyle/>
              <a:p>
                <a:pPr algn="ctr"/>
                <a:r>
                  <a:rPr lang="en-GB" sz="1600" dirty="0">
                    <a:solidFill>
                      <a:schemeClr val="bg1"/>
                    </a:solidFill>
                  </a:rPr>
                  <a:t>Machine Learning</a:t>
                </a:r>
              </a:p>
            </p:txBody>
          </p:sp>
          <p:sp>
            <p:nvSpPr>
              <p:cNvPr id="10" name="TextBox 9">
                <a:extLst>
                  <a:ext uri="{FF2B5EF4-FFF2-40B4-BE49-F238E27FC236}">
                    <a16:creationId xmlns:a16="http://schemas.microsoft.com/office/drawing/2014/main" id="{AB2B7881-6700-7B62-8472-8CAA10607952}"/>
                  </a:ext>
                </a:extLst>
              </p:cNvPr>
              <p:cNvSpPr txBox="1"/>
              <p:nvPr/>
            </p:nvSpPr>
            <p:spPr>
              <a:xfrm>
                <a:off x="547667" y="5332835"/>
                <a:ext cx="1811598" cy="830997"/>
              </a:xfrm>
              <a:prstGeom prst="rect">
                <a:avLst/>
              </a:prstGeom>
              <a:noFill/>
            </p:spPr>
            <p:txBody>
              <a:bodyPr wrap="square" rtlCol="0">
                <a:spAutoFit/>
              </a:bodyPr>
              <a:lstStyle/>
              <a:p>
                <a:r>
                  <a:rPr lang="en-GB" sz="1600" dirty="0">
                    <a:solidFill>
                      <a:schemeClr val="bg1"/>
                    </a:solidFill>
                  </a:rPr>
                  <a:t>Supervised, Unsupervised, Reinforcement</a:t>
                </a:r>
              </a:p>
            </p:txBody>
          </p:sp>
          <p:cxnSp>
            <p:nvCxnSpPr>
              <p:cNvPr id="31" name="Straight Connector 30">
                <a:extLst>
                  <a:ext uri="{FF2B5EF4-FFF2-40B4-BE49-F238E27FC236}">
                    <a16:creationId xmlns:a16="http://schemas.microsoft.com/office/drawing/2014/main" id="{964F7E12-2188-DC69-D3A3-858AF5D04AA6}"/>
                  </a:ext>
                </a:extLst>
              </p:cNvPr>
              <p:cNvCxnSpPr>
                <a:cxnSpLocks/>
              </p:cNvCxnSpPr>
              <p:nvPr/>
            </p:nvCxnSpPr>
            <p:spPr>
              <a:xfrm>
                <a:off x="3672784" y="4643234"/>
                <a:ext cx="0" cy="209306"/>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67941956-1275-B0BC-81C5-345A22C77100}"/>
                  </a:ext>
                </a:extLst>
              </p:cNvPr>
              <p:cNvSpPr txBox="1"/>
              <p:nvPr/>
            </p:nvSpPr>
            <p:spPr>
              <a:xfrm>
                <a:off x="2828928" y="4852539"/>
                <a:ext cx="1687713" cy="338554"/>
              </a:xfrm>
              <a:prstGeom prst="rect">
                <a:avLst/>
              </a:prstGeom>
              <a:solidFill>
                <a:srgbClr val="CBAACF">
                  <a:alpha val="73623"/>
                </a:srgbClr>
              </a:solidFill>
              <a:ln>
                <a:noFill/>
              </a:ln>
            </p:spPr>
            <p:txBody>
              <a:bodyPr wrap="square">
                <a:spAutoFit/>
              </a:bodyPr>
              <a:lstStyle/>
              <a:p>
                <a:pPr algn="ctr"/>
                <a:r>
                  <a:rPr lang="en-GB" sz="1600" dirty="0"/>
                  <a:t>Deep Learning</a:t>
                </a:r>
              </a:p>
            </p:txBody>
          </p:sp>
          <p:sp>
            <p:nvSpPr>
              <p:cNvPr id="33" name="TextBox 32">
                <a:extLst>
                  <a:ext uri="{FF2B5EF4-FFF2-40B4-BE49-F238E27FC236}">
                    <a16:creationId xmlns:a16="http://schemas.microsoft.com/office/drawing/2014/main" id="{2AF9FA55-8D7F-B342-74F5-0BF236443BB3}"/>
                  </a:ext>
                </a:extLst>
              </p:cNvPr>
              <p:cNvSpPr txBox="1"/>
              <p:nvPr/>
            </p:nvSpPr>
            <p:spPr>
              <a:xfrm>
                <a:off x="2828928" y="5226505"/>
                <a:ext cx="2065101" cy="584775"/>
              </a:xfrm>
              <a:prstGeom prst="rect">
                <a:avLst/>
              </a:prstGeom>
              <a:noFill/>
            </p:spPr>
            <p:txBody>
              <a:bodyPr wrap="square" rtlCol="0">
                <a:spAutoFit/>
              </a:bodyPr>
              <a:lstStyle/>
              <a:p>
                <a:r>
                  <a:rPr lang="en-GB" sz="1600" dirty="0">
                    <a:solidFill>
                      <a:schemeClr val="bg1"/>
                    </a:solidFill>
                  </a:rPr>
                  <a:t>Recognition of Complex Patterns</a:t>
                </a:r>
              </a:p>
            </p:txBody>
          </p:sp>
          <p:sp>
            <p:nvSpPr>
              <p:cNvPr id="36" name="Oval 35">
                <a:extLst>
                  <a:ext uri="{FF2B5EF4-FFF2-40B4-BE49-F238E27FC236}">
                    <a16:creationId xmlns:a16="http://schemas.microsoft.com/office/drawing/2014/main" id="{3D9D4F27-82B0-187B-B9F5-9F1E5F2D9F68}"/>
                  </a:ext>
                </a:extLst>
              </p:cNvPr>
              <p:cNvSpPr/>
              <p:nvPr/>
            </p:nvSpPr>
            <p:spPr>
              <a:xfrm>
                <a:off x="1564994" y="1328879"/>
                <a:ext cx="1914724" cy="1914724"/>
              </a:xfrm>
              <a:prstGeom prst="ellipse">
                <a:avLst/>
              </a:prstGeom>
              <a:solidFill>
                <a:srgbClr val="FF85FF">
                  <a:alpha val="4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800">
                  <a:solidFill>
                    <a:srgbClr val="FF85FF"/>
                  </a:solidFill>
                </a:endParaRPr>
              </a:p>
            </p:txBody>
          </p:sp>
          <p:sp>
            <p:nvSpPr>
              <p:cNvPr id="37" name="Oval 36">
                <a:extLst>
                  <a:ext uri="{FF2B5EF4-FFF2-40B4-BE49-F238E27FC236}">
                    <a16:creationId xmlns:a16="http://schemas.microsoft.com/office/drawing/2014/main" id="{8C4452D6-60A1-33DA-1B1C-1961276B7D6A}"/>
                  </a:ext>
                </a:extLst>
              </p:cNvPr>
              <p:cNvSpPr/>
              <p:nvPr/>
            </p:nvSpPr>
            <p:spPr>
              <a:xfrm>
                <a:off x="2037545" y="2245385"/>
                <a:ext cx="969622" cy="988028"/>
              </a:xfrm>
              <a:prstGeom prst="ellipse">
                <a:avLst/>
              </a:prstGeom>
              <a:solidFill>
                <a:schemeClr val="bg1">
                  <a:alpha val="5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Deep Learning</a:t>
                </a:r>
              </a:p>
            </p:txBody>
          </p:sp>
          <p:sp>
            <p:nvSpPr>
              <p:cNvPr id="38" name="TextBox 37">
                <a:extLst>
                  <a:ext uri="{FF2B5EF4-FFF2-40B4-BE49-F238E27FC236}">
                    <a16:creationId xmlns:a16="http://schemas.microsoft.com/office/drawing/2014/main" id="{80997FDC-506A-6985-1BE0-22F88B96D5A4}"/>
                  </a:ext>
                </a:extLst>
              </p:cNvPr>
              <p:cNvSpPr txBox="1"/>
              <p:nvPr/>
            </p:nvSpPr>
            <p:spPr>
              <a:xfrm>
                <a:off x="1672778" y="1581324"/>
                <a:ext cx="1699157" cy="523220"/>
              </a:xfrm>
              <a:prstGeom prst="rect">
                <a:avLst/>
              </a:prstGeom>
              <a:noFill/>
            </p:spPr>
            <p:txBody>
              <a:bodyPr wrap="square" rtlCol="0">
                <a:spAutoFit/>
              </a:bodyPr>
              <a:lstStyle/>
              <a:p>
                <a:pPr algn="ctr"/>
                <a:r>
                  <a:rPr lang="en-GB" sz="1400" dirty="0">
                    <a:solidFill>
                      <a:schemeClr val="bg1"/>
                    </a:solidFill>
                  </a:rPr>
                  <a:t>Machine</a:t>
                </a:r>
              </a:p>
              <a:p>
                <a:pPr algn="ctr"/>
                <a:r>
                  <a:rPr lang="en-GB" sz="1400" dirty="0">
                    <a:solidFill>
                      <a:schemeClr val="bg1"/>
                    </a:solidFill>
                  </a:rPr>
                  <a:t>Learning</a:t>
                </a:r>
              </a:p>
            </p:txBody>
          </p:sp>
          <p:cxnSp>
            <p:nvCxnSpPr>
              <p:cNvPr id="45" name="Straight Connector 44">
                <a:extLst>
                  <a:ext uri="{FF2B5EF4-FFF2-40B4-BE49-F238E27FC236}">
                    <a16:creationId xmlns:a16="http://schemas.microsoft.com/office/drawing/2014/main" id="{B47AAC25-B656-7E76-2C39-2B3231966DFA}"/>
                  </a:ext>
                </a:extLst>
              </p:cNvPr>
              <p:cNvCxnSpPr>
                <a:cxnSpLocks/>
              </p:cNvCxnSpPr>
              <p:nvPr/>
            </p:nvCxnSpPr>
            <p:spPr>
              <a:xfrm>
                <a:off x="2522356" y="3429000"/>
                <a:ext cx="0" cy="834579"/>
              </a:xfrm>
              <a:prstGeom prst="line">
                <a:avLst/>
              </a:prstGeom>
              <a:ln>
                <a:solidFill>
                  <a:srgbClr val="93F0ED"/>
                </a:solidFill>
              </a:ln>
            </p:spPr>
            <p:style>
              <a:lnRef idx="1">
                <a:schemeClr val="dk1"/>
              </a:lnRef>
              <a:fillRef idx="0">
                <a:schemeClr val="dk1"/>
              </a:fillRef>
              <a:effectRef idx="0">
                <a:schemeClr val="dk1"/>
              </a:effectRef>
              <a:fontRef idx="minor">
                <a:schemeClr val="tx1"/>
              </a:fontRef>
            </p:style>
          </p:cxnSp>
        </p:grpSp>
      </p:grpSp>
      <p:cxnSp>
        <p:nvCxnSpPr>
          <p:cNvPr id="30" name="Straight Connector 29">
            <a:extLst>
              <a:ext uri="{FF2B5EF4-FFF2-40B4-BE49-F238E27FC236}">
                <a16:creationId xmlns:a16="http://schemas.microsoft.com/office/drawing/2014/main" id="{267C9DC8-AC19-4450-881C-29FE07450D75}"/>
              </a:ext>
            </a:extLst>
          </p:cNvPr>
          <p:cNvCxnSpPr>
            <a:cxnSpLocks/>
          </p:cNvCxnSpPr>
          <p:nvPr/>
        </p:nvCxnSpPr>
        <p:spPr>
          <a:xfrm>
            <a:off x="437308" y="-63661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F8C9E47-A321-1F02-E991-EEB065E5E129}"/>
              </a:ext>
            </a:extLst>
          </p:cNvPr>
          <p:cNvSpPr txBox="1"/>
          <p:nvPr/>
        </p:nvSpPr>
        <p:spPr>
          <a:xfrm>
            <a:off x="572909" y="352682"/>
            <a:ext cx="11617089" cy="553998"/>
          </a:xfrm>
          <a:prstGeom prst="rect">
            <a:avLst/>
          </a:prstGeom>
          <a:noFill/>
        </p:spPr>
        <p:txBody>
          <a:bodyPr wrap="square" lIns="60960" tIns="30480" rIns="60960" bIns="30480" anchor="t">
            <a:spAutoFit/>
          </a:bodyPr>
          <a:lstStyle/>
          <a:p>
            <a:r>
              <a:rPr lang="en-GB" sz="3200" dirty="0">
                <a:solidFill>
                  <a:schemeClr val="bg1"/>
                </a:solidFill>
              </a:rPr>
              <a:t>The Age of AI</a:t>
            </a:r>
          </a:p>
        </p:txBody>
      </p:sp>
    </p:spTree>
    <p:extLst>
      <p:ext uri="{BB962C8B-B14F-4D97-AF65-F5344CB8AC3E}">
        <p14:creationId xmlns:p14="http://schemas.microsoft.com/office/powerpoint/2010/main" val="325301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100000">
                                          <p:val>
                                            <p:strVal val="#ppt_x"/>
                                          </p:val>
                                        </p:tav>
                                      </p:tavLst>
                                    </p:anim>
                                    <p:anim calcmode="lin" valueType="num">
                                      <p:cBhvr>
                                        <p:cTn id="8" dur="500" fill="hold"/>
                                        <p:tgtEl>
                                          <p:spTgt spid="30"/>
                                        </p:tgtEl>
                                        <p:attrNameLst>
                                          <p:attrName>ppt_y</p:attrName>
                                        </p:attrNameLst>
                                      </p:cBhvr>
                                      <p:tavLst>
                                        <p:tav tm="0">
                                          <p:val>
                                            <p:strVal val="#ppt_y-#ppt_h/2"/>
                                          </p:val>
                                        </p:tav>
                                        <p:tav tm="100000">
                                          <p:val>
                                            <p:strVal val="#ppt_y"/>
                                          </p:val>
                                        </p:tav>
                                      </p:tavLst>
                                    </p:anim>
                                    <p:anim calcmode="lin" valueType="num">
                                      <p:cBhvr>
                                        <p:cTn id="9" dur="500" fill="hold"/>
                                        <p:tgtEl>
                                          <p:spTgt spid="30"/>
                                        </p:tgtEl>
                                        <p:attrNameLst>
                                          <p:attrName>ppt_w</p:attrName>
                                        </p:attrNameLst>
                                      </p:cBhvr>
                                      <p:tavLst>
                                        <p:tav tm="0">
                                          <p:val>
                                            <p:strVal val="#ppt_w"/>
                                          </p:val>
                                        </p:tav>
                                        <p:tav tm="100000">
                                          <p:val>
                                            <p:strVal val="#ppt_w"/>
                                          </p:val>
                                        </p:tav>
                                      </p:tavLst>
                                    </p:anim>
                                    <p:anim calcmode="lin" valueType="num">
                                      <p:cBhvr>
                                        <p:cTn id="10" dur="500" fill="hold"/>
                                        <p:tgtEl>
                                          <p:spTgt spid="30"/>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left)">
                                      <p:cBhvr>
                                        <p:cTn id="14" dur="500"/>
                                        <p:tgtEl>
                                          <p:spTgt spid="53"/>
                                        </p:tgtEl>
                                      </p:cBhvr>
                                    </p:animEffect>
                                  </p:childTnLst>
                                </p:cTn>
                              </p:par>
                              <p:par>
                                <p:cTn id="15" presetID="22" presetClass="entr" presetSubtype="8"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2000"/>
                                        <p:tgtEl>
                                          <p:spTgt spid="41"/>
                                        </p:tgtEl>
                                      </p:cBhvr>
                                    </p:animEffect>
                                  </p:childTnLst>
                                </p:cTn>
                              </p:par>
                            </p:childTnLst>
                          </p:cTn>
                        </p:par>
                        <p:par>
                          <p:cTn id="18" fill="hold">
                            <p:stCondLst>
                              <p:cond delay="2500"/>
                            </p:stCondLst>
                            <p:childTnLst>
                              <p:par>
                                <p:cTn id="19" presetID="22" presetClass="entr" presetSubtype="1"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up)">
                                      <p:cBhvr>
                                        <p:cTn id="21" dur="1000"/>
                                        <p:tgtEl>
                                          <p:spTgt spid="48"/>
                                        </p:tgtEl>
                                      </p:cBhvr>
                                    </p:animEffect>
                                  </p:childTnLst>
                                </p:cTn>
                              </p:par>
                            </p:childTnLst>
                          </p:cTn>
                        </p:par>
                        <p:par>
                          <p:cTn id="22" fill="hold">
                            <p:stCondLst>
                              <p:cond delay="3500"/>
                            </p:stCondLst>
                            <p:childTnLst>
                              <p:par>
                                <p:cTn id="23" presetID="22" presetClass="entr" presetSubtype="1"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up)">
                                      <p:cBhvr>
                                        <p:cTn id="25" dur="500"/>
                                        <p:tgtEl>
                                          <p:spTgt spid="46"/>
                                        </p:tgtEl>
                                      </p:cBhvr>
                                    </p:animEffect>
                                  </p:childTnLst>
                                </p:cTn>
                              </p:par>
                            </p:childTnLst>
                          </p:cTn>
                        </p:par>
                        <p:par>
                          <p:cTn id="26" fill="hold">
                            <p:stCondLst>
                              <p:cond delay="4000"/>
                            </p:stCondLst>
                            <p:childTnLst>
                              <p:par>
                                <p:cTn id="27" presetID="22" presetClass="entr" presetSubtype="1"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up)">
                                      <p:cBhvr>
                                        <p:cTn id="2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blue and red background with dots and lines&#10;&#10;Description automatically generated">
            <a:extLst>
              <a:ext uri="{FF2B5EF4-FFF2-40B4-BE49-F238E27FC236}">
                <a16:creationId xmlns:a16="http://schemas.microsoft.com/office/drawing/2014/main" id="{88529EC6-9753-85CE-C477-36AFA0AC7C3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82344"/>
          </a:xfrm>
          <a:prstGeom prst="rect">
            <a:avLst/>
          </a:prstGeom>
        </p:spPr>
      </p:pic>
      <p:sp>
        <p:nvSpPr>
          <p:cNvPr id="6" name="Rectangle 5">
            <a:extLst>
              <a:ext uri="{FF2B5EF4-FFF2-40B4-BE49-F238E27FC236}">
                <a16:creationId xmlns:a16="http://schemas.microsoft.com/office/drawing/2014/main" id="{EEB324E7-DAC1-174A-0ACD-E0E6E1A23D13}"/>
              </a:ext>
            </a:extLst>
          </p:cNvPr>
          <p:cNvSpPr/>
          <p:nvPr/>
        </p:nvSpPr>
        <p:spPr>
          <a:xfrm>
            <a:off x="0" y="0"/>
            <a:ext cx="12192000" cy="6882343"/>
          </a:xfrm>
          <a:prstGeom prst="rect">
            <a:avLst/>
          </a:prstGeom>
          <a:gradFill flip="none" rotWithShape="1">
            <a:gsLst>
              <a:gs pos="0">
                <a:schemeClr val="tx1">
                  <a:alpha val="67149"/>
                  <a:lumMod val="73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 name="Rectangle 27">
            <a:extLst>
              <a:ext uri="{FF2B5EF4-FFF2-40B4-BE49-F238E27FC236}">
                <a16:creationId xmlns:a16="http://schemas.microsoft.com/office/drawing/2014/main" id="{6C754F26-788C-B3FC-659D-E7F4AD122B3D}"/>
              </a:ext>
            </a:extLst>
          </p:cNvPr>
          <p:cNvSpPr/>
          <p:nvPr/>
        </p:nvSpPr>
        <p:spPr>
          <a:xfrm>
            <a:off x="1472048" y="2081662"/>
            <a:ext cx="3704857" cy="676803"/>
          </a:xfrm>
          <a:prstGeom prst="rect">
            <a:avLst/>
          </a:prstGeom>
          <a:gradFill flip="none" rotWithShape="1">
            <a:gsLst>
              <a:gs pos="0">
                <a:srgbClr val="FF2F92">
                  <a:alpha val="0"/>
                </a:srgbClr>
              </a:gs>
              <a:gs pos="100000">
                <a:srgbClr val="FF2F9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A4A3B14-A792-D2BA-E10E-2A3C3044DDD4}"/>
              </a:ext>
            </a:extLst>
          </p:cNvPr>
          <p:cNvCxnSpPr>
            <a:cxnSpLocks/>
          </p:cNvCxnSpPr>
          <p:nvPr/>
        </p:nvCxnSpPr>
        <p:spPr>
          <a:xfrm>
            <a:off x="437308" y="-413287"/>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3936F7B-A7D5-BE45-7B14-9650ADF1457B}"/>
              </a:ext>
            </a:extLst>
          </p:cNvPr>
          <p:cNvSpPr txBox="1"/>
          <p:nvPr/>
        </p:nvSpPr>
        <p:spPr>
          <a:xfrm>
            <a:off x="531710" y="263520"/>
            <a:ext cx="11001503" cy="892552"/>
          </a:xfrm>
          <a:prstGeom prst="rect">
            <a:avLst/>
          </a:prstGeom>
          <a:noFill/>
        </p:spPr>
        <p:txBody>
          <a:bodyPr wrap="square" rtlCol="0">
            <a:spAutoFit/>
          </a:bodyPr>
          <a:lstStyle/>
          <a:p>
            <a:r>
              <a:rPr lang="en-GB" sz="3200" dirty="0">
                <a:solidFill>
                  <a:schemeClr val="bg1"/>
                </a:solidFill>
              </a:rPr>
              <a:t>Explainable AI – Taking the Genie out of the Bottle</a:t>
            </a:r>
          </a:p>
          <a:p>
            <a:r>
              <a:rPr lang="en-GB" sz="2000" dirty="0">
                <a:solidFill>
                  <a:srgbClr val="FF872A"/>
                </a:solidFill>
              </a:rPr>
              <a:t>Explainable AI is an area getting a lot of attention in the business environment today.</a:t>
            </a:r>
          </a:p>
        </p:txBody>
      </p:sp>
      <p:sp>
        <p:nvSpPr>
          <p:cNvPr id="29" name="Rectangle 28">
            <a:extLst>
              <a:ext uri="{FF2B5EF4-FFF2-40B4-BE49-F238E27FC236}">
                <a16:creationId xmlns:a16="http://schemas.microsoft.com/office/drawing/2014/main" id="{123252A6-2A7B-0F59-0874-2D7B6CE0115A}"/>
              </a:ext>
            </a:extLst>
          </p:cNvPr>
          <p:cNvSpPr/>
          <p:nvPr/>
        </p:nvSpPr>
        <p:spPr>
          <a:xfrm rot="10800000">
            <a:off x="7015094" y="2121018"/>
            <a:ext cx="4480646" cy="676803"/>
          </a:xfrm>
          <a:prstGeom prst="rect">
            <a:avLst/>
          </a:prstGeom>
          <a:gradFill flip="none" rotWithShape="1">
            <a:gsLst>
              <a:gs pos="100000">
                <a:srgbClr val="9437FF"/>
              </a:gs>
              <a:gs pos="0">
                <a:srgbClr val="9437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AA63031-CC81-1034-D3E9-E9F9E16083F8}"/>
              </a:ext>
            </a:extLst>
          </p:cNvPr>
          <p:cNvSpPr txBox="1"/>
          <p:nvPr/>
        </p:nvSpPr>
        <p:spPr>
          <a:xfrm>
            <a:off x="1510512" y="2221378"/>
            <a:ext cx="1055857" cy="369332"/>
          </a:xfrm>
          <a:prstGeom prst="rect">
            <a:avLst/>
          </a:prstGeom>
          <a:noFill/>
          <a:ln>
            <a:noFill/>
          </a:ln>
        </p:spPr>
        <p:txBody>
          <a:bodyPr wrap="square" rtlCol="0">
            <a:spAutoFit/>
          </a:bodyPr>
          <a:lstStyle/>
          <a:p>
            <a:pPr algn="ctr"/>
            <a:r>
              <a:rPr lang="en-GB" dirty="0">
                <a:solidFill>
                  <a:schemeClr val="bg1"/>
                </a:solidFill>
              </a:rPr>
              <a:t>Input</a:t>
            </a:r>
          </a:p>
        </p:txBody>
      </p:sp>
      <p:sp>
        <p:nvSpPr>
          <p:cNvPr id="9" name="TextBox 8">
            <a:extLst>
              <a:ext uri="{FF2B5EF4-FFF2-40B4-BE49-F238E27FC236}">
                <a16:creationId xmlns:a16="http://schemas.microsoft.com/office/drawing/2014/main" id="{788F6E03-3042-C122-0EAE-54DEFBD0E2A3}"/>
              </a:ext>
            </a:extLst>
          </p:cNvPr>
          <p:cNvSpPr txBox="1"/>
          <p:nvPr/>
        </p:nvSpPr>
        <p:spPr>
          <a:xfrm>
            <a:off x="9441046" y="2259478"/>
            <a:ext cx="998132" cy="369332"/>
          </a:xfrm>
          <a:prstGeom prst="rect">
            <a:avLst/>
          </a:prstGeom>
          <a:noFill/>
          <a:ln>
            <a:noFill/>
          </a:ln>
        </p:spPr>
        <p:txBody>
          <a:bodyPr wrap="square" rtlCol="0">
            <a:spAutoFit/>
          </a:bodyPr>
          <a:lstStyle/>
          <a:p>
            <a:pPr algn="ctr"/>
            <a:r>
              <a:rPr lang="en-GB" dirty="0">
                <a:solidFill>
                  <a:schemeClr val="bg1"/>
                </a:solidFill>
              </a:rPr>
              <a:t>Output</a:t>
            </a:r>
          </a:p>
        </p:txBody>
      </p:sp>
      <p:cxnSp>
        <p:nvCxnSpPr>
          <p:cNvPr id="40" name="Straight Connector 39">
            <a:extLst>
              <a:ext uri="{FF2B5EF4-FFF2-40B4-BE49-F238E27FC236}">
                <a16:creationId xmlns:a16="http://schemas.microsoft.com/office/drawing/2014/main" id="{34172A16-ED5D-ECC2-55C9-50FF3CFC3D27}"/>
              </a:ext>
            </a:extLst>
          </p:cNvPr>
          <p:cNvCxnSpPr>
            <a:cxnSpLocks/>
          </p:cNvCxnSpPr>
          <p:nvPr/>
        </p:nvCxnSpPr>
        <p:spPr>
          <a:xfrm>
            <a:off x="3028443" y="1757791"/>
            <a:ext cx="1898950" cy="0"/>
          </a:xfrm>
          <a:prstGeom prst="line">
            <a:avLst/>
          </a:prstGeom>
          <a:ln w="28575">
            <a:gradFill flip="none" rotWithShape="1">
              <a:gsLst>
                <a:gs pos="0">
                  <a:srgbClr val="FF2F92">
                    <a:alpha val="0"/>
                  </a:srgbClr>
                </a:gs>
                <a:gs pos="95000">
                  <a:srgbClr val="FF2F92"/>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000F618-8A0E-9F96-B538-6ADED8824FDE}"/>
              </a:ext>
            </a:extLst>
          </p:cNvPr>
          <p:cNvCxnSpPr>
            <a:cxnSpLocks/>
          </p:cNvCxnSpPr>
          <p:nvPr/>
        </p:nvCxnSpPr>
        <p:spPr>
          <a:xfrm>
            <a:off x="3180843" y="1910191"/>
            <a:ext cx="1898950" cy="0"/>
          </a:xfrm>
          <a:prstGeom prst="line">
            <a:avLst/>
          </a:prstGeom>
          <a:ln w="28575">
            <a:gradFill flip="none" rotWithShape="1">
              <a:gsLst>
                <a:gs pos="0">
                  <a:srgbClr val="FF2F92">
                    <a:alpha val="0"/>
                  </a:srgbClr>
                </a:gs>
                <a:gs pos="95000">
                  <a:srgbClr val="FF2F92"/>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7802514-C061-EE25-6B2E-BD18548EA952}"/>
              </a:ext>
            </a:extLst>
          </p:cNvPr>
          <p:cNvCxnSpPr>
            <a:cxnSpLocks/>
          </p:cNvCxnSpPr>
          <p:nvPr/>
        </p:nvCxnSpPr>
        <p:spPr>
          <a:xfrm>
            <a:off x="3180843" y="2951591"/>
            <a:ext cx="1898950" cy="0"/>
          </a:xfrm>
          <a:prstGeom prst="line">
            <a:avLst/>
          </a:prstGeom>
          <a:ln w="28575">
            <a:gradFill flip="none" rotWithShape="1">
              <a:gsLst>
                <a:gs pos="0">
                  <a:srgbClr val="FF2F92">
                    <a:alpha val="0"/>
                  </a:srgbClr>
                </a:gs>
                <a:gs pos="95000">
                  <a:srgbClr val="FF2F92"/>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D60C569-8BDE-4BE0-C08F-9C373B68AE0B}"/>
              </a:ext>
            </a:extLst>
          </p:cNvPr>
          <p:cNvCxnSpPr>
            <a:cxnSpLocks/>
          </p:cNvCxnSpPr>
          <p:nvPr/>
        </p:nvCxnSpPr>
        <p:spPr>
          <a:xfrm>
            <a:off x="3028443" y="3104616"/>
            <a:ext cx="1898950" cy="0"/>
          </a:xfrm>
          <a:prstGeom prst="line">
            <a:avLst/>
          </a:prstGeom>
          <a:ln w="28575">
            <a:gradFill flip="none" rotWithShape="1">
              <a:gsLst>
                <a:gs pos="0">
                  <a:srgbClr val="FF2F92">
                    <a:alpha val="0"/>
                  </a:srgbClr>
                </a:gs>
                <a:gs pos="95000">
                  <a:srgbClr val="FF2F92"/>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2001947-54C8-7BA9-5225-6D33F514A2C6}"/>
              </a:ext>
            </a:extLst>
          </p:cNvPr>
          <p:cNvCxnSpPr>
            <a:cxnSpLocks/>
          </p:cNvCxnSpPr>
          <p:nvPr/>
        </p:nvCxnSpPr>
        <p:spPr>
          <a:xfrm>
            <a:off x="7181343" y="1762982"/>
            <a:ext cx="1898950" cy="0"/>
          </a:xfrm>
          <a:prstGeom prst="line">
            <a:avLst/>
          </a:prstGeom>
          <a:ln w="28575">
            <a:gradFill flip="none" rotWithShape="1">
              <a:gsLst>
                <a:gs pos="0">
                  <a:srgbClr val="9437FF">
                    <a:alpha val="0"/>
                  </a:srgbClr>
                </a:gs>
                <a:gs pos="95000">
                  <a:srgbClr val="9437FF"/>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1DE6D45-FB0A-F6AE-1DE9-7B82C9FB0FD7}"/>
              </a:ext>
            </a:extLst>
          </p:cNvPr>
          <p:cNvCxnSpPr>
            <a:cxnSpLocks/>
          </p:cNvCxnSpPr>
          <p:nvPr/>
        </p:nvCxnSpPr>
        <p:spPr>
          <a:xfrm>
            <a:off x="7371843" y="1915382"/>
            <a:ext cx="1898950" cy="0"/>
          </a:xfrm>
          <a:prstGeom prst="line">
            <a:avLst/>
          </a:prstGeom>
          <a:ln w="28575">
            <a:gradFill flip="none" rotWithShape="1">
              <a:gsLst>
                <a:gs pos="0">
                  <a:srgbClr val="9437FF">
                    <a:alpha val="0"/>
                  </a:srgbClr>
                </a:gs>
                <a:gs pos="95000">
                  <a:srgbClr val="9437FF"/>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33EFFC8-E44B-525A-4D03-45473F7A09DE}"/>
              </a:ext>
            </a:extLst>
          </p:cNvPr>
          <p:cNvCxnSpPr>
            <a:cxnSpLocks/>
          </p:cNvCxnSpPr>
          <p:nvPr/>
        </p:nvCxnSpPr>
        <p:spPr>
          <a:xfrm>
            <a:off x="7371843" y="2956782"/>
            <a:ext cx="1898950" cy="0"/>
          </a:xfrm>
          <a:prstGeom prst="line">
            <a:avLst/>
          </a:prstGeom>
          <a:ln w="28575">
            <a:gradFill flip="none" rotWithShape="1">
              <a:gsLst>
                <a:gs pos="0">
                  <a:srgbClr val="9437FF">
                    <a:alpha val="0"/>
                  </a:srgbClr>
                </a:gs>
                <a:gs pos="95000">
                  <a:srgbClr val="9437FF"/>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780E136-F512-77A2-4C18-ADD239C46DCB}"/>
              </a:ext>
            </a:extLst>
          </p:cNvPr>
          <p:cNvCxnSpPr>
            <a:cxnSpLocks/>
          </p:cNvCxnSpPr>
          <p:nvPr/>
        </p:nvCxnSpPr>
        <p:spPr>
          <a:xfrm>
            <a:off x="7181343" y="3109807"/>
            <a:ext cx="1898950" cy="0"/>
          </a:xfrm>
          <a:prstGeom prst="line">
            <a:avLst/>
          </a:prstGeom>
          <a:ln w="28575">
            <a:gradFill flip="none" rotWithShape="1">
              <a:gsLst>
                <a:gs pos="0">
                  <a:srgbClr val="9437FF">
                    <a:alpha val="0"/>
                  </a:srgbClr>
                </a:gs>
                <a:gs pos="95000">
                  <a:srgbClr val="9437FF"/>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355202E5-6C14-047B-3689-1B8D53491A4B}"/>
              </a:ext>
            </a:extLst>
          </p:cNvPr>
          <p:cNvGrpSpPr/>
          <p:nvPr/>
        </p:nvGrpSpPr>
        <p:grpSpPr>
          <a:xfrm>
            <a:off x="5176906" y="1545015"/>
            <a:ext cx="1838188" cy="2277508"/>
            <a:chOff x="5176906" y="1545015"/>
            <a:chExt cx="1838188" cy="2277508"/>
          </a:xfrm>
        </p:grpSpPr>
        <p:sp>
          <p:nvSpPr>
            <p:cNvPr id="30" name="Rectangle 29">
              <a:extLst>
                <a:ext uri="{FF2B5EF4-FFF2-40B4-BE49-F238E27FC236}">
                  <a16:creationId xmlns:a16="http://schemas.microsoft.com/office/drawing/2014/main" id="{005FC616-EDF6-5049-6A41-1A9F9CBCC4E3}"/>
                </a:ext>
              </a:extLst>
            </p:cNvPr>
            <p:cNvSpPr/>
            <p:nvPr/>
          </p:nvSpPr>
          <p:spPr>
            <a:xfrm>
              <a:off x="5176906" y="1545015"/>
              <a:ext cx="1838188" cy="1861262"/>
            </a:xfrm>
            <a:prstGeom prst="rect">
              <a:avLst/>
            </a:prstGeom>
            <a:solidFill>
              <a:schemeClr val="tx1">
                <a:alpha val="43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E06FE76F-78CD-27F6-B9A0-A929A48DD17D}"/>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347868" y="1734044"/>
              <a:ext cx="1501551" cy="1501551"/>
            </a:xfrm>
            <a:prstGeom prst="rect">
              <a:avLst/>
            </a:prstGeom>
            <a:noFill/>
          </p:spPr>
        </p:pic>
        <p:sp>
          <p:nvSpPr>
            <p:cNvPr id="53" name="TextBox 52">
              <a:extLst>
                <a:ext uri="{FF2B5EF4-FFF2-40B4-BE49-F238E27FC236}">
                  <a16:creationId xmlns:a16="http://schemas.microsoft.com/office/drawing/2014/main" id="{35F541C7-8AE2-5C7B-372C-84E628F60D36}"/>
                </a:ext>
              </a:extLst>
            </p:cNvPr>
            <p:cNvSpPr txBox="1"/>
            <p:nvPr/>
          </p:nvSpPr>
          <p:spPr>
            <a:xfrm>
              <a:off x="5176906" y="3453191"/>
              <a:ext cx="1838188" cy="369332"/>
            </a:xfrm>
            <a:prstGeom prst="rect">
              <a:avLst/>
            </a:prstGeom>
            <a:noFill/>
          </p:spPr>
          <p:txBody>
            <a:bodyPr wrap="square">
              <a:spAutoFit/>
            </a:bodyPr>
            <a:lstStyle/>
            <a:p>
              <a:pPr algn="ctr"/>
              <a:r>
                <a:rPr lang="en-GB" sz="1800" dirty="0">
                  <a:solidFill>
                    <a:schemeClr val="bg1"/>
                  </a:solidFill>
                </a:rPr>
                <a:t>Black Box</a:t>
              </a:r>
            </a:p>
          </p:txBody>
        </p:sp>
      </p:grpSp>
      <p:sp>
        <p:nvSpPr>
          <p:cNvPr id="55" name="Rectangle 54">
            <a:extLst>
              <a:ext uri="{FF2B5EF4-FFF2-40B4-BE49-F238E27FC236}">
                <a16:creationId xmlns:a16="http://schemas.microsoft.com/office/drawing/2014/main" id="{191DAF48-3A16-F5B6-EFCA-7DAE8EDE99F8}"/>
              </a:ext>
            </a:extLst>
          </p:cNvPr>
          <p:cNvSpPr/>
          <p:nvPr/>
        </p:nvSpPr>
        <p:spPr>
          <a:xfrm>
            <a:off x="1036320" y="4758078"/>
            <a:ext cx="8619871" cy="749969"/>
          </a:xfrm>
          <a:prstGeom prst="rect">
            <a:avLst/>
          </a:prstGeom>
          <a:gradFill flip="none" rotWithShape="1">
            <a:gsLst>
              <a:gs pos="0">
                <a:srgbClr val="FF2F92">
                  <a:alpha val="0"/>
                </a:srgbClr>
              </a:gs>
              <a:gs pos="31000">
                <a:srgbClr val="7454DB">
                  <a:alpha val="5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2F4A4C02-9F14-EFD8-A2E5-3AF83F182EFE}"/>
              </a:ext>
            </a:extLst>
          </p:cNvPr>
          <p:cNvSpPr txBox="1"/>
          <p:nvPr/>
        </p:nvSpPr>
        <p:spPr>
          <a:xfrm>
            <a:off x="1510512" y="4934717"/>
            <a:ext cx="1055857" cy="369332"/>
          </a:xfrm>
          <a:prstGeom prst="rect">
            <a:avLst/>
          </a:prstGeom>
          <a:noFill/>
          <a:ln>
            <a:noFill/>
          </a:ln>
        </p:spPr>
        <p:txBody>
          <a:bodyPr wrap="square" rtlCol="0">
            <a:spAutoFit/>
          </a:bodyPr>
          <a:lstStyle/>
          <a:p>
            <a:pPr algn="ctr"/>
            <a:r>
              <a:rPr lang="en-GB" dirty="0">
                <a:solidFill>
                  <a:schemeClr val="bg1"/>
                </a:solidFill>
              </a:rPr>
              <a:t>Input</a:t>
            </a:r>
          </a:p>
        </p:txBody>
      </p:sp>
      <p:grpSp>
        <p:nvGrpSpPr>
          <p:cNvPr id="100" name="Group 99">
            <a:extLst>
              <a:ext uri="{FF2B5EF4-FFF2-40B4-BE49-F238E27FC236}">
                <a16:creationId xmlns:a16="http://schemas.microsoft.com/office/drawing/2014/main" id="{2D3B113D-6E59-3652-C9DA-DE4E1DBF9518}"/>
              </a:ext>
            </a:extLst>
          </p:cNvPr>
          <p:cNvGrpSpPr/>
          <p:nvPr/>
        </p:nvGrpSpPr>
        <p:grpSpPr>
          <a:xfrm>
            <a:off x="2528893" y="4869294"/>
            <a:ext cx="1685719" cy="502573"/>
            <a:chOff x="2528893" y="4869294"/>
            <a:chExt cx="1685719" cy="502573"/>
          </a:xfrm>
        </p:grpSpPr>
        <p:sp>
          <p:nvSpPr>
            <p:cNvPr id="70" name="Rectangle 69">
              <a:extLst>
                <a:ext uri="{FF2B5EF4-FFF2-40B4-BE49-F238E27FC236}">
                  <a16:creationId xmlns:a16="http://schemas.microsoft.com/office/drawing/2014/main" id="{37496BBB-24ED-87CA-3C53-DAABB85C888B}"/>
                </a:ext>
              </a:extLst>
            </p:cNvPr>
            <p:cNvSpPr/>
            <p:nvPr/>
          </p:nvSpPr>
          <p:spPr>
            <a:xfrm>
              <a:off x="2535809" y="4869294"/>
              <a:ext cx="1678803" cy="502573"/>
            </a:xfrm>
            <a:prstGeom prst="rect">
              <a:avLst/>
            </a:prstGeom>
            <a:solidFill>
              <a:srgbClr val="73FE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019BB2B1-8581-FE43-3F79-03FC5E2239EB}"/>
                </a:ext>
              </a:extLst>
            </p:cNvPr>
            <p:cNvSpPr txBox="1"/>
            <p:nvPr/>
          </p:nvSpPr>
          <p:spPr>
            <a:xfrm>
              <a:off x="2528893" y="4964688"/>
              <a:ext cx="1678803" cy="297454"/>
            </a:xfrm>
            <a:prstGeom prst="rect">
              <a:avLst/>
            </a:prstGeom>
            <a:noFill/>
            <a:ln>
              <a:noFill/>
            </a:ln>
          </p:spPr>
          <p:txBody>
            <a:bodyPr wrap="square" rtlCol="0">
              <a:spAutoFit/>
            </a:bodyPr>
            <a:lstStyle/>
            <a:p>
              <a:pPr algn="ctr"/>
              <a:r>
                <a:rPr lang="en-GB" sz="1333" dirty="0">
                  <a:solidFill>
                    <a:schemeClr val="bg1"/>
                  </a:solidFill>
                </a:rPr>
                <a:t>Training Data</a:t>
              </a:r>
            </a:p>
          </p:txBody>
        </p:sp>
      </p:grpSp>
      <p:grpSp>
        <p:nvGrpSpPr>
          <p:cNvPr id="102" name="Group 101">
            <a:extLst>
              <a:ext uri="{FF2B5EF4-FFF2-40B4-BE49-F238E27FC236}">
                <a16:creationId xmlns:a16="http://schemas.microsoft.com/office/drawing/2014/main" id="{8A9C10B6-F28E-C400-043F-E4F041723CFC}"/>
              </a:ext>
            </a:extLst>
          </p:cNvPr>
          <p:cNvGrpSpPr/>
          <p:nvPr/>
        </p:nvGrpSpPr>
        <p:grpSpPr>
          <a:xfrm>
            <a:off x="6102066" y="4869294"/>
            <a:ext cx="1679332" cy="502573"/>
            <a:chOff x="6102066" y="4869294"/>
            <a:chExt cx="1679332" cy="502573"/>
          </a:xfrm>
        </p:grpSpPr>
        <p:sp>
          <p:nvSpPr>
            <p:cNvPr id="72" name="Rectangle 71">
              <a:extLst>
                <a:ext uri="{FF2B5EF4-FFF2-40B4-BE49-F238E27FC236}">
                  <a16:creationId xmlns:a16="http://schemas.microsoft.com/office/drawing/2014/main" id="{18DF15AC-DE60-2218-60F5-03402314AEB3}"/>
                </a:ext>
              </a:extLst>
            </p:cNvPr>
            <p:cNvSpPr/>
            <p:nvPr/>
          </p:nvSpPr>
          <p:spPr>
            <a:xfrm>
              <a:off x="6102595" y="4869294"/>
              <a:ext cx="1678803" cy="502573"/>
            </a:xfrm>
            <a:prstGeom prst="rect">
              <a:avLst/>
            </a:prstGeom>
            <a:solidFill>
              <a:srgbClr val="73FE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C760F453-0B46-B0C5-AD3D-9D6FF7E49931}"/>
                </a:ext>
              </a:extLst>
            </p:cNvPr>
            <p:cNvSpPr txBox="1"/>
            <p:nvPr/>
          </p:nvSpPr>
          <p:spPr>
            <a:xfrm>
              <a:off x="6102066" y="4964688"/>
              <a:ext cx="1678803" cy="297454"/>
            </a:xfrm>
            <a:prstGeom prst="rect">
              <a:avLst/>
            </a:prstGeom>
            <a:noFill/>
            <a:ln>
              <a:noFill/>
            </a:ln>
          </p:spPr>
          <p:txBody>
            <a:bodyPr wrap="square" rtlCol="0">
              <a:spAutoFit/>
            </a:bodyPr>
            <a:lstStyle/>
            <a:p>
              <a:pPr algn="ctr"/>
              <a:r>
                <a:rPr lang="en-GB" sz="1333" dirty="0">
                  <a:solidFill>
                    <a:schemeClr val="bg1"/>
                  </a:solidFill>
                </a:rPr>
                <a:t>Explainable Model</a:t>
              </a:r>
            </a:p>
          </p:txBody>
        </p:sp>
      </p:grpSp>
      <p:grpSp>
        <p:nvGrpSpPr>
          <p:cNvPr id="103" name="Group 102">
            <a:extLst>
              <a:ext uri="{FF2B5EF4-FFF2-40B4-BE49-F238E27FC236}">
                <a16:creationId xmlns:a16="http://schemas.microsoft.com/office/drawing/2014/main" id="{980BEF96-2B6A-F125-BACA-E921D17D04BE}"/>
              </a:ext>
            </a:extLst>
          </p:cNvPr>
          <p:cNvGrpSpPr/>
          <p:nvPr/>
        </p:nvGrpSpPr>
        <p:grpSpPr>
          <a:xfrm>
            <a:off x="7884929" y="4862129"/>
            <a:ext cx="1679861" cy="509738"/>
            <a:chOff x="7884929" y="4862129"/>
            <a:chExt cx="1679861" cy="509738"/>
          </a:xfrm>
        </p:grpSpPr>
        <p:sp>
          <p:nvSpPr>
            <p:cNvPr id="73" name="Rectangle 72">
              <a:extLst>
                <a:ext uri="{FF2B5EF4-FFF2-40B4-BE49-F238E27FC236}">
                  <a16:creationId xmlns:a16="http://schemas.microsoft.com/office/drawing/2014/main" id="{A8B24B2A-AEDF-7CE4-F36D-1EA8C28EB3CC}"/>
                </a:ext>
              </a:extLst>
            </p:cNvPr>
            <p:cNvSpPr/>
            <p:nvPr/>
          </p:nvSpPr>
          <p:spPr>
            <a:xfrm>
              <a:off x="7885987" y="4869294"/>
              <a:ext cx="1678803" cy="502573"/>
            </a:xfrm>
            <a:prstGeom prst="rect">
              <a:avLst/>
            </a:prstGeom>
            <a:solidFill>
              <a:srgbClr val="73FE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E9E4F3C3-E8FB-EA9A-EA87-DCF4C7533E5E}"/>
                </a:ext>
              </a:extLst>
            </p:cNvPr>
            <p:cNvSpPr txBox="1"/>
            <p:nvPr/>
          </p:nvSpPr>
          <p:spPr>
            <a:xfrm>
              <a:off x="7884929" y="4862129"/>
              <a:ext cx="1678803" cy="502573"/>
            </a:xfrm>
            <a:prstGeom prst="rect">
              <a:avLst/>
            </a:prstGeom>
            <a:noFill/>
            <a:ln>
              <a:noFill/>
            </a:ln>
          </p:spPr>
          <p:txBody>
            <a:bodyPr wrap="square" rtlCol="0">
              <a:spAutoFit/>
            </a:bodyPr>
            <a:lstStyle/>
            <a:p>
              <a:pPr algn="ctr"/>
              <a:r>
                <a:rPr lang="en-GB" sz="1333" dirty="0">
                  <a:solidFill>
                    <a:schemeClr val="bg1"/>
                  </a:solidFill>
                </a:rPr>
                <a:t>Explanation Interface</a:t>
              </a:r>
            </a:p>
          </p:txBody>
        </p:sp>
      </p:grpSp>
      <p:grpSp>
        <p:nvGrpSpPr>
          <p:cNvPr id="101" name="Group 100">
            <a:extLst>
              <a:ext uri="{FF2B5EF4-FFF2-40B4-BE49-F238E27FC236}">
                <a16:creationId xmlns:a16="http://schemas.microsoft.com/office/drawing/2014/main" id="{EA2217B0-0951-A65B-28BF-7D419CBF0B16}"/>
              </a:ext>
            </a:extLst>
          </p:cNvPr>
          <p:cNvGrpSpPr/>
          <p:nvPr/>
        </p:nvGrpSpPr>
        <p:grpSpPr>
          <a:xfrm>
            <a:off x="4318143" y="4862129"/>
            <a:ext cx="1679862" cy="509738"/>
            <a:chOff x="4318143" y="4862129"/>
            <a:chExt cx="1679862" cy="509738"/>
          </a:xfrm>
        </p:grpSpPr>
        <p:sp>
          <p:nvSpPr>
            <p:cNvPr id="71" name="Rectangle 70">
              <a:extLst>
                <a:ext uri="{FF2B5EF4-FFF2-40B4-BE49-F238E27FC236}">
                  <a16:creationId xmlns:a16="http://schemas.microsoft.com/office/drawing/2014/main" id="{1C4F532C-ACE9-D14B-2CFC-1A36B87E9067}"/>
                </a:ext>
              </a:extLst>
            </p:cNvPr>
            <p:cNvSpPr/>
            <p:nvPr/>
          </p:nvSpPr>
          <p:spPr>
            <a:xfrm>
              <a:off x="4319202" y="4869294"/>
              <a:ext cx="1678803" cy="502573"/>
            </a:xfrm>
            <a:prstGeom prst="rect">
              <a:avLst/>
            </a:prstGeom>
            <a:solidFill>
              <a:srgbClr val="73FE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CE9BD3CA-7388-B386-FB78-D4092DC6E70C}"/>
                </a:ext>
              </a:extLst>
            </p:cNvPr>
            <p:cNvSpPr txBox="1"/>
            <p:nvPr/>
          </p:nvSpPr>
          <p:spPr>
            <a:xfrm>
              <a:off x="4318143" y="4862129"/>
              <a:ext cx="1678803" cy="502573"/>
            </a:xfrm>
            <a:prstGeom prst="rect">
              <a:avLst/>
            </a:prstGeom>
            <a:noFill/>
            <a:ln>
              <a:noFill/>
            </a:ln>
          </p:spPr>
          <p:txBody>
            <a:bodyPr wrap="square" rtlCol="0">
              <a:spAutoFit/>
            </a:bodyPr>
            <a:lstStyle/>
            <a:p>
              <a:pPr algn="ctr"/>
              <a:r>
                <a:rPr lang="en-GB" sz="1333" dirty="0">
                  <a:solidFill>
                    <a:schemeClr val="bg1"/>
                  </a:solidFill>
                </a:rPr>
                <a:t>New Machine Learning Process</a:t>
              </a:r>
            </a:p>
          </p:txBody>
        </p:sp>
      </p:grpSp>
      <p:sp>
        <p:nvSpPr>
          <p:cNvPr id="91" name="Rectangle 90">
            <a:extLst>
              <a:ext uri="{FF2B5EF4-FFF2-40B4-BE49-F238E27FC236}">
                <a16:creationId xmlns:a16="http://schemas.microsoft.com/office/drawing/2014/main" id="{A0CB3CAE-57A8-4132-8FF3-A52EC653DA71}"/>
              </a:ext>
            </a:extLst>
          </p:cNvPr>
          <p:cNvSpPr/>
          <p:nvPr/>
        </p:nvSpPr>
        <p:spPr>
          <a:xfrm rot="10800000">
            <a:off x="9692367" y="4119526"/>
            <a:ext cx="2101086" cy="1973599"/>
          </a:xfrm>
          <a:prstGeom prst="rect">
            <a:avLst/>
          </a:prstGeom>
          <a:gradFill flip="none" rotWithShape="1">
            <a:gsLst>
              <a:gs pos="0">
                <a:srgbClr val="FF2F92">
                  <a:alpha val="0"/>
                </a:srgbClr>
              </a:gs>
              <a:gs pos="98000">
                <a:srgbClr val="7454DB">
                  <a:alpha val="41000"/>
                </a:srgbClr>
              </a:gs>
            </a:gsLst>
            <a:lin ang="0" scaled="1"/>
            <a:tileRect/>
          </a:gradFill>
          <a:ln w="31750">
            <a:gradFill flip="none" rotWithShape="1">
              <a:gsLst>
                <a:gs pos="0">
                  <a:schemeClr val="bg1"/>
                </a:gs>
                <a:gs pos="100000">
                  <a:schemeClr val="tx1">
                    <a:alpha val="0"/>
                  </a:scheme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TextBox 91">
            <a:extLst>
              <a:ext uri="{FF2B5EF4-FFF2-40B4-BE49-F238E27FC236}">
                <a16:creationId xmlns:a16="http://schemas.microsoft.com/office/drawing/2014/main" id="{7BB0731E-1312-D012-7455-00CFDA581851}"/>
              </a:ext>
            </a:extLst>
          </p:cNvPr>
          <p:cNvSpPr txBox="1"/>
          <p:nvPr/>
        </p:nvSpPr>
        <p:spPr>
          <a:xfrm>
            <a:off x="9727311" y="4506162"/>
            <a:ext cx="2107500" cy="1200329"/>
          </a:xfrm>
          <a:prstGeom prst="rect">
            <a:avLst/>
          </a:prstGeom>
          <a:noFill/>
        </p:spPr>
        <p:txBody>
          <a:bodyPr wrap="none" rtlCol="0">
            <a:spAutoFit/>
          </a:bodyPr>
          <a:lstStyle/>
          <a:p>
            <a:pPr marL="190510" indent="-190510">
              <a:buFont typeface="Arial" panose="020B0604020202020204" pitchFamily="34" charset="0"/>
              <a:buChar char="•"/>
            </a:pPr>
            <a:r>
              <a:rPr lang="en-GB" sz="1200" dirty="0">
                <a:solidFill>
                  <a:schemeClr val="bg1"/>
                </a:solidFill>
              </a:rPr>
              <a:t>I understand why</a:t>
            </a:r>
          </a:p>
          <a:p>
            <a:pPr marL="190510" indent="-190510">
              <a:buFont typeface="Arial" panose="020B0604020202020204" pitchFamily="34" charset="0"/>
              <a:buChar char="•"/>
            </a:pPr>
            <a:r>
              <a:rPr lang="en-GB" sz="1200" dirty="0">
                <a:solidFill>
                  <a:schemeClr val="bg1"/>
                </a:solidFill>
              </a:rPr>
              <a:t>I understand why not</a:t>
            </a:r>
          </a:p>
          <a:p>
            <a:pPr marL="190510" indent="-190510">
              <a:buFont typeface="Arial" panose="020B0604020202020204" pitchFamily="34" charset="0"/>
              <a:buChar char="•"/>
            </a:pPr>
            <a:r>
              <a:rPr lang="en-GB" sz="1200" dirty="0">
                <a:solidFill>
                  <a:schemeClr val="bg1"/>
                </a:solidFill>
              </a:rPr>
              <a:t>I know when you succeed</a:t>
            </a:r>
          </a:p>
          <a:p>
            <a:pPr marL="190510" indent="-190510">
              <a:buFont typeface="Arial" panose="020B0604020202020204" pitchFamily="34" charset="0"/>
              <a:buChar char="•"/>
            </a:pPr>
            <a:r>
              <a:rPr lang="en-GB" sz="1200" dirty="0">
                <a:solidFill>
                  <a:schemeClr val="bg1"/>
                </a:solidFill>
              </a:rPr>
              <a:t>I know when you fail</a:t>
            </a:r>
          </a:p>
          <a:p>
            <a:pPr marL="190510" indent="-190510">
              <a:buFont typeface="Arial" panose="020B0604020202020204" pitchFamily="34" charset="0"/>
              <a:buChar char="•"/>
            </a:pPr>
            <a:r>
              <a:rPr lang="en-GB" sz="1200" dirty="0">
                <a:solidFill>
                  <a:schemeClr val="bg1"/>
                </a:solidFill>
              </a:rPr>
              <a:t>I know when to trust you</a:t>
            </a:r>
          </a:p>
          <a:p>
            <a:pPr marL="190510" indent="-190510">
              <a:buFont typeface="Arial" panose="020B0604020202020204" pitchFamily="34" charset="0"/>
              <a:buChar char="•"/>
            </a:pPr>
            <a:r>
              <a:rPr lang="en-GB" sz="1200" dirty="0">
                <a:solidFill>
                  <a:schemeClr val="bg1"/>
                </a:solidFill>
              </a:rPr>
              <a:t>I know why you erred</a:t>
            </a:r>
          </a:p>
        </p:txBody>
      </p:sp>
      <p:grpSp>
        <p:nvGrpSpPr>
          <p:cNvPr id="98" name="Group 97">
            <a:extLst>
              <a:ext uri="{FF2B5EF4-FFF2-40B4-BE49-F238E27FC236}">
                <a16:creationId xmlns:a16="http://schemas.microsoft.com/office/drawing/2014/main" id="{BD41BF67-4060-70DD-40A1-48B94F1CF779}"/>
              </a:ext>
            </a:extLst>
          </p:cNvPr>
          <p:cNvGrpSpPr/>
          <p:nvPr/>
        </p:nvGrpSpPr>
        <p:grpSpPr>
          <a:xfrm>
            <a:off x="429457" y="1911487"/>
            <a:ext cx="1088374" cy="1017152"/>
            <a:chOff x="429457" y="1911487"/>
            <a:chExt cx="1088374" cy="1017152"/>
          </a:xfrm>
        </p:grpSpPr>
        <p:sp>
          <p:nvSpPr>
            <p:cNvPr id="95" name="Rectangle 94">
              <a:extLst>
                <a:ext uri="{FF2B5EF4-FFF2-40B4-BE49-F238E27FC236}">
                  <a16:creationId xmlns:a16="http://schemas.microsoft.com/office/drawing/2014/main" id="{E3A43B41-F013-6243-C243-5137178EFEA5}"/>
                </a:ext>
              </a:extLst>
            </p:cNvPr>
            <p:cNvSpPr/>
            <p:nvPr/>
          </p:nvSpPr>
          <p:spPr>
            <a:xfrm>
              <a:off x="436777" y="1911487"/>
              <a:ext cx="1081054" cy="1017152"/>
            </a:xfrm>
            <a:prstGeom prst="rect">
              <a:avLst/>
            </a:prstGeom>
            <a:solidFill>
              <a:srgbClr val="FF2F92">
                <a:alpha val="30000"/>
              </a:srgbClr>
            </a:solidFill>
            <a:ln w="254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CCFFC76-621A-ADF9-C9C2-DA048B0DC680}"/>
                </a:ext>
              </a:extLst>
            </p:cNvPr>
            <p:cNvSpPr txBox="1"/>
            <p:nvPr/>
          </p:nvSpPr>
          <p:spPr>
            <a:xfrm>
              <a:off x="429457" y="2255808"/>
              <a:ext cx="1081055" cy="338554"/>
            </a:xfrm>
            <a:prstGeom prst="rect">
              <a:avLst/>
            </a:prstGeom>
            <a:noFill/>
            <a:ln>
              <a:noFill/>
            </a:ln>
          </p:spPr>
          <p:txBody>
            <a:bodyPr wrap="square" rtlCol="0">
              <a:spAutoFit/>
            </a:bodyPr>
            <a:lstStyle/>
            <a:p>
              <a:pPr algn="ctr"/>
              <a:r>
                <a:rPr lang="en-GB" sz="1600" dirty="0">
                  <a:solidFill>
                    <a:srgbClr val="73FEFF"/>
                  </a:solidFill>
                </a:rPr>
                <a:t>From this</a:t>
              </a:r>
            </a:p>
          </p:txBody>
        </p:sp>
      </p:grpSp>
      <p:cxnSp>
        <p:nvCxnSpPr>
          <p:cNvPr id="108" name="Straight Connector 107">
            <a:extLst>
              <a:ext uri="{FF2B5EF4-FFF2-40B4-BE49-F238E27FC236}">
                <a16:creationId xmlns:a16="http://schemas.microsoft.com/office/drawing/2014/main" id="{0881E32A-DEE1-B29E-F781-9226461A7D0E}"/>
              </a:ext>
            </a:extLst>
          </p:cNvPr>
          <p:cNvCxnSpPr>
            <a:cxnSpLocks/>
          </p:cNvCxnSpPr>
          <p:nvPr/>
        </p:nvCxnSpPr>
        <p:spPr>
          <a:xfrm>
            <a:off x="7181343" y="4435932"/>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CF29DD3D-DDDD-4E7A-7EFC-6506268314D0}"/>
              </a:ext>
            </a:extLst>
          </p:cNvPr>
          <p:cNvCxnSpPr>
            <a:cxnSpLocks/>
          </p:cNvCxnSpPr>
          <p:nvPr/>
        </p:nvCxnSpPr>
        <p:spPr>
          <a:xfrm>
            <a:off x="7371843" y="4588332"/>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00991CA-9E2A-327D-D138-0186E5ADE8B9}"/>
              </a:ext>
            </a:extLst>
          </p:cNvPr>
          <p:cNvCxnSpPr>
            <a:cxnSpLocks/>
          </p:cNvCxnSpPr>
          <p:nvPr/>
        </p:nvCxnSpPr>
        <p:spPr>
          <a:xfrm>
            <a:off x="7371843" y="5650911"/>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45D3F49-0D23-2EAF-61F6-79672907DE07}"/>
              </a:ext>
            </a:extLst>
          </p:cNvPr>
          <p:cNvCxnSpPr>
            <a:cxnSpLocks/>
          </p:cNvCxnSpPr>
          <p:nvPr/>
        </p:nvCxnSpPr>
        <p:spPr>
          <a:xfrm>
            <a:off x="7181343" y="5803936"/>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E10B65F8-67A3-E433-ECF4-B2F3F00E7819}"/>
              </a:ext>
            </a:extLst>
          </p:cNvPr>
          <p:cNvGrpSpPr/>
          <p:nvPr/>
        </p:nvGrpSpPr>
        <p:grpSpPr>
          <a:xfrm>
            <a:off x="436777" y="4621941"/>
            <a:ext cx="1081054" cy="1017152"/>
            <a:chOff x="436777" y="4621941"/>
            <a:chExt cx="1081054" cy="1017152"/>
          </a:xfrm>
        </p:grpSpPr>
        <p:sp>
          <p:nvSpPr>
            <p:cNvPr id="97" name="Rectangle 96">
              <a:extLst>
                <a:ext uri="{FF2B5EF4-FFF2-40B4-BE49-F238E27FC236}">
                  <a16:creationId xmlns:a16="http://schemas.microsoft.com/office/drawing/2014/main" id="{544F7AC1-F651-198E-01D9-16EA92C85B70}"/>
                </a:ext>
              </a:extLst>
            </p:cNvPr>
            <p:cNvSpPr/>
            <p:nvPr/>
          </p:nvSpPr>
          <p:spPr>
            <a:xfrm>
              <a:off x="436777" y="4621941"/>
              <a:ext cx="1081054" cy="1017152"/>
            </a:xfrm>
            <a:prstGeom prst="rect">
              <a:avLst/>
            </a:prstGeom>
            <a:solidFill>
              <a:srgbClr val="7D5FA8">
                <a:alpha val="30000"/>
              </a:srgbClr>
            </a:solidFill>
            <a:ln w="25400">
              <a:solidFill>
                <a:srgbClr val="7D5F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TextBox 111">
              <a:extLst>
                <a:ext uri="{FF2B5EF4-FFF2-40B4-BE49-F238E27FC236}">
                  <a16:creationId xmlns:a16="http://schemas.microsoft.com/office/drawing/2014/main" id="{79C2B91C-422A-DBD8-E94F-53682A1C4A7C}"/>
                </a:ext>
              </a:extLst>
            </p:cNvPr>
            <p:cNvSpPr txBox="1"/>
            <p:nvPr/>
          </p:nvSpPr>
          <p:spPr>
            <a:xfrm>
              <a:off x="436777" y="4962808"/>
              <a:ext cx="1073735" cy="338554"/>
            </a:xfrm>
            <a:prstGeom prst="rect">
              <a:avLst/>
            </a:prstGeom>
            <a:noFill/>
            <a:ln>
              <a:noFill/>
            </a:ln>
          </p:spPr>
          <p:txBody>
            <a:bodyPr wrap="square" rtlCol="0">
              <a:spAutoFit/>
            </a:bodyPr>
            <a:lstStyle/>
            <a:p>
              <a:pPr algn="ctr"/>
              <a:r>
                <a:rPr lang="en-GB" sz="1600" dirty="0">
                  <a:solidFill>
                    <a:srgbClr val="73FEFF"/>
                  </a:solidFill>
                </a:rPr>
                <a:t>To this</a:t>
              </a:r>
            </a:p>
          </p:txBody>
        </p:sp>
      </p:grpSp>
      <p:cxnSp>
        <p:nvCxnSpPr>
          <p:cNvPr id="114" name="Straight Connector 113">
            <a:extLst>
              <a:ext uri="{FF2B5EF4-FFF2-40B4-BE49-F238E27FC236}">
                <a16:creationId xmlns:a16="http://schemas.microsoft.com/office/drawing/2014/main" id="{1E8DADF9-5814-0C56-2373-6C9D789183D8}"/>
              </a:ext>
            </a:extLst>
          </p:cNvPr>
          <p:cNvCxnSpPr>
            <a:cxnSpLocks/>
          </p:cNvCxnSpPr>
          <p:nvPr/>
        </p:nvCxnSpPr>
        <p:spPr>
          <a:xfrm>
            <a:off x="3028443" y="4435932"/>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9E58DDF3-B32C-63C0-17D0-09B37477C228}"/>
              </a:ext>
            </a:extLst>
          </p:cNvPr>
          <p:cNvCxnSpPr>
            <a:cxnSpLocks/>
          </p:cNvCxnSpPr>
          <p:nvPr/>
        </p:nvCxnSpPr>
        <p:spPr>
          <a:xfrm>
            <a:off x="3180843" y="4588332"/>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A17E01BF-B507-BC27-8DE5-28319491DE02}"/>
              </a:ext>
            </a:extLst>
          </p:cNvPr>
          <p:cNvCxnSpPr>
            <a:cxnSpLocks/>
          </p:cNvCxnSpPr>
          <p:nvPr/>
        </p:nvCxnSpPr>
        <p:spPr>
          <a:xfrm>
            <a:off x="3180843" y="5650911"/>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FEC0BA79-0C7B-8562-DFA0-71647A0F13A5}"/>
              </a:ext>
            </a:extLst>
          </p:cNvPr>
          <p:cNvCxnSpPr>
            <a:cxnSpLocks/>
          </p:cNvCxnSpPr>
          <p:nvPr/>
        </p:nvCxnSpPr>
        <p:spPr>
          <a:xfrm>
            <a:off x="3028443" y="5803936"/>
            <a:ext cx="1898950" cy="0"/>
          </a:xfrm>
          <a:prstGeom prst="line">
            <a:avLst/>
          </a:prstGeom>
          <a:ln w="28575">
            <a:gradFill flip="none" rotWithShape="1">
              <a:gsLst>
                <a:gs pos="0">
                  <a:srgbClr val="7454DB">
                    <a:alpha val="0"/>
                  </a:srgbClr>
                </a:gs>
                <a:gs pos="95000">
                  <a:srgbClr val="7454DB"/>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822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100000">
                                          <p:val>
                                            <p:strVal val="#ppt_x"/>
                                          </p:val>
                                        </p:tav>
                                      </p:tavLst>
                                    </p:anim>
                                    <p:anim calcmode="lin" valueType="num">
                                      <p:cBhvr>
                                        <p:cTn id="8" dur="500" fill="hold"/>
                                        <p:tgtEl>
                                          <p:spTgt spid="11"/>
                                        </p:tgtEl>
                                        <p:attrNameLst>
                                          <p:attrName>ppt_y</p:attrName>
                                        </p:attrNameLst>
                                      </p:cBhvr>
                                      <p:tavLst>
                                        <p:tav tm="0">
                                          <p:val>
                                            <p:strVal val="#ppt_y-#ppt_h/2"/>
                                          </p:val>
                                        </p:tav>
                                        <p:tav tm="100000">
                                          <p:val>
                                            <p:strVal val="#ppt_y"/>
                                          </p:val>
                                        </p:tav>
                                      </p:tavLst>
                                    </p:anim>
                                    <p:anim calcmode="lin" valueType="num">
                                      <p:cBhvr>
                                        <p:cTn id="9" dur="500" fill="hold"/>
                                        <p:tgtEl>
                                          <p:spTgt spid="11"/>
                                        </p:tgtEl>
                                        <p:attrNameLst>
                                          <p:attrName>ppt_w</p:attrName>
                                        </p:attrNameLst>
                                      </p:cBhvr>
                                      <p:tavLst>
                                        <p:tav tm="0">
                                          <p:val>
                                            <p:strVal val="#ppt_w"/>
                                          </p:val>
                                        </p:tav>
                                        <p:tav tm="100000">
                                          <p:val>
                                            <p:strVal val="#ppt_w"/>
                                          </p:val>
                                        </p:tav>
                                      </p:tavLst>
                                    </p:anim>
                                    <p:anim calcmode="lin" valueType="num">
                                      <p:cBhvr>
                                        <p:cTn id="10" dur="500" fill="hold"/>
                                        <p:tgtEl>
                                          <p:spTgt spid="11"/>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8"/>
                                        </p:tgtEl>
                                        <p:attrNameLst>
                                          <p:attrName>style.visibility</p:attrName>
                                        </p:attrNameLst>
                                      </p:cBhvr>
                                      <p:to>
                                        <p:strVal val="visible"/>
                                      </p:to>
                                    </p:set>
                                    <p:animEffect transition="in" filter="fade">
                                      <p:cBhvr>
                                        <p:cTn id="18" dur="500"/>
                                        <p:tgtEl>
                                          <p:spTgt spid="98"/>
                                        </p:tgtEl>
                                      </p:cBhvr>
                                    </p:animEffect>
                                  </p:childTnLst>
                                </p:cTn>
                              </p:par>
                            </p:childTnLst>
                          </p:cTn>
                        </p:par>
                        <p:par>
                          <p:cTn id="19" fill="hold">
                            <p:stCondLst>
                              <p:cond delay="1500"/>
                            </p:stCondLst>
                            <p:childTnLst>
                              <p:par>
                                <p:cTn id="20" presetID="17" presetClass="entr" presetSubtype="8"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ppt_x</p:attrName>
                                        </p:attrNameLst>
                                      </p:cBhvr>
                                      <p:tavLst>
                                        <p:tav tm="0">
                                          <p:val>
                                            <p:strVal val="#ppt_x-#ppt_w/2"/>
                                          </p:val>
                                        </p:tav>
                                        <p:tav tm="100000">
                                          <p:val>
                                            <p:strVal val="#ppt_x"/>
                                          </p:val>
                                        </p:tav>
                                      </p:tavLst>
                                    </p:anim>
                                    <p:anim calcmode="lin" valueType="num">
                                      <p:cBhvr>
                                        <p:cTn id="23" dur="500" fill="hold"/>
                                        <p:tgtEl>
                                          <p:spTgt spid="28"/>
                                        </p:tgtEl>
                                        <p:attrNameLst>
                                          <p:attrName>ppt_y</p:attrName>
                                        </p:attrNameLst>
                                      </p:cBhvr>
                                      <p:tavLst>
                                        <p:tav tm="0">
                                          <p:val>
                                            <p:strVal val="#ppt_y"/>
                                          </p:val>
                                        </p:tav>
                                        <p:tav tm="100000">
                                          <p:val>
                                            <p:strVal val="#ppt_y"/>
                                          </p:val>
                                        </p:tav>
                                      </p:tavLst>
                                    </p:anim>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000"/>
                            </p:stCondLst>
                            <p:childTnLst>
                              <p:par>
                                <p:cTn id="30" presetID="17" presetClass="entr" presetSubtype="8" repeatCount="0"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1000" fill="hold"/>
                                        <p:tgtEl>
                                          <p:spTgt spid="40"/>
                                        </p:tgtEl>
                                        <p:attrNameLst>
                                          <p:attrName>ppt_x</p:attrName>
                                        </p:attrNameLst>
                                      </p:cBhvr>
                                      <p:tavLst>
                                        <p:tav tm="0">
                                          <p:val>
                                            <p:strVal val="#ppt_x-#ppt_w/2"/>
                                          </p:val>
                                        </p:tav>
                                        <p:tav tm="100000">
                                          <p:val>
                                            <p:strVal val="#ppt_x"/>
                                          </p:val>
                                        </p:tav>
                                      </p:tavLst>
                                    </p:anim>
                                    <p:anim calcmode="lin" valueType="num">
                                      <p:cBhvr>
                                        <p:cTn id="33" dur="1000" fill="hold"/>
                                        <p:tgtEl>
                                          <p:spTgt spid="40"/>
                                        </p:tgtEl>
                                        <p:attrNameLst>
                                          <p:attrName>ppt_y</p:attrName>
                                        </p:attrNameLst>
                                      </p:cBhvr>
                                      <p:tavLst>
                                        <p:tav tm="0">
                                          <p:val>
                                            <p:strVal val="#ppt_y"/>
                                          </p:val>
                                        </p:tav>
                                        <p:tav tm="100000">
                                          <p:val>
                                            <p:strVal val="#ppt_y"/>
                                          </p:val>
                                        </p:tav>
                                      </p:tavLst>
                                    </p:anim>
                                    <p:anim calcmode="lin" valueType="num">
                                      <p:cBhvr>
                                        <p:cTn id="34" dur="1000" fill="hold"/>
                                        <p:tgtEl>
                                          <p:spTgt spid="40"/>
                                        </p:tgtEl>
                                        <p:attrNameLst>
                                          <p:attrName>ppt_w</p:attrName>
                                        </p:attrNameLst>
                                      </p:cBhvr>
                                      <p:tavLst>
                                        <p:tav tm="0">
                                          <p:val>
                                            <p:fltVal val="0"/>
                                          </p:val>
                                        </p:tav>
                                        <p:tav tm="100000">
                                          <p:val>
                                            <p:strVal val="#ppt_w"/>
                                          </p:val>
                                        </p:tav>
                                      </p:tavLst>
                                    </p:anim>
                                    <p:anim calcmode="lin" valueType="num">
                                      <p:cBhvr>
                                        <p:cTn id="35" dur="1000" fill="hold"/>
                                        <p:tgtEl>
                                          <p:spTgt spid="40"/>
                                        </p:tgtEl>
                                        <p:attrNameLst>
                                          <p:attrName>ppt_h</p:attrName>
                                        </p:attrNameLst>
                                      </p:cBhvr>
                                      <p:tavLst>
                                        <p:tav tm="0">
                                          <p:val>
                                            <p:strVal val="#ppt_h"/>
                                          </p:val>
                                        </p:tav>
                                        <p:tav tm="100000">
                                          <p:val>
                                            <p:strVal val="#ppt_h"/>
                                          </p:val>
                                        </p:tav>
                                      </p:tavLst>
                                    </p:anim>
                                  </p:childTnLst>
                                </p:cTn>
                              </p:par>
                              <p:par>
                                <p:cTn id="36" presetID="17" presetClass="entr" presetSubtype="8" repeatCount="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p:cTn id="38" dur="1000" fill="hold"/>
                                        <p:tgtEl>
                                          <p:spTgt spid="45"/>
                                        </p:tgtEl>
                                        <p:attrNameLst>
                                          <p:attrName>ppt_x</p:attrName>
                                        </p:attrNameLst>
                                      </p:cBhvr>
                                      <p:tavLst>
                                        <p:tav tm="0">
                                          <p:val>
                                            <p:strVal val="#ppt_x-#ppt_w/2"/>
                                          </p:val>
                                        </p:tav>
                                        <p:tav tm="100000">
                                          <p:val>
                                            <p:strVal val="#ppt_x"/>
                                          </p:val>
                                        </p:tav>
                                      </p:tavLst>
                                    </p:anim>
                                    <p:anim calcmode="lin" valueType="num">
                                      <p:cBhvr>
                                        <p:cTn id="39" dur="1000" fill="hold"/>
                                        <p:tgtEl>
                                          <p:spTgt spid="45"/>
                                        </p:tgtEl>
                                        <p:attrNameLst>
                                          <p:attrName>ppt_y</p:attrName>
                                        </p:attrNameLst>
                                      </p:cBhvr>
                                      <p:tavLst>
                                        <p:tav tm="0">
                                          <p:val>
                                            <p:strVal val="#ppt_y"/>
                                          </p:val>
                                        </p:tav>
                                        <p:tav tm="100000">
                                          <p:val>
                                            <p:strVal val="#ppt_y"/>
                                          </p:val>
                                        </p:tav>
                                      </p:tavLst>
                                    </p:anim>
                                    <p:anim calcmode="lin" valueType="num">
                                      <p:cBhvr>
                                        <p:cTn id="40" dur="1000" fill="hold"/>
                                        <p:tgtEl>
                                          <p:spTgt spid="45"/>
                                        </p:tgtEl>
                                        <p:attrNameLst>
                                          <p:attrName>ppt_w</p:attrName>
                                        </p:attrNameLst>
                                      </p:cBhvr>
                                      <p:tavLst>
                                        <p:tav tm="0">
                                          <p:val>
                                            <p:fltVal val="0"/>
                                          </p:val>
                                        </p:tav>
                                        <p:tav tm="100000">
                                          <p:val>
                                            <p:strVal val="#ppt_w"/>
                                          </p:val>
                                        </p:tav>
                                      </p:tavLst>
                                    </p:anim>
                                    <p:anim calcmode="lin" valueType="num">
                                      <p:cBhvr>
                                        <p:cTn id="41" dur="1000" fill="hold"/>
                                        <p:tgtEl>
                                          <p:spTgt spid="45"/>
                                        </p:tgtEl>
                                        <p:attrNameLst>
                                          <p:attrName>ppt_h</p:attrName>
                                        </p:attrNameLst>
                                      </p:cBhvr>
                                      <p:tavLst>
                                        <p:tav tm="0">
                                          <p:val>
                                            <p:strVal val="#ppt_h"/>
                                          </p:val>
                                        </p:tav>
                                        <p:tav tm="100000">
                                          <p:val>
                                            <p:strVal val="#ppt_h"/>
                                          </p:val>
                                        </p:tav>
                                      </p:tavLst>
                                    </p:anim>
                                  </p:childTnLst>
                                </p:cTn>
                              </p:par>
                              <p:par>
                                <p:cTn id="42" presetID="17" presetClass="entr" presetSubtype="8" repeatCount="0" fill="hold" nodeType="with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p:cTn id="44" dur="1000" fill="hold"/>
                                        <p:tgtEl>
                                          <p:spTgt spid="43"/>
                                        </p:tgtEl>
                                        <p:attrNameLst>
                                          <p:attrName>ppt_x</p:attrName>
                                        </p:attrNameLst>
                                      </p:cBhvr>
                                      <p:tavLst>
                                        <p:tav tm="0">
                                          <p:val>
                                            <p:strVal val="#ppt_x-#ppt_w/2"/>
                                          </p:val>
                                        </p:tav>
                                        <p:tav tm="100000">
                                          <p:val>
                                            <p:strVal val="#ppt_x"/>
                                          </p:val>
                                        </p:tav>
                                      </p:tavLst>
                                    </p:anim>
                                    <p:anim calcmode="lin" valueType="num">
                                      <p:cBhvr>
                                        <p:cTn id="45" dur="1000" fill="hold"/>
                                        <p:tgtEl>
                                          <p:spTgt spid="43"/>
                                        </p:tgtEl>
                                        <p:attrNameLst>
                                          <p:attrName>ppt_y</p:attrName>
                                        </p:attrNameLst>
                                      </p:cBhvr>
                                      <p:tavLst>
                                        <p:tav tm="0">
                                          <p:val>
                                            <p:strVal val="#ppt_y"/>
                                          </p:val>
                                        </p:tav>
                                        <p:tav tm="100000">
                                          <p:val>
                                            <p:strVal val="#ppt_y"/>
                                          </p:val>
                                        </p:tav>
                                      </p:tavLst>
                                    </p:anim>
                                    <p:anim calcmode="lin" valueType="num">
                                      <p:cBhvr>
                                        <p:cTn id="46" dur="1000" fill="hold"/>
                                        <p:tgtEl>
                                          <p:spTgt spid="43"/>
                                        </p:tgtEl>
                                        <p:attrNameLst>
                                          <p:attrName>ppt_w</p:attrName>
                                        </p:attrNameLst>
                                      </p:cBhvr>
                                      <p:tavLst>
                                        <p:tav tm="0">
                                          <p:val>
                                            <p:fltVal val="0"/>
                                          </p:val>
                                        </p:tav>
                                        <p:tav tm="100000">
                                          <p:val>
                                            <p:strVal val="#ppt_w"/>
                                          </p:val>
                                        </p:tav>
                                      </p:tavLst>
                                    </p:anim>
                                    <p:anim calcmode="lin" valueType="num">
                                      <p:cBhvr>
                                        <p:cTn id="47" dur="1000" fill="hold"/>
                                        <p:tgtEl>
                                          <p:spTgt spid="43"/>
                                        </p:tgtEl>
                                        <p:attrNameLst>
                                          <p:attrName>ppt_h</p:attrName>
                                        </p:attrNameLst>
                                      </p:cBhvr>
                                      <p:tavLst>
                                        <p:tav tm="0">
                                          <p:val>
                                            <p:strVal val="#ppt_h"/>
                                          </p:val>
                                        </p:tav>
                                        <p:tav tm="100000">
                                          <p:val>
                                            <p:strVal val="#ppt_h"/>
                                          </p:val>
                                        </p:tav>
                                      </p:tavLst>
                                    </p:anim>
                                  </p:childTnLst>
                                </p:cTn>
                              </p:par>
                              <p:par>
                                <p:cTn id="48" presetID="17" presetClass="entr" presetSubtype="8" repeatCount="0"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1000" fill="hold"/>
                                        <p:tgtEl>
                                          <p:spTgt spid="44"/>
                                        </p:tgtEl>
                                        <p:attrNameLst>
                                          <p:attrName>ppt_x</p:attrName>
                                        </p:attrNameLst>
                                      </p:cBhvr>
                                      <p:tavLst>
                                        <p:tav tm="0">
                                          <p:val>
                                            <p:strVal val="#ppt_x-#ppt_w/2"/>
                                          </p:val>
                                        </p:tav>
                                        <p:tav tm="100000">
                                          <p:val>
                                            <p:strVal val="#ppt_x"/>
                                          </p:val>
                                        </p:tav>
                                      </p:tavLst>
                                    </p:anim>
                                    <p:anim calcmode="lin" valueType="num">
                                      <p:cBhvr>
                                        <p:cTn id="51" dur="1000" fill="hold"/>
                                        <p:tgtEl>
                                          <p:spTgt spid="44"/>
                                        </p:tgtEl>
                                        <p:attrNameLst>
                                          <p:attrName>ppt_y</p:attrName>
                                        </p:attrNameLst>
                                      </p:cBhvr>
                                      <p:tavLst>
                                        <p:tav tm="0">
                                          <p:val>
                                            <p:strVal val="#ppt_y"/>
                                          </p:val>
                                        </p:tav>
                                        <p:tav tm="100000">
                                          <p:val>
                                            <p:strVal val="#ppt_y"/>
                                          </p:val>
                                        </p:tav>
                                      </p:tavLst>
                                    </p:anim>
                                    <p:anim calcmode="lin" valueType="num">
                                      <p:cBhvr>
                                        <p:cTn id="52" dur="1000" fill="hold"/>
                                        <p:tgtEl>
                                          <p:spTgt spid="44"/>
                                        </p:tgtEl>
                                        <p:attrNameLst>
                                          <p:attrName>ppt_w</p:attrName>
                                        </p:attrNameLst>
                                      </p:cBhvr>
                                      <p:tavLst>
                                        <p:tav tm="0">
                                          <p:val>
                                            <p:fltVal val="0"/>
                                          </p:val>
                                        </p:tav>
                                        <p:tav tm="100000">
                                          <p:val>
                                            <p:strVal val="#ppt_w"/>
                                          </p:val>
                                        </p:tav>
                                      </p:tavLst>
                                    </p:anim>
                                    <p:anim calcmode="lin" valueType="num">
                                      <p:cBhvr>
                                        <p:cTn id="53" dur="1000" fill="hold"/>
                                        <p:tgtEl>
                                          <p:spTgt spid="44"/>
                                        </p:tgtEl>
                                        <p:attrNameLst>
                                          <p:attrName>ppt_h</p:attrName>
                                        </p:attrNameLst>
                                      </p:cBhvr>
                                      <p:tavLst>
                                        <p:tav tm="0">
                                          <p:val>
                                            <p:strVal val="#ppt_h"/>
                                          </p:val>
                                        </p:tav>
                                        <p:tav tm="100000">
                                          <p:val>
                                            <p:strVal val="#ppt_h"/>
                                          </p:val>
                                        </p:tav>
                                      </p:tavLst>
                                    </p:anim>
                                  </p:childTnLst>
                                </p:cTn>
                              </p:par>
                              <p:par>
                                <p:cTn id="54" presetID="10" presetClass="entr" presetSubtype="0" fill="hold" nodeType="with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fade">
                                      <p:cBhvr>
                                        <p:cTn id="56" dur="500"/>
                                        <p:tgtEl>
                                          <p:spTgt spid="99"/>
                                        </p:tgtEl>
                                      </p:cBhvr>
                                    </p:animEffect>
                                  </p:childTnLst>
                                </p:cTn>
                              </p:par>
                            </p:childTnLst>
                          </p:cTn>
                        </p:par>
                        <p:par>
                          <p:cTn id="57" fill="hold">
                            <p:stCondLst>
                              <p:cond delay="3000"/>
                            </p:stCondLst>
                            <p:childTnLst>
                              <p:par>
                                <p:cTn id="58" presetID="17" presetClass="entr" presetSubtype="8"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ppt_x</p:attrName>
                                        </p:attrNameLst>
                                      </p:cBhvr>
                                      <p:tavLst>
                                        <p:tav tm="0">
                                          <p:val>
                                            <p:strVal val="#ppt_x-#ppt_w/2"/>
                                          </p:val>
                                        </p:tav>
                                        <p:tav tm="100000">
                                          <p:val>
                                            <p:strVal val="#ppt_x"/>
                                          </p:val>
                                        </p:tav>
                                      </p:tavLst>
                                    </p:anim>
                                    <p:anim calcmode="lin" valueType="num">
                                      <p:cBhvr>
                                        <p:cTn id="61" dur="500" fill="hold"/>
                                        <p:tgtEl>
                                          <p:spTgt spid="29"/>
                                        </p:tgtEl>
                                        <p:attrNameLst>
                                          <p:attrName>ppt_y</p:attrName>
                                        </p:attrNameLst>
                                      </p:cBhvr>
                                      <p:tavLst>
                                        <p:tav tm="0">
                                          <p:val>
                                            <p:strVal val="#ppt_y"/>
                                          </p:val>
                                        </p:tav>
                                        <p:tav tm="100000">
                                          <p:val>
                                            <p:strVal val="#ppt_y"/>
                                          </p:val>
                                        </p:tav>
                                      </p:tavLst>
                                    </p:anim>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strVal val="#ppt_h"/>
                                          </p:val>
                                        </p:tav>
                                        <p:tav tm="100000">
                                          <p:val>
                                            <p:strVal val="#ppt_h"/>
                                          </p:val>
                                        </p:tav>
                                      </p:tavLst>
                                    </p:anim>
                                  </p:childTnLst>
                                </p:cTn>
                              </p:par>
                              <p:par>
                                <p:cTn id="64" presetID="17" presetClass="entr" presetSubtype="8" repeatCount="0" fill="hold"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p:cTn id="66" dur="1000" fill="hold"/>
                                        <p:tgtEl>
                                          <p:spTgt spid="46"/>
                                        </p:tgtEl>
                                        <p:attrNameLst>
                                          <p:attrName>ppt_x</p:attrName>
                                        </p:attrNameLst>
                                      </p:cBhvr>
                                      <p:tavLst>
                                        <p:tav tm="0">
                                          <p:val>
                                            <p:strVal val="#ppt_x-#ppt_w/2"/>
                                          </p:val>
                                        </p:tav>
                                        <p:tav tm="100000">
                                          <p:val>
                                            <p:strVal val="#ppt_x"/>
                                          </p:val>
                                        </p:tav>
                                      </p:tavLst>
                                    </p:anim>
                                    <p:anim calcmode="lin" valueType="num">
                                      <p:cBhvr>
                                        <p:cTn id="67" dur="1000" fill="hold"/>
                                        <p:tgtEl>
                                          <p:spTgt spid="46"/>
                                        </p:tgtEl>
                                        <p:attrNameLst>
                                          <p:attrName>ppt_y</p:attrName>
                                        </p:attrNameLst>
                                      </p:cBhvr>
                                      <p:tavLst>
                                        <p:tav tm="0">
                                          <p:val>
                                            <p:strVal val="#ppt_y"/>
                                          </p:val>
                                        </p:tav>
                                        <p:tav tm="100000">
                                          <p:val>
                                            <p:strVal val="#ppt_y"/>
                                          </p:val>
                                        </p:tav>
                                      </p:tavLst>
                                    </p:anim>
                                    <p:anim calcmode="lin" valueType="num">
                                      <p:cBhvr>
                                        <p:cTn id="68" dur="1000" fill="hold"/>
                                        <p:tgtEl>
                                          <p:spTgt spid="46"/>
                                        </p:tgtEl>
                                        <p:attrNameLst>
                                          <p:attrName>ppt_w</p:attrName>
                                        </p:attrNameLst>
                                      </p:cBhvr>
                                      <p:tavLst>
                                        <p:tav tm="0">
                                          <p:val>
                                            <p:fltVal val="0"/>
                                          </p:val>
                                        </p:tav>
                                        <p:tav tm="100000">
                                          <p:val>
                                            <p:strVal val="#ppt_w"/>
                                          </p:val>
                                        </p:tav>
                                      </p:tavLst>
                                    </p:anim>
                                    <p:anim calcmode="lin" valueType="num">
                                      <p:cBhvr>
                                        <p:cTn id="69" dur="1000" fill="hold"/>
                                        <p:tgtEl>
                                          <p:spTgt spid="46"/>
                                        </p:tgtEl>
                                        <p:attrNameLst>
                                          <p:attrName>ppt_h</p:attrName>
                                        </p:attrNameLst>
                                      </p:cBhvr>
                                      <p:tavLst>
                                        <p:tav tm="0">
                                          <p:val>
                                            <p:strVal val="#ppt_h"/>
                                          </p:val>
                                        </p:tav>
                                        <p:tav tm="100000">
                                          <p:val>
                                            <p:strVal val="#ppt_h"/>
                                          </p:val>
                                        </p:tav>
                                      </p:tavLst>
                                    </p:anim>
                                  </p:childTnLst>
                                </p:cTn>
                              </p:par>
                              <p:par>
                                <p:cTn id="70" presetID="17" presetClass="entr" presetSubtype="8" repeatCount="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p:cTn id="72" dur="1000" fill="hold"/>
                                        <p:tgtEl>
                                          <p:spTgt spid="47"/>
                                        </p:tgtEl>
                                        <p:attrNameLst>
                                          <p:attrName>ppt_x</p:attrName>
                                        </p:attrNameLst>
                                      </p:cBhvr>
                                      <p:tavLst>
                                        <p:tav tm="0">
                                          <p:val>
                                            <p:strVal val="#ppt_x-#ppt_w/2"/>
                                          </p:val>
                                        </p:tav>
                                        <p:tav tm="100000">
                                          <p:val>
                                            <p:strVal val="#ppt_x"/>
                                          </p:val>
                                        </p:tav>
                                      </p:tavLst>
                                    </p:anim>
                                    <p:anim calcmode="lin" valueType="num">
                                      <p:cBhvr>
                                        <p:cTn id="73" dur="1000" fill="hold"/>
                                        <p:tgtEl>
                                          <p:spTgt spid="47"/>
                                        </p:tgtEl>
                                        <p:attrNameLst>
                                          <p:attrName>ppt_y</p:attrName>
                                        </p:attrNameLst>
                                      </p:cBhvr>
                                      <p:tavLst>
                                        <p:tav tm="0">
                                          <p:val>
                                            <p:strVal val="#ppt_y"/>
                                          </p:val>
                                        </p:tav>
                                        <p:tav tm="100000">
                                          <p:val>
                                            <p:strVal val="#ppt_y"/>
                                          </p:val>
                                        </p:tav>
                                      </p:tavLst>
                                    </p:anim>
                                    <p:anim calcmode="lin" valueType="num">
                                      <p:cBhvr>
                                        <p:cTn id="74" dur="1000" fill="hold"/>
                                        <p:tgtEl>
                                          <p:spTgt spid="47"/>
                                        </p:tgtEl>
                                        <p:attrNameLst>
                                          <p:attrName>ppt_w</p:attrName>
                                        </p:attrNameLst>
                                      </p:cBhvr>
                                      <p:tavLst>
                                        <p:tav tm="0">
                                          <p:val>
                                            <p:fltVal val="0"/>
                                          </p:val>
                                        </p:tav>
                                        <p:tav tm="100000">
                                          <p:val>
                                            <p:strVal val="#ppt_w"/>
                                          </p:val>
                                        </p:tav>
                                      </p:tavLst>
                                    </p:anim>
                                    <p:anim calcmode="lin" valueType="num">
                                      <p:cBhvr>
                                        <p:cTn id="75" dur="1000" fill="hold"/>
                                        <p:tgtEl>
                                          <p:spTgt spid="47"/>
                                        </p:tgtEl>
                                        <p:attrNameLst>
                                          <p:attrName>ppt_h</p:attrName>
                                        </p:attrNameLst>
                                      </p:cBhvr>
                                      <p:tavLst>
                                        <p:tav tm="0">
                                          <p:val>
                                            <p:strVal val="#ppt_h"/>
                                          </p:val>
                                        </p:tav>
                                        <p:tav tm="100000">
                                          <p:val>
                                            <p:strVal val="#ppt_h"/>
                                          </p:val>
                                        </p:tav>
                                      </p:tavLst>
                                    </p:anim>
                                  </p:childTnLst>
                                </p:cTn>
                              </p:par>
                              <p:par>
                                <p:cTn id="76" presetID="17" presetClass="entr" presetSubtype="8" repeatCount="0" fill="hold" nodeType="with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p:cTn id="78" dur="1000" fill="hold"/>
                                        <p:tgtEl>
                                          <p:spTgt spid="48"/>
                                        </p:tgtEl>
                                        <p:attrNameLst>
                                          <p:attrName>ppt_x</p:attrName>
                                        </p:attrNameLst>
                                      </p:cBhvr>
                                      <p:tavLst>
                                        <p:tav tm="0">
                                          <p:val>
                                            <p:strVal val="#ppt_x-#ppt_w/2"/>
                                          </p:val>
                                        </p:tav>
                                        <p:tav tm="100000">
                                          <p:val>
                                            <p:strVal val="#ppt_x"/>
                                          </p:val>
                                        </p:tav>
                                      </p:tavLst>
                                    </p:anim>
                                    <p:anim calcmode="lin" valueType="num">
                                      <p:cBhvr>
                                        <p:cTn id="79" dur="1000" fill="hold"/>
                                        <p:tgtEl>
                                          <p:spTgt spid="48"/>
                                        </p:tgtEl>
                                        <p:attrNameLst>
                                          <p:attrName>ppt_y</p:attrName>
                                        </p:attrNameLst>
                                      </p:cBhvr>
                                      <p:tavLst>
                                        <p:tav tm="0">
                                          <p:val>
                                            <p:strVal val="#ppt_y"/>
                                          </p:val>
                                        </p:tav>
                                        <p:tav tm="100000">
                                          <p:val>
                                            <p:strVal val="#ppt_y"/>
                                          </p:val>
                                        </p:tav>
                                      </p:tavLst>
                                    </p:anim>
                                    <p:anim calcmode="lin" valueType="num">
                                      <p:cBhvr>
                                        <p:cTn id="80" dur="1000" fill="hold"/>
                                        <p:tgtEl>
                                          <p:spTgt spid="48"/>
                                        </p:tgtEl>
                                        <p:attrNameLst>
                                          <p:attrName>ppt_w</p:attrName>
                                        </p:attrNameLst>
                                      </p:cBhvr>
                                      <p:tavLst>
                                        <p:tav tm="0">
                                          <p:val>
                                            <p:fltVal val="0"/>
                                          </p:val>
                                        </p:tav>
                                        <p:tav tm="100000">
                                          <p:val>
                                            <p:strVal val="#ppt_w"/>
                                          </p:val>
                                        </p:tav>
                                      </p:tavLst>
                                    </p:anim>
                                    <p:anim calcmode="lin" valueType="num">
                                      <p:cBhvr>
                                        <p:cTn id="81" dur="1000" fill="hold"/>
                                        <p:tgtEl>
                                          <p:spTgt spid="48"/>
                                        </p:tgtEl>
                                        <p:attrNameLst>
                                          <p:attrName>ppt_h</p:attrName>
                                        </p:attrNameLst>
                                      </p:cBhvr>
                                      <p:tavLst>
                                        <p:tav tm="0">
                                          <p:val>
                                            <p:strVal val="#ppt_h"/>
                                          </p:val>
                                        </p:tav>
                                        <p:tav tm="100000">
                                          <p:val>
                                            <p:strVal val="#ppt_h"/>
                                          </p:val>
                                        </p:tav>
                                      </p:tavLst>
                                    </p:anim>
                                  </p:childTnLst>
                                </p:cTn>
                              </p:par>
                              <p:par>
                                <p:cTn id="82" presetID="17" presetClass="entr" presetSubtype="8" repeatCount="0" fill="hold" nodeType="withEffect">
                                  <p:stCondLst>
                                    <p:cond delay="0"/>
                                  </p:stCondLst>
                                  <p:childTnLst>
                                    <p:set>
                                      <p:cBhvr>
                                        <p:cTn id="83" dur="1" fill="hold">
                                          <p:stCondLst>
                                            <p:cond delay="0"/>
                                          </p:stCondLst>
                                        </p:cTn>
                                        <p:tgtEl>
                                          <p:spTgt spid="49"/>
                                        </p:tgtEl>
                                        <p:attrNameLst>
                                          <p:attrName>style.visibility</p:attrName>
                                        </p:attrNameLst>
                                      </p:cBhvr>
                                      <p:to>
                                        <p:strVal val="visible"/>
                                      </p:to>
                                    </p:set>
                                    <p:anim calcmode="lin" valueType="num">
                                      <p:cBhvr>
                                        <p:cTn id="84" dur="1000" fill="hold"/>
                                        <p:tgtEl>
                                          <p:spTgt spid="49"/>
                                        </p:tgtEl>
                                        <p:attrNameLst>
                                          <p:attrName>ppt_x</p:attrName>
                                        </p:attrNameLst>
                                      </p:cBhvr>
                                      <p:tavLst>
                                        <p:tav tm="0">
                                          <p:val>
                                            <p:strVal val="#ppt_x-#ppt_w/2"/>
                                          </p:val>
                                        </p:tav>
                                        <p:tav tm="100000">
                                          <p:val>
                                            <p:strVal val="#ppt_x"/>
                                          </p:val>
                                        </p:tav>
                                      </p:tavLst>
                                    </p:anim>
                                    <p:anim calcmode="lin" valueType="num">
                                      <p:cBhvr>
                                        <p:cTn id="85" dur="1000" fill="hold"/>
                                        <p:tgtEl>
                                          <p:spTgt spid="49"/>
                                        </p:tgtEl>
                                        <p:attrNameLst>
                                          <p:attrName>ppt_y</p:attrName>
                                        </p:attrNameLst>
                                      </p:cBhvr>
                                      <p:tavLst>
                                        <p:tav tm="0">
                                          <p:val>
                                            <p:strVal val="#ppt_y"/>
                                          </p:val>
                                        </p:tav>
                                        <p:tav tm="100000">
                                          <p:val>
                                            <p:strVal val="#ppt_y"/>
                                          </p:val>
                                        </p:tav>
                                      </p:tavLst>
                                    </p:anim>
                                    <p:anim calcmode="lin" valueType="num">
                                      <p:cBhvr>
                                        <p:cTn id="86" dur="1000" fill="hold"/>
                                        <p:tgtEl>
                                          <p:spTgt spid="49"/>
                                        </p:tgtEl>
                                        <p:attrNameLst>
                                          <p:attrName>ppt_w</p:attrName>
                                        </p:attrNameLst>
                                      </p:cBhvr>
                                      <p:tavLst>
                                        <p:tav tm="0">
                                          <p:val>
                                            <p:fltVal val="0"/>
                                          </p:val>
                                        </p:tav>
                                        <p:tav tm="100000">
                                          <p:val>
                                            <p:strVal val="#ppt_w"/>
                                          </p:val>
                                        </p:tav>
                                      </p:tavLst>
                                    </p:anim>
                                    <p:anim calcmode="lin" valueType="num">
                                      <p:cBhvr>
                                        <p:cTn id="87" dur="1000" fill="hold"/>
                                        <p:tgtEl>
                                          <p:spTgt spid="49"/>
                                        </p:tgtEl>
                                        <p:attrNameLst>
                                          <p:attrName>ppt_h</p:attrName>
                                        </p:attrNameLst>
                                      </p:cBhvr>
                                      <p:tavLst>
                                        <p:tav tm="0">
                                          <p:val>
                                            <p:strVal val="#ppt_h"/>
                                          </p:val>
                                        </p:tav>
                                        <p:tav tm="100000">
                                          <p:val>
                                            <p:strVal val="#ppt_h"/>
                                          </p:val>
                                        </p:tav>
                                      </p:tavLst>
                                    </p:anim>
                                  </p:childTnLst>
                                </p:cTn>
                              </p:par>
                            </p:childTnLst>
                          </p:cTn>
                        </p:par>
                        <p:par>
                          <p:cTn id="88" fill="hold">
                            <p:stCondLst>
                              <p:cond delay="4000"/>
                            </p:stCondLst>
                            <p:childTnLst>
                              <p:par>
                                <p:cTn id="89" presetID="10" presetClass="entr" presetSubtype="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500"/>
                                        <p:tgtEl>
                                          <p:spTgt spid="9"/>
                                        </p:tgtEl>
                                      </p:cBhvr>
                                    </p:animEffect>
                                  </p:childTnLst>
                                </p:cTn>
                              </p:par>
                            </p:childTnLst>
                          </p:cTn>
                        </p:par>
                        <p:par>
                          <p:cTn id="92" fill="hold">
                            <p:stCondLst>
                              <p:cond delay="4500"/>
                            </p:stCondLst>
                            <p:childTnLst>
                              <p:par>
                                <p:cTn id="93" presetID="10" presetClass="entr" presetSubtype="0" fill="hold" nodeType="afterEffect">
                                  <p:stCondLst>
                                    <p:cond delay="0"/>
                                  </p:stCondLst>
                                  <p:childTnLst>
                                    <p:set>
                                      <p:cBhvr>
                                        <p:cTn id="94" dur="1" fill="hold">
                                          <p:stCondLst>
                                            <p:cond delay="0"/>
                                          </p:stCondLst>
                                        </p:cTn>
                                        <p:tgtEl>
                                          <p:spTgt spid="113"/>
                                        </p:tgtEl>
                                        <p:attrNameLst>
                                          <p:attrName>style.visibility</p:attrName>
                                        </p:attrNameLst>
                                      </p:cBhvr>
                                      <p:to>
                                        <p:strVal val="visible"/>
                                      </p:to>
                                    </p:set>
                                    <p:animEffect transition="in" filter="fade">
                                      <p:cBhvr>
                                        <p:cTn id="95" dur="500"/>
                                        <p:tgtEl>
                                          <p:spTgt spid="113"/>
                                        </p:tgtEl>
                                      </p:cBhvr>
                                    </p:animEffect>
                                  </p:childTnLst>
                                </p:cTn>
                              </p:par>
                              <p:par>
                                <p:cTn id="96" presetID="17" presetClass="entr" presetSubtype="8" fill="hold" grpId="0" nodeType="withEffect">
                                  <p:stCondLst>
                                    <p:cond delay="0"/>
                                  </p:stCondLst>
                                  <p:childTnLst>
                                    <p:set>
                                      <p:cBhvr>
                                        <p:cTn id="97" dur="1" fill="hold">
                                          <p:stCondLst>
                                            <p:cond delay="0"/>
                                          </p:stCondLst>
                                        </p:cTn>
                                        <p:tgtEl>
                                          <p:spTgt spid="55"/>
                                        </p:tgtEl>
                                        <p:attrNameLst>
                                          <p:attrName>style.visibility</p:attrName>
                                        </p:attrNameLst>
                                      </p:cBhvr>
                                      <p:to>
                                        <p:strVal val="visible"/>
                                      </p:to>
                                    </p:set>
                                    <p:anim calcmode="lin" valueType="num">
                                      <p:cBhvr>
                                        <p:cTn id="98" dur="1000" fill="hold"/>
                                        <p:tgtEl>
                                          <p:spTgt spid="55"/>
                                        </p:tgtEl>
                                        <p:attrNameLst>
                                          <p:attrName>ppt_x</p:attrName>
                                        </p:attrNameLst>
                                      </p:cBhvr>
                                      <p:tavLst>
                                        <p:tav tm="0">
                                          <p:val>
                                            <p:strVal val="#ppt_x-#ppt_w/2"/>
                                          </p:val>
                                        </p:tav>
                                        <p:tav tm="100000">
                                          <p:val>
                                            <p:strVal val="#ppt_x"/>
                                          </p:val>
                                        </p:tav>
                                      </p:tavLst>
                                    </p:anim>
                                    <p:anim calcmode="lin" valueType="num">
                                      <p:cBhvr>
                                        <p:cTn id="99" dur="1000" fill="hold"/>
                                        <p:tgtEl>
                                          <p:spTgt spid="55"/>
                                        </p:tgtEl>
                                        <p:attrNameLst>
                                          <p:attrName>ppt_y</p:attrName>
                                        </p:attrNameLst>
                                      </p:cBhvr>
                                      <p:tavLst>
                                        <p:tav tm="0">
                                          <p:val>
                                            <p:strVal val="#ppt_y"/>
                                          </p:val>
                                        </p:tav>
                                        <p:tav tm="100000">
                                          <p:val>
                                            <p:strVal val="#ppt_y"/>
                                          </p:val>
                                        </p:tav>
                                      </p:tavLst>
                                    </p:anim>
                                    <p:anim calcmode="lin" valueType="num">
                                      <p:cBhvr>
                                        <p:cTn id="100" dur="1000" fill="hold"/>
                                        <p:tgtEl>
                                          <p:spTgt spid="55"/>
                                        </p:tgtEl>
                                        <p:attrNameLst>
                                          <p:attrName>ppt_w</p:attrName>
                                        </p:attrNameLst>
                                      </p:cBhvr>
                                      <p:tavLst>
                                        <p:tav tm="0">
                                          <p:val>
                                            <p:fltVal val="0"/>
                                          </p:val>
                                        </p:tav>
                                        <p:tav tm="100000">
                                          <p:val>
                                            <p:strVal val="#ppt_w"/>
                                          </p:val>
                                        </p:tav>
                                      </p:tavLst>
                                    </p:anim>
                                    <p:anim calcmode="lin" valueType="num">
                                      <p:cBhvr>
                                        <p:cTn id="101" dur="1000" fill="hold"/>
                                        <p:tgtEl>
                                          <p:spTgt spid="55"/>
                                        </p:tgtEl>
                                        <p:attrNameLst>
                                          <p:attrName>ppt_h</p:attrName>
                                        </p:attrNameLst>
                                      </p:cBhvr>
                                      <p:tavLst>
                                        <p:tav tm="0">
                                          <p:val>
                                            <p:strVal val="#ppt_h"/>
                                          </p:val>
                                        </p:tav>
                                        <p:tav tm="100000">
                                          <p:val>
                                            <p:strVal val="#ppt_h"/>
                                          </p:val>
                                        </p:tav>
                                      </p:tavLst>
                                    </p:anim>
                                  </p:childTnLst>
                                </p:cTn>
                              </p:par>
                            </p:childTnLst>
                          </p:cTn>
                        </p:par>
                        <p:par>
                          <p:cTn id="102" fill="hold">
                            <p:stCondLst>
                              <p:cond delay="5500"/>
                            </p:stCondLst>
                            <p:childTnLst>
                              <p:par>
                                <p:cTn id="103" presetID="10" presetClass="entr" presetSubtype="0" fill="hold" grpId="0" nodeType="after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500"/>
                                        <p:tgtEl>
                                          <p:spTgt spid="62"/>
                                        </p:tgtEl>
                                      </p:cBhvr>
                                    </p:animEffect>
                                  </p:childTnLst>
                                </p:cTn>
                              </p:par>
                            </p:childTnLst>
                          </p:cTn>
                        </p:par>
                        <p:par>
                          <p:cTn id="106" fill="hold">
                            <p:stCondLst>
                              <p:cond delay="6000"/>
                            </p:stCondLst>
                            <p:childTnLst>
                              <p:par>
                                <p:cTn id="107" presetID="10" presetClass="entr" presetSubtype="0" fill="hold" nodeType="afterEffect">
                                  <p:stCondLst>
                                    <p:cond delay="0"/>
                                  </p:stCondLst>
                                  <p:childTnLst>
                                    <p:set>
                                      <p:cBhvr>
                                        <p:cTn id="108" dur="1" fill="hold">
                                          <p:stCondLst>
                                            <p:cond delay="0"/>
                                          </p:stCondLst>
                                        </p:cTn>
                                        <p:tgtEl>
                                          <p:spTgt spid="100"/>
                                        </p:tgtEl>
                                        <p:attrNameLst>
                                          <p:attrName>style.visibility</p:attrName>
                                        </p:attrNameLst>
                                      </p:cBhvr>
                                      <p:to>
                                        <p:strVal val="visible"/>
                                      </p:to>
                                    </p:set>
                                    <p:animEffect transition="in" filter="fade">
                                      <p:cBhvr>
                                        <p:cTn id="109" dur="500"/>
                                        <p:tgtEl>
                                          <p:spTgt spid="100"/>
                                        </p:tgtEl>
                                      </p:cBhvr>
                                    </p:animEffect>
                                  </p:childTnLst>
                                </p:cTn>
                              </p:par>
                              <p:par>
                                <p:cTn id="110" presetID="17" presetClass="entr" presetSubtype="8" repeatCount="0" fill="hold" nodeType="withEffect">
                                  <p:stCondLst>
                                    <p:cond delay="0"/>
                                  </p:stCondLst>
                                  <p:childTnLst>
                                    <p:set>
                                      <p:cBhvr>
                                        <p:cTn id="111" dur="1" fill="hold">
                                          <p:stCondLst>
                                            <p:cond delay="0"/>
                                          </p:stCondLst>
                                        </p:cTn>
                                        <p:tgtEl>
                                          <p:spTgt spid="114"/>
                                        </p:tgtEl>
                                        <p:attrNameLst>
                                          <p:attrName>style.visibility</p:attrName>
                                        </p:attrNameLst>
                                      </p:cBhvr>
                                      <p:to>
                                        <p:strVal val="visible"/>
                                      </p:to>
                                    </p:set>
                                    <p:anim calcmode="lin" valueType="num">
                                      <p:cBhvr>
                                        <p:cTn id="112" dur="1000" fill="hold"/>
                                        <p:tgtEl>
                                          <p:spTgt spid="114"/>
                                        </p:tgtEl>
                                        <p:attrNameLst>
                                          <p:attrName>ppt_x</p:attrName>
                                        </p:attrNameLst>
                                      </p:cBhvr>
                                      <p:tavLst>
                                        <p:tav tm="0">
                                          <p:val>
                                            <p:strVal val="#ppt_x-#ppt_w/2"/>
                                          </p:val>
                                        </p:tav>
                                        <p:tav tm="100000">
                                          <p:val>
                                            <p:strVal val="#ppt_x"/>
                                          </p:val>
                                        </p:tav>
                                      </p:tavLst>
                                    </p:anim>
                                    <p:anim calcmode="lin" valueType="num">
                                      <p:cBhvr>
                                        <p:cTn id="113" dur="1000" fill="hold"/>
                                        <p:tgtEl>
                                          <p:spTgt spid="114"/>
                                        </p:tgtEl>
                                        <p:attrNameLst>
                                          <p:attrName>ppt_y</p:attrName>
                                        </p:attrNameLst>
                                      </p:cBhvr>
                                      <p:tavLst>
                                        <p:tav tm="0">
                                          <p:val>
                                            <p:strVal val="#ppt_y"/>
                                          </p:val>
                                        </p:tav>
                                        <p:tav tm="100000">
                                          <p:val>
                                            <p:strVal val="#ppt_y"/>
                                          </p:val>
                                        </p:tav>
                                      </p:tavLst>
                                    </p:anim>
                                    <p:anim calcmode="lin" valueType="num">
                                      <p:cBhvr>
                                        <p:cTn id="114" dur="1000" fill="hold"/>
                                        <p:tgtEl>
                                          <p:spTgt spid="114"/>
                                        </p:tgtEl>
                                        <p:attrNameLst>
                                          <p:attrName>ppt_w</p:attrName>
                                        </p:attrNameLst>
                                      </p:cBhvr>
                                      <p:tavLst>
                                        <p:tav tm="0">
                                          <p:val>
                                            <p:fltVal val="0"/>
                                          </p:val>
                                        </p:tav>
                                        <p:tav tm="100000">
                                          <p:val>
                                            <p:strVal val="#ppt_w"/>
                                          </p:val>
                                        </p:tav>
                                      </p:tavLst>
                                    </p:anim>
                                    <p:anim calcmode="lin" valueType="num">
                                      <p:cBhvr>
                                        <p:cTn id="115" dur="1000" fill="hold"/>
                                        <p:tgtEl>
                                          <p:spTgt spid="114"/>
                                        </p:tgtEl>
                                        <p:attrNameLst>
                                          <p:attrName>ppt_h</p:attrName>
                                        </p:attrNameLst>
                                      </p:cBhvr>
                                      <p:tavLst>
                                        <p:tav tm="0">
                                          <p:val>
                                            <p:strVal val="#ppt_h"/>
                                          </p:val>
                                        </p:tav>
                                        <p:tav tm="100000">
                                          <p:val>
                                            <p:strVal val="#ppt_h"/>
                                          </p:val>
                                        </p:tav>
                                      </p:tavLst>
                                    </p:anim>
                                  </p:childTnLst>
                                </p:cTn>
                              </p:par>
                              <p:par>
                                <p:cTn id="116" presetID="17" presetClass="entr" presetSubtype="8" repeatCount="0" fill="hold" nodeType="withEffect">
                                  <p:stCondLst>
                                    <p:cond delay="0"/>
                                  </p:stCondLst>
                                  <p:childTnLst>
                                    <p:set>
                                      <p:cBhvr>
                                        <p:cTn id="117" dur="1" fill="hold">
                                          <p:stCondLst>
                                            <p:cond delay="0"/>
                                          </p:stCondLst>
                                        </p:cTn>
                                        <p:tgtEl>
                                          <p:spTgt spid="115"/>
                                        </p:tgtEl>
                                        <p:attrNameLst>
                                          <p:attrName>style.visibility</p:attrName>
                                        </p:attrNameLst>
                                      </p:cBhvr>
                                      <p:to>
                                        <p:strVal val="visible"/>
                                      </p:to>
                                    </p:set>
                                    <p:anim calcmode="lin" valueType="num">
                                      <p:cBhvr>
                                        <p:cTn id="118" dur="1000" fill="hold"/>
                                        <p:tgtEl>
                                          <p:spTgt spid="115"/>
                                        </p:tgtEl>
                                        <p:attrNameLst>
                                          <p:attrName>ppt_x</p:attrName>
                                        </p:attrNameLst>
                                      </p:cBhvr>
                                      <p:tavLst>
                                        <p:tav tm="0">
                                          <p:val>
                                            <p:strVal val="#ppt_x-#ppt_w/2"/>
                                          </p:val>
                                        </p:tav>
                                        <p:tav tm="100000">
                                          <p:val>
                                            <p:strVal val="#ppt_x"/>
                                          </p:val>
                                        </p:tav>
                                      </p:tavLst>
                                    </p:anim>
                                    <p:anim calcmode="lin" valueType="num">
                                      <p:cBhvr>
                                        <p:cTn id="119" dur="1000" fill="hold"/>
                                        <p:tgtEl>
                                          <p:spTgt spid="115"/>
                                        </p:tgtEl>
                                        <p:attrNameLst>
                                          <p:attrName>ppt_y</p:attrName>
                                        </p:attrNameLst>
                                      </p:cBhvr>
                                      <p:tavLst>
                                        <p:tav tm="0">
                                          <p:val>
                                            <p:strVal val="#ppt_y"/>
                                          </p:val>
                                        </p:tav>
                                        <p:tav tm="100000">
                                          <p:val>
                                            <p:strVal val="#ppt_y"/>
                                          </p:val>
                                        </p:tav>
                                      </p:tavLst>
                                    </p:anim>
                                    <p:anim calcmode="lin" valueType="num">
                                      <p:cBhvr>
                                        <p:cTn id="120" dur="1000" fill="hold"/>
                                        <p:tgtEl>
                                          <p:spTgt spid="115"/>
                                        </p:tgtEl>
                                        <p:attrNameLst>
                                          <p:attrName>ppt_w</p:attrName>
                                        </p:attrNameLst>
                                      </p:cBhvr>
                                      <p:tavLst>
                                        <p:tav tm="0">
                                          <p:val>
                                            <p:fltVal val="0"/>
                                          </p:val>
                                        </p:tav>
                                        <p:tav tm="100000">
                                          <p:val>
                                            <p:strVal val="#ppt_w"/>
                                          </p:val>
                                        </p:tav>
                                      </p:tavLst>
                                    </p:anim>
                                    <p:anim calcmode="lin" valueType="num">
                                      <p:cBhvr>
                                        <p:cTn id="121" dur="1000" fill="hold"/>
                                        <p:tgtEl>
                                          <p:spTgt spid="115"/>
                                        </p:tgtEl>
                                        <p:attrNameLst>
                                          <p:attrName>ppt_h</p:attrName>
                                        </p:attrNameLst>
                                      </p:cBhvr>
                                      <p:tavLst>
                                        <p:tav tm="0">
                                          <p:val>
                                            <p:strVal val="#ppt_h"/>
                                          </p:val>
                                        </p:tav>
                                        <p:tav tm="100000">
                                          <p:val>
                                            <p:strVal val="#ppt_h"/>
                                          </p:val>
                                        </p:tav>
                                      </p:tavLst>
                                    </p:anim>
                                  </p:childTnLst>
                                </p:cTn>
                              </p:par>
                              <p:par>
                                <p:cTn id="122" presetID="17" presetClass="entr" presetSubtype="8" repeatCount="0" fill="hold" nodeType="withEffect">
                                  <p:stCondLst>
                                    <p:cond delay="0"/>
                                  </p:stCondLst>
                                  <p:childTnLst>
                                    <p:set>
                                      <p:cBhvr>
                                        <p:cTn id="123" dur="1" fill="hold">
                                          <p:stCondLst>
                                            <p:cond delay="0"/>
                                          </p:stCondLst>
                                        </p:cTn>
                                        <p:tgtEl>
                                          <p:spTgt spid="116"/>
                                        </p:tgtEl>
                                        <p:attrNameLst>
                                          <p:attrName>style.visibility</p:attrName>
                                        </p:attrNameLst>
                                      </p:cBhvr>
                                      <p:to>
                                        <p:strVal val="visible"/>
                                      </p:to>
                                    </p:set>
                                    <p:anim calcmode="lin" valueType="num">
                                      <p:cBhvr>
                                        <p:cTn id="124" dur="1000" fill="hold"/>
                                        <p:tgtEl>
                                          <p:spTgt spid="116"/>
                                        </p:tgtEl>
                                        <p:attrNameLst>
                                          <p:attrName>ppt_x</p:attrName>
                                        </p:attrNameLst>
                                      </p:cBhvr>
                                      <p:tavLst>
                                        <p:tav tm="0">
                                          <p:val>
                                            <p:strVal val="#ppt_x-#ppt_w/2"/>
                                          </p:val>
                                        </p:tav>
                                        <p:tav tm="100000">
                                          <p:val>
                                            <p:strVal val="#ppt_x"/>
                                          </p:val>
                                        </p:tav>
                                      </p:tavLst>
                                    </p:anim>
                                    <p:anim calcmode="lin" valueType="num">
                                      <p:cBhvr>
                                        <p:cTn id="125" dur="1000" fill="hold"/>
                                        <p:tgtEl>
                                          <p:spTgt spid="116"/>
                                        </p:tgtEl>
                                        <p:attrNameLst>
                                          <p:attrName>ppt_y</p:attrName>
                                        </p:attrNameLst>
                                      </p:cBhvr>
                                      <p:tavLst>
                                        <p:tav tm="0">
                                          <p:val>
                                            <p:strVal val="#ppt_y"/>
                                          </p:val>
                                        </p:tav>
                                        <p:tav tm="100000">
                                          <p:val>
                                            <p:strVal val="#ppt_y"/>
                                          </p:val>
                                        </p:tav>
                                      </p:tavLst>
                                    </p:anim>
                                    <p:anim calcmode="lin" valueType="num">
                                      <p:cBhvr>
                                        <p:cTn id="126" dur="1000" fill="hold"/>
                                        <p:tgtEl>
                                          <p:spTgt spid="116"/>
                                        </p:tgtEl>
                                        <p:attrNameLst>
                                          <p:attrName>ppt_w</p:attrName>
                                        </p:attrNameLst>
                                      </p:cBhvr>
                                      <p:tavLst>
                                        <p:tav tm="0">
                                          <p:val>
                                            <p:fltVal val="0"/>
                                          </p:val>
                                        </p:tav>
                                        <p:tav tm="100000">
                                          <p:val>
                                            <p:strVal val="#ppt_w"/>
                                          </p:val>
                                        </p:tav>
                                      </p:tavLst>
                                    </p:anim>
                                    <p:anim calcmode="lin" valueType="num">
                                      <p:cBhvr>
                                        <p:cTn id="127" dur="1000" fill="hold"/>
                                        <p:tgtEl>
                                          <p:spTgt spid="116"/>
                                        </p:tgtEl>
                                        <p:attrNameLst>
                                          <p:attrName>ppt_h</p:attrName>
                                        </p:attrNameLst>
                                      </p:cBhvr>
                                      <p:tavLst>
                                        <p:tav tm="0">
                                          <p:val>
                                            <p:strVal val="#ppt_h"/>
                                          </p:val>
                                        </p:tav>
                                        <p:tav tm="100000">
                                          <p:val>
                                            <p:strVal val="#ppt_h"/>
                                          </p:val>
                                        </p:tav>
                                      </p:tavLst>
                                    </p:anim>
                                  </p:childTnLst>
                                </p:cTn>
                              </p:par>
                              <p:par>
                                <p:cTn id="128" presetID="17" presetClass="entr" presetSubtype="8" repeatCount="0" fill="hold" nodeType="withEffect">
                                  <p:stCondLst>
                                    <p:cond delay="0"/>
                                  </p:stCondLst>
                                  <p:childTnLst>
                                    <p:set>
                                      <p:cBhvr>
                                        <p:cTn id="129" dur="1" fill="hold">
                                          <p:stCondLst>
                                            <p:cond delay="0"/>
                                          </p:stCondLst>
                                        </p:cTn>
                                        <p:tgtEl>
                                          <p:spTgt spid="117"/>
                                        </p:tgtEl>
                                        <p:attrNameLst>
                                          <p:attrName>style.visibility</p:attrName>
                                        </p:attrNameLst>
                                      </p:cBhvr>
                                      <p:to>
                                        <p:strVal val="visible"/>
                                      </p:to>
                                    </p:set>
                                    <p:anim calcmode="lin" valueType="num">
                                      <p:cBhvr>
                                        <p:cTn id="130" dur="1000" fill="hold"/>
                                        <p:tgtEl>
                                          <p:spTgt spid="117"/>
                                        </p:tgtEl>
                                        <p:attrNameLst>
                                          <p:attrName>ppt_x</p:attrName>
                                        </p:attrNameLst>
                                      </p:cBhvr>
                                      <p:tavLst>
                                        <p:tav tm="0">
                                          <p:val>
                                            <p:strVal val="#ppt_x-#ppt_w/2"/>
                                          </p:val>
                                        </p:tav>
                                        <p:tav tm="100000">
                                          <p:val>
                                            <p:strVal val="#ppt_x"/>
                                          </p:val>
                                        </p:tav>
                                      </p:tavLst>
                                    </p:anim>
                                    <p:anim calcmode="lin" valueType="num">
                                      <p:cBhvr>
                                        <p:cTn id="131" dur="1000" fill="hold"/>
                                        <p:tgtEl>
                                          <p:spTgt spid="117"/>
                                        </p:tgtEl>
                                        <p:attrNameLst>
                                          <p:attrName>ppt_y</p:attrName>
                                        </p:attrNameLst>
                                      </p:cBhvr>
                                      <p:tavLst>
                                        <p:tav tm="0">
                                          <p:val>
                                            <p:strVal val="#ppt_y"/>
                                          </p:val>
                                        </p:tav>
                                        <p:tav tm="100000">
                                          <p:val>
                                            <p:strVal val="#ppt_y"/>
                                          </p:val>
                                        </p:tav>
                                      </p:tavLst>
                                    </p:anim>
                                    <p:anim calcmode="lin" valueType="num">
                                      <p:cBhvr>
                                        <p:cTn id="132" dur="1000" fill="hold"/>
                                        <p:tgtEl>
                                          <p:spTgt spid="117"/>
                                        </p:tgtEl>
                                        <p:attrNameLst>
                                          <p:attrName>ppt_w</p:attrName>
                                        </p:attrNameLst>
                                      </p:cBhvr>
                                      <p:tavLst>
                                        <p:tav tm="0">
                                          <p:val>
                                            <p:fltVal val="0"/>
                                          </p:val>
                                        </p:tav>
                                        <p:tav tm="100000">
                                          <p:val>
                                            <p:strVal val="#ppt_w"/>
                                          </p:val>
                                        </p:tav>
                                      </p:tavLst>
                                    </p:anim>
                                    <p:anim calcmode="lin" valueType="num">
                                      <p:cBhvr>
                                        <p:cTn id="133" dur="1000" fill="hold"/>
                                        <p:tgtEl>
                                          <p:spTgt spid="117"/>
                                        </p:tgtEl>
                                        <p:attrNameLst>
                                          <p:attrName>ppt_h</p:attrName>
                                        </p:attrNameLst>
                                      </p:cBhvr>
                                      <p:tavLst>
                                        <p:tav tm="0">
                                          <p:val>
                                            <p:strVal val="#ppt_h"/>
                                          </p:val>
                                        </p:tav>
                                        <p:tav tm="100000">
                                          <p:val>
                                            <p:strVal val="#ppt_h"/>
                                          </p:val>
                                        </p:tav>
                                      </p:tavLst>
                                    </p:anim>
                                  </p:childTnLst>
                                </p:cTn>
                              </p:par>
                              <p:par>
                                <p:cTn id="134" presetID="10" presetClass="entr" presetSubtype="0" fill="hold" nodeType="withEffect">
                                  <p:stCondLst>
                                    <p:cond delay="0"/>
                                  </p:stCondLst>
                                  <p:childTnLst>
                                    <p:set>
                                      <p:cBhvr>
                                        <p:cTn id="135" dur="1" fill="hold">
                                          <p:stCondLst>
                                            <p:cond delay="0"/>
                                          </p:stCondLst>
                                        </p:cTn>
                                        <p:tgtEl>
                                          <p:spTgt spid="101"/>
                                        </p:tgtEl>
                                        <p:attrNameLst>
                                          <p:attrName>style.visibility</p:attrName>
                                        </p:attrNameLst>
                                      </p:cBhvr>
                                      <p:to>
                                        <p:strVal val="visible"/>
                                      </p:to>
                                    </p:set>
                                    <p:animEffect transition="in" filter="fade">
                                      <p:cBhvr>
                                        <p:cTn id="136" dur="500"/>
                                        <p:tgtEl>
                                          <p:spTgt spid="101"/>
                                        </p:tgtEl>
                                      </p:cBhvr>
                                    </p:animEffect>
                                  </p:childTnLst>
                                </p:cTn>
                              </p:par>
                              <p:par>
                                <p:cTn id="137" presetID="10" presetClass="entr" presetSubtype="0" fill="hold" nodeType="withEffect">
                                  <p:stCondLst>
                                    <p:cond delay="0"/>
                                  </p:stCondLst>
                                  <p:childTnLst>
                                    <p:set>
                                      <p:cBhvr>
                                        <p:cTn id="138" dur="1" fill="hold">
                                          <p:stCondLst>
                                            <p:cond delay="0"/>
                                          </p:stCondLst>
                                        </p:cTn>
                                        <p:tgtEl>
                                          <p:spTgt spid="102"/>
                                        </p:tgtEl>
                                        <p:attrNameLst>
                                          <p:attrName>style.visibility</p:attrName>
                                        </p:attrNameLst>
                                      </p:cBhvr>
                                      <p:to>
                                        <p:strVal val="visible"/>
                                      </p:to>
                                    </p:set>
                                    <p:animEffect transition="in" filter="fade">
                                      <p:cBhvr>
                                        <p:cTn id="139" dur="500"/>
                                        <p:tgtEl>
                                          <p:spTgt spid="102"/>
                                        </p:tgtEl>
                                      </p:cBhvr>
                                    </p:animEffect>
                                  </p:childTnLst>
                                </p:cTn>
                              </p:par>
                              <p:par>
                                <p:cTn id="140" presetID="10" presetClass="entr" presetSubtype="0" fill="hold" nodeType="withEffect">
                                  <p:stCondLst>
                                    <p:cond delay="0"/>
                                  </p:stCondLst>
                                  <p:childTnLst>
                                    <p:set>
                                      <p:cBhvr>
                                        <p:cTn id="141" dur="1" fill="hold">
                                          <p:stCondLst>
                                            <p:cond delay="0"/>
                                          </p:stCondLst>
                                        </p:cTn>
                                        <p:tgtEl>
                                          <p:spTgt spid="103"/>
                                        </p:tgtEl>
                                        <p:attrNameLst>
                                          <p:attrName>style.visibility</p:attrName>
                                        </p:attrNameLst>
                                      </p:cBhvr>
                                      <p:to>
                                        <p:strVal val="visible"/>
                                      </p:to>
                                    </p:set>
                                    <p:animEffect transition="in" filter="fade">
                                      <p:cBhvr>
                                        <p:cTn id="142" dur="500"/>
                                        <p:tgtEl>
                                          <p:spTgt spid="103"/>
                                        </p:tgtEl>
                                      </p:cBhvr>
                                    </p:animEffect>
                                  </p:childTnLst>
                                </p:cTn>
                              </p:par>
                            </p:childTnLst>
                          </p:cTn>
                        </p:par>
                        <p:par>
                          <p:cTn id="143" fill="hold">
                            <p:stCondLst>
                              <p:cond delay="7000"/>
                            </p:stCondLst>
                            <p:childTnLst>
                              <p:par>
                                <p:cTn id="144" presetID="17" presetClass="entr" presetSubtype="8" repeatCount="0" fill="hold" nodeType="afterEffect">
                                  <p:stCondLst>
                                    <p:cond delay="0"/>
                                  </p:stCondLst>
                                  <p:childTnLst>
                                    <p:set>
                                      <p:cBhvr>
                                        <p:cTn id="145" dur="1" fill="hold">
                                          <p:stCondLst>
                                            <p:cond delay="0"/>
                                          </p:stCondLst>
                                        </p:cTn>
                                        <p:tgtEl>
                                          <p:spTgt spid="110"/>
                                        </p:tgtEl>
                                        <p:attrNameLst>
                                          <p:attrName>style.visibility</p:attrName>
                                        </p:attrNameLst>
                                      </p:cBhvr>
                                      <p:to>
                                        <p:strVal val="visible"/>
                                      </p:to>
                                    </p:set>
                                    <p:anim calcmode="lin" valueType="num">
                                      <p:cBhvr>
                                        <p:cTn id="146" dur="500" fill="hold"/>
                                        <p:tgtEl>
                                          <p:spTgt spid="110"/>
                                        </p:tgtEl>
                                        <p:attrNameLst>
                                          <p:attrName>ppt_x</p:attrName>
                                        </p:attrNameLst>
                                      </p:cBhvr>
                                      <p:tavLst>
                                        <p:tav tm="0">
                                          <p:val>
                                            <p:strVal val="#ppt_x-#ppt_w/2"/>
                                          </p:val>
                                        </p:tav>
                                        <p:tav tm="100000">
                                          <p:val>
                                            <p:strVal val="#ppt_x"/>
                                          </p:val>
                                        </p:tav>
                                      </p:tavLst>
                                    </p:anim>
                                    <p:anim calcmode="lin" valueType="num">
                                      <p:cBhvr>
                                        <p:cTn id="147" dur="500" fill="hold"/>
                                        <p:tgtEl>
                                          <p:spTgt spid="110"/>
                                        </p:tgtEl>
                                        <p:attrNameLst>
                                          <p:attrName>ppt_y</p:attrName>
                                        </p:attrNameLst>
                                      </p:cBhvr>
                                      <p:tavLst>
                                        <p:tav tm="0">
                                          <p:val>
                                            <p:strVal val="#ppt_y"/>
                                          </p:val>
                                        </p:tav>
                                        <p:tav tm="100000">
                                          <p:val>
                                            <p:strVal val="#ppt_y"/>
                                          </p:val>
                                        </p:tav>
                                      </p:tavLst>
                                    </p:anim>
                                    <p:anim calcmode="lin" valueType="num">
                                      <p:cBhvr>
                                        <p:cTn id="148" dur="500" fill="hold"/>
                                        <p:tgtEl>
                                          <p:spTgt spid="110"/>
                                        </p:tgtEl>
                                        <p:attrNameLst>
                                          <p:attrName>ppt_w</p:attrName>
                                        </p:attrNameLst>
                                      </p:cBhvr>
                                      <p:tavLst>
                                        <p:tav tm="0">
                                          <p:val>
                                            <p:fltVal val="0"/>
                                          </p:val>
                                        </p:tav>
                                        <p:tav tm="100000">
                                          <p:val>
                                            <p:strVal val="#ppt_w"/>
                                          </p:val>
                                        </p:tav>
                                      </p:tavLst>
                                    </p:anim>
                                    <p:anim calcmode="lin" valueType="num">
                                      <p:cBhvr>
                                        <p:cTn id="149" dur="500" fill="hold"/>
                                        <p:tgtEl>
                                          <p:spTgt spid="110"/>
                                        </p:tgtEl>
                                        <p:attrNameLst>
                                          <p:attrName>ppt_h</p:attrName>
                                        </p:attrNameLst>
                                      </p:cBhvr>
                                      <p:tavLst>
                                        <p:tav tm="0">
                                          <p:val>
                                            <p:strVal val="#ppt_h"/>
                                          </p:val>
                                        </p:tav>
                                        <p:tav tm="100000">
                                          <p:val>
                                            <p:strVal val="#ppt_h"/>
                                          </p:val>
                                        </p:tav>
                                      </p:tavLst>
                                    </p:anim>
                                  </p:childTnLst>
                                </p:cTn>
                              </p:par>
                              <p:par>
                                <p:cTn id="150" presetID="17" presetClass="entr" presetSubtype="8" repeatCount="0" fill="hold" nodeType="withEffect">
                                  <p:stCondLst>
                                    <p:cond delay="0"/>
                                  </p:stCondLst>
                                  <p:childTnLst>
                                    <p:set>
                                      <p:cBhvr>
                                        <p:cTn id="151" dur="1" fill="hold">
                                          <p:stCondLst>
                                            <p:cond delay="0"/>
                                          </p:stCondLst>
                                        </p:cTn>
                                        <p:tgtEl>
                                          <p:spTgt spid="108"/>
                                        </p:tgtEl>
                                        <p:attrNameLst>
                                          <p:attrName>style.visibility</p:attrName>
                                        </p:attrNameLst>
                                      </p:cBhvr>
                                      <p:to>
                                        <p:strVal val="visible"/>
                                      </p:to>
                                    </p:set>
                                    <p:anim calcmode="lin" valueType="num">
                                      <p:cBhvr>
                                        <p:cTn id="152" dur="500" fill="hold"/>
                                        <p:tgtEl>
                                          <p:spTgt spid="108"/>
                                        </p:tgtEl>
                                        <p:attrNameLst>
                                          <p:attrName>ppt_x</p:attrName>
                                        </p:attrNameLst>
                                      </p:cBhvr>
                                      <p:tavLst>
                                        <p:tav tm="0">
                                          <p:val>
                                            <p:strVal val="#ppt_x-#ppt_w/2"/>
                                          </p:val>
                                        </p:tav>
                                        <p:tav tm="100000">
                                          <p:val>
                                            <p:strVal val="#ppt_x"/>
                                          </p:val>
                                        </p:tav>
                                      </p:tavLst>
                                    </p:anim>
                                    <p:anim calcmode="lin" valueType="num">
                                      <p:cBhvr>
                                        <p:cTn id="153" dur="500" fill="hold"/>
                                        <p:tgtEl>
                                          <p:spTgt spid="108"/>
                                        </p:tgtEl>
                                        <p:attrNameLst>
                                          <p:attrName>ppt_y</p:attrName>
                                        </p:attrNameLst>
                                      </p:cBhvr>
                                      <p:tavLst>
                                        <p:tav tm="0">
                                          <p:val>
                                            <p:strVal val="#ppt_y"/>
                                          </p:val>
                                        </p:tav>
                                        <p:tav tm="100000">
                                          <p:val>
                                            <p:strVal val="#ppt_y"/>
                                          </p:val>
                                        </p:tav>
                                      </p:tavLst>
                                    </p:anim>
                                    <p:anim calcmode="lin" valueType="num">
                                      <p:cBhvr>
                                        <p:cTn id="154" dur="500" fill="hold"/>
                                        <p:tgtEl>
                                          <p:spTgt spid="108"/>
                                        </p:tgtEl>
                                        <p:attrNameLst>
                                          <p:attrName>ppt_w</p:attrName>
                                        </p:attrNameLst>
                                      </p:cBhvr>
                                      <p:tavLst>
                                        <p:tav tm="0">
                                          <p:val>
                                            <p:fltVal val="0"/>
                                          </p:val>
                                        </p:tav>
                                        <p:tav tm="100000">
                                          <p:val>
                                            <p:strVal val="#ppt_w"/>
                                          </p:val>
                                        </p:tav>
                                      </p:tavLst>
                                    </p:anim>
                                    <p:anim calcmode="lin" valueType="num">
                                      <p:cBhvr>
                                        <p:cTn id="155" dur="500" fill="hold"/>
                                        <p:tgtEl>
                                          <p:spTgt spid="108"/>
                                        </p:tgtEl>
                                        <p:attrNameLst>
                                          <p:attrName>ppt_h</p:attrName>
                                        </p:attrNameLst>
                                      </p:cBhvr>
                                      <p:tavLst>
                                        <p:tav tm="0">
                                          <p:val>
                                            <p:strVal val="#ppt_h"/>
                                          </p:val>
                                        </p:tav>
                                        <p:tav tm="100000">
                                          <p:val>
                                            <p:strVal val="#ppt_h"/>
                                          </p:val>
                                        </p:tav>
                                      </p:tavLst>
                                    </p:anim>
                                  </p:childTnLst>
                                </p:cTn>
                              </p:par>
                              <p:par>
                                <p:cTn id="156" presetID="17" presetClass="entr" presetSubtype="8" repeatCount="0" fill="hold" nodeType="withEffect">
                                  <p:stCondLst>
                                    <p:cond delay="0"/>
                                  </p:stCondLst>
                                  <p:childTnLst>
                                    <p:set>
                                      <p:cBhvr>
                                        <p:cTn id="157" dur="1" fill="hold">
                                          <p:stCondLst>
                                            <p:cond delay="0"/>
                                          </p:stCondLst>
                                        </p:cTn>
                                        <p:tgtEl>
                                          <p:spTgt spid="109"/>
                                        </p:tgtEl>
                                        <p:attrNameLst>
                                          <p:attrName>style.visibility</p:attrName>
                                        </p:attrNameLst>
                                      </p:cBhvr>
                                      <p:to>
                                        <p:strVal val="visible"/>
                                      </p:to>
                                    </p:set>
                                    <p:anim calcmode="lin" valueType="num">
                                      <p:cBhvr>
                                        <p:cTn id="158" dur="500" fill="hold"/>
                                        <p:tgtEl>
                                          <p:spTgt spid="109"/>
                                        </p:tgtEl>
                                        <p:attrNameLst>
                                          <p:attrName>ppt_x</p:attrName>
                                        </p:attrNameLst>
                                      </p:cBhvr>
                                      <p:tavLst>
                                        <p:tav tm="0">
                                          <p:val>
                                            <p:strVal val="#ppt_x-#ppt_w/2"/>
                                          </p:val>
                                        </p:tav>
                                        <p:tav tm="100000">
                                          <p:val>
                                            <p:strVal val="#ppt_x"/>
                                          </p:val>
                                        </p:tav>
                                      </p:tavLst>
                                    </p:anim>
                                    <p:anim calcmode="lin" valueType="num">
                                      <p:cBhvr>
                                        <p:cTn id="159" dur="500" fill="hold"/>
                                        <p:tgtEl>
                                          <p:spTgt spid="109"/>
                                        </p:tgtEl>
                                        <p:attrNameLst>
                                          <p:attrName>ppt_y</p:attrName>
                                        </p:attrNameLst>
                                      </p:cBhvr>
                                      <p:tavLst>
                                        <p:tav tm="0">
                                          <p:val>
                                            <p:strVal val="#ppt_y"/>
                                          </p:val>
                                        </p:tav>
                                        <p:tav tm="100000">
                                          <p:val>
                                            <p:strVal val="#ppt_y"/>
                                          </p:val>
                                        </p:tav>
                                      </p:tavLst>
                                    </p:anim>
                                    <p:anim calcmode="lin" valueType="num">
                                      <p:cBhvr>
                                        <p:cTn id="160" dur="500" fill="hold"/>
                                        <p:tgtEl>
                                          <p:spTgt spid="109"/>
                                        </p:tgtEl>
                                        <p:attrNameLst>
                                          <p:attrName>ppt_w</p:attrName>
                                        </p:attrNameLst>
                                      </p:cBhvr>
                                      <p:tavLst>
                                        <p:tav tm="0">
                                          <p:val>
                                            <p:fltVal val="0"/>
                                          </p:val>
                                        </p:tav>
                                        <p:tav tm="100000">
                                          <p:val>
                                            <p:strVal val="#ppt_w"/>
                                          </p:val>
                                        </p:tav>
                                      </p:tavLst>
                                    </p:anim>
                                    <p:anim calcmode="lin" valueType="num">
                                      <p:cBhvr>
                                        <p:cTn id="161" dur="500" fill="hold"/>
                                        <p:tgtEl>
                                          <p:spTgt spid="109"/>
                                        </p:tgtEl>
                                        <p:attrNameLst>
                                          <p:attrName>ppt_h</p:attrName>
                                        </p:attrNameLst>
                                      </p:cBhvr>
                                      <p:tavLst>
                                        <p:tav tm="0">
                                          <p:val>
                                            <p:strVal val="#ppt_h"/>
                                          </p:val>
                                        </p:tav>
                                        <p:tav tm="100000">
                                          <p:val>
                                            <p:strVal val="#ppt_h"/>
                                          </p:val>
                                        </p:tav>
                                      </p:tavLst>
                                    </p:anim>
                                  </p:childTnLst>
                                </p:cTn>
                              </p:par>
                              <p:par>
                                <p:cTn id="162" presetID="17" presetClass="entr" presetSubtype="8" repeatCount="0" fill="hold" nodeType="withEffect">
                                  <p:stCondLst>
                                    <p:cond delay="0"/>
                                  </p:stCondLst>
                                  <p:childTnLst>
                                    <p:set>
                                      <p:cBhvr>
                                        <p:cTn id="163" dur="1" fill="hold">
                                          <p:stCondLst>
                                            <p:cond delay="0"/>
                                          </p:stCondLst>
                                        </p:cTn>
                                        <p:tgtEl>
                                          <p:spTgt spid="111"/>
                                        </p:tgtEl>
                                        <p:attrNameLst>
                                          <p:attrName>style.visibility</p:attrName>
                                        </p:attrNameLst>
                                      </p:cBhvr>
                                      <p:to>
                                        <p:strVal val="visible"/>
                                      </p:to>
                                    </p:set>
                                    <p:anim calcmode="lin" valueType="num">
                                      <p:cBhvr>
                                        <p:cTn id="164" dur="500" fill="hold"/>
                                        <p:tgtEl>
                                          <p:spTgt spid="111"/>
                                        </p:tgtEl>
                                        <p:attrNameLst>
                                          <p:attrName>ppt_x</p:attrName>
                                        </p:attrNameLst>
                                      </p:cBhvr>
                                      <p:tavLst>
                                        <p:tav tm="0">
                                          <p:val>
                                            <p:strVal val="#ppt_x-#ppt_w/2"/>
                                          </p:val>
                                        </p:tav>
                                        <p:tav tm="100000">
                                          <p:val>
                                            <p:strVal val="#ppt_x"/>
                                          </p:val>
                                        </p:tav>
                                      </p:tavLst>
                                    </p:anim>
                                    <p:anim calcmode="lin" valueType="num">
                                      <p:cBhvr>
                                        <p:cTn id="165" dur="500" fill="hold"/>
                                        <p:tgtEl>
                                          <p:spTgt spid="111"/>
                                        </p:tgtEl>
                                        <p:attrNameLst>
                                          <p:attrName>ppt_y</p:attrName>
                                        </p:attrNameLst>
                                      </p:cBhvr>
                                      <p:tavLst>
                                        <p:tav tm="0">
                                          <p:val>
                                            <p:strVal val="#ppt_y"/>
                                          </p:val>
                                        </p:tav>
                                        <p:tav tm="100000">
                                          <p:val>
                                            <p:strVal val="#ppt_y"/>
                                          </p:val>
                                        </p:tav>
                                      </p:tavLst>
                                    </p:anim>
                                    <p:anim calcmode="lin" valueType="num">
                                      <p:cBhvr>
                                        <p:cTn id="166" dur="500" fill="hold"/>
                                        <p:tgtEl>
                                          <p:spTgt spid="111"/>
                                        </p:tgtEl>
                                        <p:attrNameLst>
                                          <p:attrName>ppt_w</p:attrName>
                                        </p:attrNameLst>
                                      </p:cBhvr>
                                      <p:tavLst>
                                        <p:tav tm="0">
                                          <p:val>
                                            <p:fltVal val="0"/>
                                          </p:val>
                                        </p:tav>
                                        <p:tav tm="100000">
                                          <p:val>
                                            <p:strVal val="#ppt_w"/>
                                          </p:val>
                                        </p:tav>
                                      </p:tavLst>
                                    </p:anim>
                                    <p:anim calcmode="lin" valueType="num">
                                      <p:cBhvr>
                                        <p:cTn id="167" dur="500" fill="hold"/>
                                        <p:tgtEl>
                                          <p:spTgt spid="111"/>
                                        </p:tgtEl>
                                        <p:attrNameLst>
                                          <p:attrName>ppt_h</p:attrName>
                                        </p:attrNameLst>
                                      </p:cBhvr>
                                      <p:tavLst>
                                        <p:tav tm="0">
                                          <p:val>
                                            <p:strVal val="#ppt_h"/>
                                          </p:val>
                                        </p:tav>
                                        <p:tav tm="100000">
                                          <p:val>
                                            <p:strVal val="#ppt_h"/>
                                          </p:val>
                                        </p:tav>
                                      </p:tavLst>
                                    </p:anim>
                                  </p:childTnLst>
                                </p:cTn>
                              </p:par>
                            </p:childTnLst>
                          </p:cTn>
                        </p:par>
                        <p:par>
                          <p:cTn id="168" fill="hold">
                            <p:stCondLst>
                              <p:cond delay="7500"/>
                            </p:stCondLst>
                            <p:childTnLst>
                              <p:par>
                                <p:cTn id="169" presetID="22" presetClass="entr" presetSubtype="8" fill="hold" grpId="0" nodeType="afterEffect">
                                  <p:stCondLst>
                                    <p:cond delay="0"/>
                                  </p:stCondLst>
                                  <p:childTnLst>
                                    <p:set>
                                      <p:cBhvr>
                                        <p:cTn id="170" dur="1" fill="hold">
                                          <p:stCondLst>
                                            <p:cond delay="0"/>
                                          </p:stCondLst>
                                        </p:cTn>
                                        <p:tgtEl>
                                          <p:spTgt spid="91"/>
                                        </p:tgtEl>
                                        <p:attrNameLst>
                                          <p:attrName>style.visibility</p:attrName>
                                        </p:attrNameLst>
                                      </p:cBhvr>
                                      <p:to>
                                        <p:strVal val="visible"/>
                                      </p:to>
                                    </p:set>
                                    <p:animEffect transition="in" filter="wipe(left)">
                                      <p:cBhvr>
                                        <p:cTn id="171" dur="500"/>
                                        <p:tgtEl>
                                          <p:spTgt spid="91"/>
                                        </p:tgtEl>
                                      </p:cBhvr>
                                    </p:animEffect>
                                  </p:childTnLst>
                                </p:cTn>
                              </p:par>
                            </p:childTnLst>
                          </p:cTn>
                        </p:par>
                        <p:par>
                          <p:cTn id="172" fill="hold">
                            <p:stCondLst>
                              <p:cond delay="8000"/>
                            </p:stCondLst>
                            <p:childTnLst>
                              <p:par>
                                <p:cTn id="173" presetID="10" presetClass="entr" presetSubtype="0" fill="hold" grpId="0" nodeType="afterEffect">
                                  <p:stCondLst>
                                    <p:cond delay="0"/>
                                  </p:stCondLst>
                                  <p:childTnLst>
                                    <p:set>
                                      <p:cBhvr>
                                        <p:cTn id="174" dur="1" fill="hold">
                                          <p:stCondLst>
                                            <p:cond delay="0"/>
                                          </p:stCondLst>
                                        </p:cTn>
                                        <p:tgtEl>
                                          <p:spTgt spid="92"/>
                                        </p:tgtEl>
                                        <p:attrNameLst>
                                          <p:attrName>style.visibility</p:attrName>
                                        </p:attrNameLst>
                                      </p:cBhvr>
                                      <p:to>
                                        <p:strVal val="visible"/>
                                      </p:to>
                                    </p:set>
                                    <p:animEffect transition="in" filter="fade">
                                      <p:cBhvr>
                                        <p:cTn id="17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6" grpId="0"/>
      <p:bldP spid="29" grpId="0" animBg="1"/>
      <p:bldP spid="8" grpId="0"/>
      <p:bldP spid="9" grpId="0"/>
      <p:bldP spid="55" grpId="0" animBg="1"/>
      <p:bldP spid="62" grpId="0"/>
      <p:bldP spid="91" grpId="0" animBg="1"/>
      <p:bldP spid="92"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A blue and black background with lines and dots&#10;&#10;Description automatically generated">
            <a:extLst>
              <a:ext uri="{FF2B5EF4-FFF2-40B4-BE49-F238E27FC236}">
                <a16:creationId xmlns:a16="http://schemas.microsoft.com/office/drawing/2014/main" id="{78D7F589-8E26-3506-DC16-4B8129AE67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12192000" cy="6857999"/>
          </a:xfrm>
          <a:prstGeom prst="rect">
            <a:avLst/>
          </a:prstGeom>
        </p:spPr>
      </p:pic>
      <p:sp>
        <p:nvSpPr>
          <p:cNvPr id="7" name="Rectangle 6">
            <a:extLst>
              <a:ext uri="{FF2B5EF4-FFF2-40B4-BE49-F238E27FC236}">
                <a16:creationId xmlns:a16="http://schemas.microsoft.com/office/drawing/2014/main" id="{77A5CDD1-5DFA-FF9A-11D3-6983007C17A8}"/>
              </a:ext>
            </a:extLst>
          </p:cNvPr>
          <p:cNvSpPr/>
          <p:nvPr/>
        </p:nvSpPr>
        <p:spPr>
          <a:xfrm>
            <a:off x="0" y="0"/>
            <a:ext cx="12191997" cy="6882343"/>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CDBF846A-C6E5-5CB5-61FD-EE1E4F3C77EB}"/>
              </a:ext>
            </a:extLst>
          </p:cNvPr>
          <p:cNvSpPr txBox="1"/>
          <p:nvPr/>
        </p:nvSpPr>
        <p:spPr>
          <a:xfrm>
            <a:off x="570690" y="292469"/>
            <a:ext cx="5105244" cy="553998"/>
          </a:xfrm>
          <a:prstGeom prst="rect">
            <a:avLst/>
          </a:prstGeom>
          <a:noFill/>
        </p:spPr>
        <p:txBody>
          <a:bodyPr wrap="none" lIns="60960" tIns="30480" rIns="60960" bIns="30480" rtlCol="0" anchor="t">
            <a:spAutoFit/>
          </a:bodyPr>
          <a:lstStyle/>
          <a:p>
            <a:r>
              <a:rPr lang="en-GB" sz="3200" dirty="0">
                <a:solidFill>
                  <a:schemeClr val="bg1"/>
                </a:solidFill>
              </a:rPr>
              <a:t>Solutionism or Humanism? </a:t>
            </a:r>
          </a:p>
        </p:txBody>
      </p:sp>
      <p:cxnSp>
        <p:nvCxnSpPr>
          <p:cNvPr id="9" name="Straight Connector 8">
            <a:extLst>
              <a:ext uri="{FF2B5EF4-FFF2-40B4-BE49-F238E27FC236}">
                <a16:creationId xmlns:a16="http://schemas.microsoft.com/office/drawing/2014/main" id="{6F59488D-A331-8C79-06CC-16CB0B423CDE}"/>
              </a:ext>
            </a:extLst>
          </p:cNvPr>
          <p:cNvCxnSpPr>
            <a:cxnSpLocks/>
          </p:cNvCxnSpPr>
          <p:nvPr/>
        </p:nvCxnSpPr>
        <p:spPr>
          <a:xfrm>
            <a:off x="437308" y="-63661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4FA80D6D-E47E-9D3F-ADE7-45B1E0EFEEC9}"/>
              </a:ext>
            </a:extLst>
          </p:cNvPr>
          <p:cNvSpPr/>
          <p:nvPr/>
        </p:nvSpPr>
        <p:spPr>
          <a:xfrm>
            <a:off x="905781" y="1523678"/>
            <a:ext cx="4178208" cy="4178208"/>
          </a:xfrm>
          <a:prstGeom prst="ellipse">
            <a:avLst/>
          </a:prstGeom>
          <a:gradFill flip="none" rotWithShape="1">
            <a:gsLst>
              <a:gs pos="0">
                <a:schemeClr val="tx1">
                  <a:alpha val="72000"/>
                </a:schemeClr>
              </a:gs>
              <a:gs pos="63000">
                <a:schemeClr val="tx1">
                  <a:alpha val="0"/>
                </a:schemeClr>
              </a:gs>
            </a:gsLst>
            <a:path path="circle">
              <a:fillToRect l="50000" t="50000" r="50000" b="50000"/>
            </a:path>
            <a:tileRect/>
          </a:gradFill>
          <a:ln w="44450">
            <a:noFill/>
            <a:prstDash val="sysDot"/>
            <a:round/>
            <a:extLst>
              <a:ext uri="{C807C97D-BFC1-408E-A445-0C87EB9F89A2}">
                <ask:lineSketchStyleProps xmlns:ask="http://schemas.microsoft.com/office/drawing/2018/sketchyshapes" sd="1219033472">
                  <a:custGeom>
                    <a:avLst/>
                    <a:gdLst>
                      <a:gd name="connsiteX0" fmla="*/ 0 w 4178208"/>
                      <a:gd name="connsiteY0" fmla="*/ 2089104 h 4178208"/>
                      <a:gd name="connsiteX1" fmla="*/ 2089104 w 4178208"/>
                      <a:gd name="connsiteY1" fmla="*/ 0 h 4178208"/>
                      <a:gd name="connsiteX2" fmla="*/ 4178208 w 4178208"/>
                      <a:gd name="connsiteY2" fmla="*/ 2089104 h 4178208"/>
                      <a:gd name="connsiteX3" fmla="*/ 2089104 w 4178208"/>
                      <a:gd name="connsiteY3" fmla="*/ 4178208 h 4178208"/>
                      <a:gd name="connsiteX4" fmla="*/ 0 w 4178208"/>
                      <a:gd name="connsiteY4" fmla="*/ 2089104 h 41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208" h="4178208" fill="none" extrusionOk="0">
                        <a:moveTo>
                          <a:pt x="0" y="2089104"/>
                        </a:moveTo>
                        <a:cubicBezTo>
                          <a:pt x="312543" y="972401"/>
                          <a:pt x="964054" y="-59125"/>
                          <a:pt x="2089104" y="0"/>
                        </a:cubicBezTo>
                        <a:cubicBezTo>
                          <a:pt x="2978950" y="-40418"/>
                          <a:pt x="4100995" y="1008019"/>
                          <a:pt x="4178208" y="2089104"/>
                        </a:cubicBezTo>
                        <a:cubicBezTo>
                          <a:pt x="4142402" y="2901420"/>
                          <a:pt x="3226246" y="4201330"/>
                          <a:pt x="2089104" y="4178208"/>
                        </a:cubicBezTo>
                        <a:cubicBezTo>
                          <a:pt x="1135971" y="4290539"/>
                          <a:pt x="326609" y="3321413"/>
                          <a:pt x="0" y="2089104"/>
                        </a:cubicBezTo>
                        <a:close/>
                      </a:path>
                      <a:path w="4178208" h="4178208" stroke="0" extrusionOk="0">
                        <a:moveTo>
                          <a:pt x="0" y="2089104"/>
                        </a:moveTo>
                        <a:cubicBezTo>
                          <a:pt x="-224890" y="796607"/>
                          <a:pt x="879787" y="20844"/>
                          <a:pt x="2089104" y="0"/>
                        </a:cubicBezTo>
                        <a:cubicBezTo>
                          <a:pt x="3470064" y="47827"/>
                          <a:pt x="3997411" y="941073"/>
                          <a:pt x="4178208" y="2089104"/>
                        </a:cubicBezTo>
                        <a:cubicBezTo>
                          <a:pt x="4086640" y="3332305"/>
                          <a:pt x="3212847" y="4344233"/>
                          <a:pt x="2089104" y="4178208"/>
                        </a:cubicBezTo>
                        <a:cubicBezTo>
                          <a:pt x="645486" y="4019631"/>
                          <a:pt x="86039" y="3283994"/>
                          <a:pt x="0" y="208910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81AB2D4-5752-84CE-EA9E-9C991EF57B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5666" y="3000659"/>
            <a:ext cx="1108457" cy="1110710"/>
          </a:xfrm>
          <a:prstGeom prst="rect">
            <a:avLst/>
          </a:prstGeom>
        </p:spPr>
      </p:pic>
      <p:sp>
        <p:nvSpPr>
          <p:cNvPr id="25" name="Right Arrow 24">
            <a:extLst>
              <a:ext uri="{FF2B5EF4-FFF2-40B4-BE49-F238E27FC236}">
                <a16:creationId xmlns:a16="http://schemas.microsoft.com/office/drawing/2014/main" id="{AEDD4F2D-01FB-BF41-BA15-DE1DED58816A}"/>
              </a:ext>
            </a:extLst>
          </p:cNvPr>
          <p:cNvSpPr/>
          <p:nvPr/>
        </p:nvSpPr>
        <p:spPr>
          <a:xfrm>
            <a:off x="652933" y="3248318"/>
            <a:ext cx="1827468" cy="695993"/>
          </a:xfrm>
          <a:prstGeom prst="rightArrow">
            <a:avLst>
              <a:gd name="adj1" fmla="val 50000"/>
              <a:gd name="adj2" fmla="val 57794"/>
            </a:avLst>
          </a:prstGeom>
          <a:gradFill flip="none" rotWithShape="1">
            <a:gsLst>
              <a:gs pos="98000">
                <a:srgbClr val="FF872A">
                  <a:alpha val="46000"/>
                </a:srgb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381E07B-70D8-0E9D-3DEB-EF17238DBB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6253" y="2937068"/>
            <a:ext cx="1188720" cy="1110710"/>
          </a:xfrm>
          <a:prstGeom prst="rect">
            <a:avLst/>
          </a:prstGeom>
        </p:spPr>
      </p:pic>
      <p:sp>
        <p:nvSpPr>
          <p:cNvPr id="27" name="Right Arrow 26">
            <a:extLst>
              <a:ext uri="{FF2B5EF4-FFF2-40B4-BE49-F238E27FC236}">
                <a16:creationId xmlns:a16="http://schemas.microsoft.com/office/drawing/2014/main" id="{6187C5CF-B9C1-1DA1-FE11-33EFCF4C2F20}"/>
              </a:ext>
            </a:extLst>
          </p:cNvPr>
          <p:cNvSpPr/>
          <p:nvPr/>
        </p:nvSpPr>
        <p:spPr>
          <a:xfrm rot="5400000">
            <a:off x="2167922" y="1757241"/>
            <a:ext cx="1827468" cy="665209"/>
          </a:xfrm>
          <a:prstGeom prst="rightArrow">
            <a:avLst>
              <a:gd name="adj1" fmla="val 50000"/>
              <a:gd name="adj2" fmla="val 57794"/>
            </a:avLst>
          </a:prstGeom>
          <a:gradFill flip="none" rotWithShape="1">
            <a:gsLst>
              <a:gs pos="99000">
                <a:srgbClr val="FF0000">
                  <a:alpha val="46241"/>
                </a:srgb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00A0ADE-6AAC-23DB-B062-FA57623213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90615" y="1176112"/>
            <a:ext cx="1188720" cy="1110710"/>
          </a:xfrm>
          <a:prstGeom prst="rect">
            <a:avLst/>
          </a:prstGeom>
        </p:spPr>
      </p:pic>
      <p:sp>
        <p:nvSpPr>
          <p:cNvPr id="28" name="Right Arrow 27">
            <a:extLst>
              <a:ext uri="{FF2B5EF4-FFF2-40B4-BE49-F238E27FC236}">
                <a16:creationId xmlns:a16="http://schemas.microsoft.com/office/drawing/2014/main" id="{F680A9E1-4E77-E0BC-E471-002F8833E99B}"/>
              </a:ext>
            </a:extLst>
          </p:cNvPr>
          <p:cNvSpPr/>
          <p:nvPr/>
        </p:nvSpPr>
        <p:spPr>
          <a:xfrm rot="16200000">
            <a:off x="2167922" y="4661233"/>
            <a:ext cx="1827468" cy="697519"/>
          </a:xfrm>
          <a:prstGeom prst="rightArrow">
            <a:avLst>
              <a:gd name="adj1" fmla="val 50000"/>
              <a:gd name="adj2" fmla="val 57794"/>
            </a:avLst>
          </a:prstGeom>
          <a:gradFill flip="none" rotWithShape="1">
            <a:gsLst>
              <a:gs pos="99000">
                <a:srgbClr val="7D5FA8">
                  <a:alpha val="45778"/>
                </a:srgb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BE797AC-77F3-5F21-4EC0-35E72A3BEC8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90615" y="4821109"/>
            <a:ext cx="1188720" cy="1110710"/>
          </a:xfrm>
          <a:prstGeom prst="rect">
            <a:avLst/>
          </a:prstGeom>
        </p:spPr>
      </p:pic>
      <p:sp>
        <p:nvSpPr>
          <p:cNvPr id="22" name="TextBox 21">
            <a:extLst>
              <a:ext uri="{FF2B5EF4-FFF2-40B4-BE49-F238E27FC236}">
                <a16:creationId xmlns:a16="http://schemas.microsoft.com/office/drawing/2014/main" id="{259215EF-52C0-72BC-C645-5BB2213A16F4}"/>
              </a:ext>
            </a:extLst>
          </p:cNvPr>
          <p:cNvSpPr txBox="1"/>
          <p:nvPr/>
        </p:nvSpPr>
        <p:spPr>
          <a:xfrm>
            <a:off x="1480934" y="6069661"/>
            <a:ext cx="3177601" cy="420564"/>
          </a:xfrm>
          <a:prstGeom prst="rect">
            <a:avLst/>
          </a:prstGeom>
          <a:noFill/>
        </p:spPr>
        <p:txBody>
          <a:bodyPr wrap="none" rtlCol="0">
            <a:spAutoFit/>
          </a:bodyPr>
          <a:lstStyle/>
          <a:p>
            <a:r>
              <a:rPr lang="en-GB" sz="2133" dirty="0">
                <a:solidFill>
                  <a:schemeClr val="bg1">
                    <a:lumMod val="95000"/>
                  </a:schemeClr>
                </a:solidFill>
              </a:rPr>
              <a:t>Technology as a </a:t>
            </a:r>
            <a:r>
              <a:rPr lang="en-GB" sz="2133" dirty="0">
                <a:solidFill>
                  <a:srgbClr val="FF872A"/>
                </a:solidFill>
              </a:rPr>
              <a:t>Solution</a:t>
            </a:r>
          </a:p>
        </p:txBody>
      </p:sp>
      <p:sp>
        <p:nvSpPr>
          <p:cNvPr id="23" name="TextBox 22">
            <a:extLst>
              <a:ext uri="{FF2B5EF4-FFF2-40B4-BE49-F238E27FC236}">
                <a16:creationId xmlns:a16="http://schemas.microsoft.com/office/drawing/2014/main" id="{83A55F13-F3B7-43DD-1564-3AC7CF9043D3}"/>
              </a:ext>
            </a:extLst>
          </p:cNvPr>
          <p:cNvSpPr txBox="1"/>
          <p:nvPr/>
        </p:nvSpPr>
        <p:spPr>
          <a:xfrm>
            <a:off x="7391598" y="6068040"/>
            <a:ext cx="3464538" cy="420564"/>
          </a:xfrm>
          <a:prstGeom prst="rect">
            <a:avLst/>
          </a:prstGeom>
          <a:noFill/>
        </p:spPr>
        <p:txBody>
          <a:bodyPr wrap="none" rtlCol="0">
            <a:spAutoFit/>
          </a:bodyPr>
          <a:lstStyle/>
          <a:p>
            <a:r>
              <a:rPr lang="en-GB" sz="2133" dirty="0">
                <a:solidFill>
                  <a:schemeClr val="bg1"/>
                </a:solidFill>
              </a:rPr>
              <a:t>Technology as an </a:t>
            </a:r>
            <a:r>
              <a:rPr lang="en-GB" sz="2133" dirty="0">
                <a:solidFill>
                  <a:srgbClr val="FF872A"/>
                </a:solidFill>
              </a:rPr>
              <a:t>Assistant</a:t>
            </a:r>
          </a:p>
        </p:txBody>
      </p:sp>
      <p:sp>
        <p:nvSpPr>
          <p:cNvPr id="30" name="Oval 29">
            <a:extLst>
              <a:ext uri="{FF2B5EF4-FFF2-40B4-BE49-F238E27FC236}">
                <a16:creationId xmlns:a16="http://schemas.microsoft.com/office/drawing/2014/main" id="{CBA58CED-B6D6-866C-4A97-9A872196972C}"/>
              </a:ext>
            </a:extLst>
          </p:cNvPr>
          <p:cNvSpPr/>
          <p:nvPr/>
        </p:nvSpPr>
        <p:spPr>
          <a:xfrm>
            <a:off x="7058714" y="1511450"/>
            <a:ext cx="4178208" cy="4178208"/>
          </a:xfrm>
          <a:prstGeom prst="ellipse">
            <a:avLst/>
          </a:prstGeom>
          <a:gradFill flip="none" rotWithShape="1">
            <a:gsLst>
              <a:gs pos="0">
                <a:schemeClr val="tx1">
                  <a:alpha val="72000"/>
                </a:schemeClr>
              </a:gs>
              <a:gs pos="63000">
                <a:schemeClr val="tx1">
                  <a:alpha val="0"/>
                </a:schemeClr>
              </a:gs>
            </a:gsLst>
            <a:path path="circle">
              <a:fillToRect l="50000" t="50000" r="50000" b="50000"/>
            </a:path>
            <a:tileRect/>
          </a:gradFill>
          <a:ln w="44450">
            <a:noFill/>
            <a:prstDash val="sysDot"/>
            <a:round/>
            <a:extLst>
              <a:ext uri="{C807C97D-BFC1-408E-A445-0C87EB9F89A2}">
                <ask:lineSketchStyleProps xmlns:ask="http://schemas.microsoft.com/office/drawing/2018/sketchyshapes" sd="1219033472">
                  <a:custGeom>
                    <a:avLst/>
                    <a:gdLst>
                      <a:gd name="connsiteX0" fmla="*/ 0 w 4178208"/>
                      <a:gd name="connsiteY0" fmla="*/ 2089104 h 4178208"/>
                      <a:gd name="connsiteX1" fmla="*/ 2089104 w 4178208"/>
                      <a:gd name="connsiteY1" fmla="*/ 0 h 4178208"/>
                      <a:gd name="connsiteX2" fmla="*/ 4178208 w 4178208"/>
                      <a:gd name="connsiteY2" fmla="*/ 2089104 h 4178208"/>
                      <a:gd name="connsiteX3" fmla="*/ 2089104 w 4178208"/>
                      <a:gd name="connsiteY3" fmla="*/ 4178208 h 4178208"/>
                      <a:gd name="connsiteX4" fmla="*/ 0 w 4178208"/>
                      <a:gd name="connsiteY4" fmla="*/ 2089104 h 41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208" h="4178208" fill="none" extrusionOk="0">
                        <a:moveTo>
                          <a:pt x="0" y="2089104"/>
                        </a:moveTo>
                        <a:cubicBezTo>
                          <a:pt x="312543" y="972401"/>
                          <a:pt x="964054" y="-59125"/>
                          <a:pt x="2089104" y="0"/>
                        </a:cubicBezTo>
                        <a:cubicBezTo>
                          <a:pt x="2978950" y="-40418"/>
                          <a:pt x="4100995" y="1008019"/>
                          <a:pt x="4178208" y="2089104"/>
                        </a:cubicBezTo>
                        <a:cubicBezTo>
                          <a:pt x="4142402" y="2901420"/>
                          <a:pt x="3226246" y="4201330"/>
                          <a:pt x="2089104" y="4178208"/>
                        </a:cubicBezTo>
                        <a:cubicBezTo>
                          <a:pt x="1135971" y="4290539"/>
                          <a:pt x="326609" y="3321413"/>
                          <a:pt x="0" y="2089104"/>
                        </a:cubicBezTo>
                        <a:close/>
                      </a:path>
                      <a:path w="4178208" h="4178208" stroke="0" extrusionOk="0">
                        <a:moveTo>
                          <a:pt x="0" y="2089104"/>
                        </a:moveTo>
                        <a:cubicBezTo>
                          <a:pt x="-224890" y="796607"/>
                          <a:pt x="879787" y="20844"/>
                          <a:pt x="2089104" y="0"/>
                        </a:cubicBezTo>
                        <a:cubicBezTo>
                          <a:pt x="3470064" y="47827"/>
                          <a:pt x="3997411" y="941073"/>
                          <a:pt x="4178208" y="2089104"/>
                        </a:cubicBezTo>
                        <a:cubicBezTo>
                          <a:pt x="4086640" y="3332305"/>
                          <a:pt x="3212847" y="4344233"/>
                          <a:pt x="2089104" y="4178208"/>
                        </a:cubicBezTo>
                        <a:cubicBezTo>
                          <a:pt x="645486" y="4019631"/>
                          <a:pt x="86039" y="3283994"/>
                          <a:pt x="0" y="208910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F721F12-1EC0-1154-E517-75540F6A051F}"/>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606699" y="3061619"/>
            <a:ext cx="1108457" cy="1035714"/>
          </a:xfrm>
          <a:prstGeom prst="rect">
            <a:avLst/>
          </a:prstGeom>
        </p:spPr>
      </p:pic>
      <p:sp>
        <p:nvSpPr>
          <p:cNvPr id="32" name="Right Arrow 31">
            <a:extLst>
              <a:ext uri="{FF2B5EF4-FFF2-40B4-BE49-F238E27FC236}">
                <a16:creationId xmlns:a16="http://schemas.microsoft.com/office/drawing/2014/main" id="{0D249552-CA0C-8115-63EF-65EF883DC657}"/>
              </a:ext>
            </a:extLst>
          </p:cNvPr>
          <p:cNvSpPr/>
          <p:nvPr/>
        </p:nvSpPr>
        <p:spPr>
          <a:xfrm>
            <a:off x="6759366" y="3247340"/>
            <a:ext cx="1747294" cy="695994"/>
          </a:xfrm>
          <a:prstGeom prst="rightArrow">
            <a:avLst>
              <a:gd name="adj1" fmla="val 50000"/>
              <a:gd name="adj2" fmla="val 57794"/>
            </a:avLst>
          </a:prstGeom>
          <a:gradFill flip="none" rotWithShape="1">
            <a:gsLst>
              <a:gs pos="98000">
                <a:schemeClr val="accent5">
                  <a:lumMod val="75000"/>
                  <a:lumOff val="25000"/>
                  <a:alpha val="45697"/>
                </a:scheme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73B957AA-353E-612F-A564-27B72E9E37D6}"/>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649015" y="3015742"/>
            <a:ext cx="1156839" cy="1159190"/>
          </a:xfrm>
          <a:prstGeom prst="rect">
            <a:avLst/>
          </a:prstGeom>
        </p:spPr>
      </p:pic>
      <p:sp>
        <p:nvSpPr>
          <p:cNvPr id="34" name="Right Arrow 33">
            <a:extLst>
              <a:ext uri="{FF2B5EF4-FFF2-40B4-BE49-F238E27FC236}">
                <a16:creationId xmlns:a16="http://schemas.microsoft.com/office/drawing/2014/main" id="{1399B290-5647-54A5-56C5-6DF1D09E6827}"/>
              </a:ext>
            </a:extLst>
          </p:cNvPr>
          <p:cNvSpPr/>
          <p:nvPr/>
        </p:nvSpPr>
        <p:spPr>
          <a:xfrm rot="10800000">
            <a:off x="9810895" y="3242362"/>
            <a:ext cx="1754852" cy="705951"/>
          </a:xfrm>
          <a:prstGeom prst="rightArrow">
            <a:avLst>
              <a:gd name="adj1" fmla="val 50000"/>
              <a:gd name="adj2" fmla="val 57794"/>
            </a:avLst>
          </a:prstGeom>
          <a:gradFill flip="none" rotWithShape="1">
            <a:gsLst>
              <a:gs pos="99000">
                <a:srgbClr val="0070C0">
                  <a:alpha val="64000"/>
                </a:srgb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a:extLst>
              <a:ext uri="{FF2B5EF4-FFF2-40B4-BE49-F238E27FC236}">
                <a16:creationId xmlns:a16="http://schemas.microsoft.com/office/drawing/2014/main" id="{ACD8DB49-8760-76AE-74EA-F7EBE68ACC83}"/>
              </a:ext>
            </a:extLst>
          </p:cNvPr>
          <p:cNvSpPr/>
          <p:nvPr/>
        </p:nvSpPr>
        <p:spPr>
          <a:xfrm rot="5400000">
            <a:off x="8286689" y="1703745"/>
            <a:ext cx="1748477" cy="668762"/>
          </a:xfrm>
          <a:prstGeom prst="rightArrow">
            <a:avLst>
              <a:gd name="adj1" fmla="val 50000"/>
              <a:gd name="adj2" fmla="val 57794"/>
            </a:avLst>
          </a:prstGeom>
          <a:gradFill flip="none" rotWithShape="1">
            <a:gsLst>
              <a:gs pos="99000">
                <a:schemeClr val="accent2">
                  <a:alpha val="46119"/>
                </a:scheme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6650749E-6FD9-D9C5-6C2E-3E53A2C797E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566567" y="1083458"/>
            <a:ext cx="1188720" cy="1191136"/>
          </a:xfrm>
          <a:prstGeom prst="rect">
            <a:avLst/>
          </a:prstGeom>
        </p:spPr>
      </p:pic>
      <p:sp>
        <p:nvSpPr>
          <p:cNvPr id="37" name="Right Arrow 36">
            <a:extLst>
              <a:ext uri="{FF2B5EF4-FFF2-40B4-BE49-F238E27FC236}">
                <a16:creationId xmlns:a16="http://schemas.microsoft.com/office/drawing/2014/main" id="{C724AAFE-6F07-4913-6592-2B0ADD8CE20A}"/>
              </a:ext>
            </a:extLst>
          </p:cNvPr>
          <p:cNvSpPr/>
          <p:nvPr/>
        </p:nvSpPr>
        <p:spPr>
          <a:xfrm rot="16200000">
            <a:off x="8259421" y="4626111"/>
            <a:ext cx="1803012" cy="743308"/>
          </a:xfrm>
          <a:prstGeom prst="rightArrow">
            <a:avLst>
              <a:gd name="adj1" fmla="val 50000"/>
              <a:gd name="adj2" fmla="val 57794"/>
            </a:avLst>
          </a:prstGeom>
          <a:gradFill flip="none" rotWithShape="1">
            <a:gsLst>
              <a:gs pos="99000">
                <a:srgbClr val="92D050">
                  <a:alpha val="46177"/>
                </a:srgb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14F6C4C1-04A0-6AA0-ECD8-31126532BC89}"/>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541439" y="4690325"/>
            <a:ext cx="1238976" cy="1241494"/>
          </a:xfrm>
          <a:prstGeom prst="rect">
            <a:avLst/>
          </a:prstGeom>
        </p:spPr>
      </p:pic>
      <p:pic>
        <p:nvPicPr>
          <p:cNvPr id="39" name="Picture 38">
            <a:extLst>
              <a:ext uri="{FF2B5EF4-FFF2-40B4-BE49-F238E27FC236}">
                <a16:creationId xmlns:a16="http://schemas.microsoft.com/office/drawing/2014/main" id="{A050ACB7-E83C-9123-C046-C23878E9F1C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0456597" y="3008187"/>
            <a:ext cx="1171919" cy="1174301"/>
          </a:xfrm>
          <a:prstGeom prst="rect">
            <a:avLst/>
          </a:prstGeom>
        </p:spPr>
      </p:pic>
      <p:sp>
        <p:nvSpPr>
          <p:cNvPr id="43" name="Right Arrow 42">
            <a:extLst>
              <a:ext uri="{FF2B5EF4-FFF2-40B4-BE49-F238E27FC236}">
                <a16:creationId xmlns:a16="http://schemas.microsoft.com/office/drawing/2014/main" id="{FE983FEF-8F4E-620D-D50F-A50BFF6FF987}"/>
              </a:ext>
            </a:extLst>
          </p:cNvPr>
          <p:cNvSpPr/>
          <p:nvPr/>
        </p:nvSpPr>
        <p:spPr>
          <a:xfrm rot="10800000">
            <a:off x="3697106" y="3248318"/>
            <a:ext cx="1827468" cy="695993"/>
          </a:xfrm>
          <a:prstGeom prst="rightArrow">
            <a:avLst>
              <a:gd name="adj1" fmla="val 50000"/>
              <a:gd name="adj2" fmla="val 57794"/>
            </a:avLst>
          </a:prstGeom>
          <a:gradFill flip="none" rotWithShape="1">
            <a:gsLst>
              <a:gs pos="99000">
                <a:srgbClr val="FF2F92">
                  <a:alpha val="46000"/>
                </a:srgbClr>
              </a:gs>
              <a:gs pos="1000">
                <a:schemeClr val="tx1">
                  <a:alpha val="1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5CD1F90-FD25-494A-3EFD-B5FF2B830EB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44813" y="2937067"/>
            <a:ext cx="1188721" cy="1110710"/>
          </a:xfrm>
          <a:prstGeom prst="rect">
            <a:avLst/>
          </a:prstGeom>
        </p:spPr>
      </p:pic>
    </p:spTree>
    <p:extLst>
      <p:ext uri="{BB962C8B-B14F-4D97-AF65-F5344CB8AC3E}">
        <p14:creationId xmlns:p14="http://schemas.microsoft.com/office/powerpoint/2010/main" val="2004534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
                                          </p:val>
                                        </p:tav>
                                        <p:tav tm="100000">
                                          <p:val>
                                            <p:strVal val="#ppt_x"/>
                                          </p:val>
                                        </p:tav>
                                      </p:tavLst>
                                    </p:anim>
                                    <p:anim calcmode="lin" valueType="num">
                                      <p:cBhvr>
                                        <p:cTn id="8" dur="1000" fill="hold"/>
                                        <p:tgtEl>
                                          <p:spTgt spid="9"/>
                                        </p:tgtEl>
                                        <p:attrNameLst>
                                          <p:attrName>ppt_y</p:attrName>
                                        </p:attrNameLst>
                                      </p:cBhvr>
                                      <p:tavLst>
                                        <p:tav tm="0">
                                          <p:val>
                                            <p:strVal val="#ppt_y-#ppt_h/2"/>
                                          </p:val>
                                        </p:tav>
                                        <p:tav tm="100000">
                                          <p:val>
                                            <p:strVal val="#ppt_y"/>
                                          </p:val>
                                        </p:tav>
                                      </p:tavLst>
                                    </p:anim>
                                    <p:anim calcmode="lin" valueType="num">
                                      <p:cBhvr>
                                        <p:cTn id="9" dur="1000" fill="hold"/>
                                        <p:tgtEl>
                                          <p:spTgt spid="9"/>
                                        </p:tgtEl>
                                        <p:attrNameLst>
                                          <p:attrName>ppt_w</p:attrName>
                                        </p:attrNameLst>
                                      </p:cBhvr>
                                      <p:tavLst>
                                        <p:tav tm="0">
                                          <p:val>
                                            <p:strVal val="#ppt_w"/>
                                          </p:val>
                                        </p:tav>
                                        <p:tav tm="100000">
                                          <p:val>
                                            <p:strVal val="#ppt_w"/>
                                          </p:val>
                                        </p:tav>
                                      </p:tavLst>
                                    </p:anim>
                                    <p:anim calcmode="lin" valueType="num">
                                      <p:cBhvr>
                                        <p:cTn id="10" dur="1000" fill="hold"/>
                                        <p:tgtEl>
                                          <p:spTgt spid="9"/>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1000" fill="hold"/>
                                        <p:tgtEl>
                                          <p:spTgt spid="22"/>
                                        </p:tgtEl>
                                        <p:attrNameLst>
                                          <p:attrName>ppt_w</p:attrName>
                                        </p:attrNameLst>
                                      </p:cBhvr>
                                      <p:tavLst>
                                        <p:tav tm="0">
                                          <p:val>
                                            <p:strVal val="#ppt_w*0.70"/>
                                          </p:val>
                                        </p:tav>
                                        <p:tav tm="100000">
                                          <p:val>
                                            <p:strVal val="#ppt_w"/>
                                          </p:val>
                                        </p:tav>
                                      </p:tavLst>
                                    </p:anim>
                                    <p:anim calcmode="lin" valueType="num">
                                      <p:cBhvr>
                                        <p:cTn id="25" dur="1000" fill="hold"/>
                                        <p:tgtEl>
                                          <p:spTgt spid="22"/>
                                        </p:tgtEl>
                                        <p:attrNameLst>
                                          <p:attrName>ppt_h</p:attrName>
                                        </p:attrNameLst>
                                      </p:cBhvr>
                                      <p:tavLst>
                                        <p:tav tm="0">
                                          <p:val>
                                            <p:strVal val="#ppt_h"/>
                                          </p:val>
                                        </p:tav>
                                        <p:tav tm="100000">
                                          <p:val>
                                            <p:strVal val="#ppt_h"/>
                                          </p:val>
                                        </p:tav>
                                      </p:tavLst>
                                    </p:anim>
                                    <p:animEffect transition="in" filter="fade">
                                      <p:cBhvr>
                                        <p:cTn id="26" dur="1000"/>
                                        <p:tgtEl>
                                          <p:spTgt spid="22"/>
                                        </p:tgtEl>
                                      </p:cBhvr>
                                    </p:animEffect>
                                  </p:childTnLst>
                                </p:cTn>
                              </p:par>
                            </p:childTnLst>
                          </p:cTn>
                        </p:par>
                        <p:par>
                          <p:cTn id="27" fill="hold">
                            <p:stCondLst>
                              <p:cond delay="2500"/>
                            </p:stCondLst>
                            <p:childTnLst>
                              <p:par>
                                <p:cTn id="28" presetID="23" presetClass="entr" presetSubtype="16"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17" presetClass="entr" presetSubtype="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ppt_x</p:attrName>
                                        </p:attrNameLst>
                                      </p:cBhvr>
                                      <p:tavLst>
                                        <p:tav tm="0">
                                          <p:val>
                                            <p:strVal val="#ppt_x"/>
                                          </p:val>
                                        </p:tav>
                                        <p:tav tm="100000">
                                          <p:val>
                                            <p:strVal val="#ppt_x"/>
                                          </p:val>
                                        </p:tav>
                                      </p:tavLst>
                                    </p:anim>
                                    <p:anim calcmode="lin" valueType="num">
                                      <p:cBhvr>
                                        <p:cTn id="36" dur="500" fill="hold"/>
                                        <p:tgtEl>
                                          <p:spTgt spid="27"/>
                                        </p:tgtEl>
                                        <p:attrNameLst>
                                          <p:attrName>ppt_y</p:attrName>
                                        </p:attrNameLst>
                                      </p:cBhvr>
                                      <p:tavLst>
                                        <p:tav tm="0">
                                          <p:val>
                                            <p:strVal val="#ppt_y-#ppt_h/2"/>
                                          </p:val>
                                        </p:tav>
                                        <p:tav tm="100000">
                                          <p:val>
                                            <p:strVal val="#ppt_y"/>
                                          </p:val>
                                        </p:tav>
                                      </p:tavLst>
                                    </p:anim>
                                    <p:anim calcmode="lin" valueType="num">
                                      <p:cBhvr>
                                        <p:cTn id="37" dur="500" fill="hold"/>
                                        <p:tgtEl>
                                          <p:spTgt spid="27"/>
                                        </p:tgtEl>
                                        <p:attrNameLst>
                                          <p:attrName>ppt_w</p:attrName>
                                        </p:attrNameLst>
                                      </p:cBhvr>
                                      <p:tavLst>
                                        <p:tav tm="0">
                                          <p:val>
                                            <p:strVal val="#ppt_w"/>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7"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ppt_x</p:attrName>
                                        </p:attrNameLst>
                                      </p:cBhvr>
                                      <p:tavLst>
                                        <p:tav tm="0">
                                          <p:val>
                                            <p:strVal val="#ppt_x-#ppt_w/2"/>
                                          </p:val>
                                        </p:tav>
                                        <p:tav tm="100000">
                                          <p:val>
                                            <p:strVal val="#ppt_x"/>
                                          </p:val>
                                        </p:tav>
                                      </p:tavLst>
                                    </p:anim>
                                    <p:anim calcmode="lin" valueType="num">
                                      <p:cBhvr>
                                        <p:cTn id="48" dur="500" fill="hold"/>
                                        <p:tgtEl>
                                          <p:spTgt spid="25"/>
                                        </p:tgtEl>
                                        <p:attrNameLst>
                                          <p:attrName>ppt_y</p:attrName>
                                        </p:attrNameLst>
                                      </p:cBhvr>
                                      <p:tavLst>
                                        <p:tav tm="0">
                                          <p:val>
                                            <p:strVal val="#ppt_y"/>
                                          </p:val>
                                        </p:tav>
                                        <p:tav tm="100000">
                                          <p:val>
                                            <p:strVal val="#ppt_y"/>
                                          </p:val>
                                        </p:tav>
                                      </p:tavLst>
                                    </p:anim>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strVal val="#ppt_h"/>
                                          </p:val>
                                        </p:tav>
                                        <p:tav tm="100000">
                                          <p:val>
                                            <p:strVal val="#ppt_h"/>
                                          </p:val>
                                        </p:tav>
                                      </p:tavLst>
                                    </p:anim>
                                  </p:childTnLst>
                                </p:cTn>
                              </p:par>
                            </p:childTnLst>
                          </p:cTn>
                        </p:par>
                        <p:par>
                          <p:cTn id="51" fill="hold">
                            <p:stCondLst>
                              <p:cond delay="4500"/>
                            </p:stCondLst>
                            <p:childTnLst>
                              <p:par>
                                <p:cTn id="52" presetID="23" presetClass="entr" presetSubtype="16"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childTnLst>
                                </p:cTn>
                              </p:par>
                            </p:childTnLst>
                          </p:cTn>
                        </p:par>
                        <p:par>
                          <p:cTn id="56" fill="hold">
                            <p:stCondLst>
                              <p:cond delay="5000"/>
                            </p:stCondLst>
                            <p:childTnLst>
                              <p:par>
                                <p:cTn id="57" presetID="17" presetClass="entr" presetSubtype="4"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ppt_x</p:attrName>
                                        </p:attrNameLst>
                                      </p:cBhvr>
                                      <p:tavLst>
                                        <p:tav tm="0">
                                          <p:val>
                                            <p:strVal val="#ppt_x"/>
                                          </p:val>
                                        </p:tav>
                                        <p:tav tm="100000">
                                          <p:val>
                                            <p:strVal val="#ppt_x"/>
                                          </p:val>
                                        </p:tav>
                                      </p:tavLst>
                                    </p:anim>
                                    <p:anim calcmode="lin" valueType="num">
                                      <p:cBhvr>
                                        <p:cTn id="60" dur="500" fill="hold"/>
                                        <p:tgtEl>
                                          <p:spTgt spid="28"/>
                                        </p:tgtEl>
                                        <p:attrNameLst>
                                          <p:attrName>ppt_y</p:attrName>
                                        </p:attrNameLst>
                                      </p:cBhvr>
                                      <p:tavLst>
                                        <p:tav tm="0">
                                          <p:val>
                                            <p:strVal val="#ppt_y+#ppt_h/2"/>
                                          </p:val>
                                        </p:tav>
                                        <p:tav tm="100000">
                                          <p:val>
                                            <p:strVal val="#ppt_y"/>
                                          </p:val>
                                        </p:tav>
                                      </p:tavLst>
                                    </p:anim>
                                    <p:anim calcmode="lin" valueType="num">
                                      <p:cBhvr>
                                        <p:cTn id="61" dur="500" fill="hold"/>
                                        <p:tgtEl>
                                          <p:spTgt spid="28"/>
                                        </p:tgtEl>
                                        <p:attrNameLst>
                                          <p:attrName>ppt_w</p:attrName>
                                        </p:attrNameLst>
                                      </p:cBhvr>
                                      <p:tavLst>
                                        <p:tav tm="0">
                                          <p:val>
                                            <p:strVal val="#ppt_w"/>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childTnLst>
                                </p:cTn>
                              </p:par>
                            </p:childTnLst>
                          </p:cTn>
                        </p:par>
                        <p:par>
                          <p:cTn id="63" fill="hold">
                            <p:stCondLst>
                              <p:cond delay="5500"/>
                            </p:stCondLst>
                            <p:childTnLst>
                              <p:par>
                                <p:cTn id="64" presetID="23" presetClass="entr" presetSubtype="16"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childTnLst>
                                </p:cTn>
                              </p:par>
                            </p:childTnLst>
                          </p:cTn>
                        </p:par>
                        <p:par>
                          <p:cTn id="68" fill="hold">
                            <p:stCondLst>
                              <p:cond delay="6000"/>
                            </p:stCondLst>
                            <p:childTnLst>
                              <p:par>
                                <p:cTn id="69" presetID="17" presetClass="entr" presetSubtype="2"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ppt_x</p:attrName>
                                        </p:attrNameLst>
                                      </p:cBhvr>
                                      <p:tavLst>
                                        <p:tav tm="0">
                                          <p:val>
                                            <p:strVal val="#ppt_x+#ppt_w/2"/>
                                          </p:val>
                                        </p:tav>
                                        <p:tav tm="100000">
                                          <p:val>
                                            <p:strVal val="#ppt_x"/>
                                          </p:val>
                                        </p:tav>
                                      </p:tavLst>
                                    </p:anim>
                                    <p:anim calcmode="lin" valueType="num">
                                      <p:cBhvr>
                                        <p:cTn id="72" dur="500" fill="hold"/>
                                        <p:tgtEl>
                                          <p:spTgt spid="43"/>
                                        </p:tgtEl>
                                        <p:attrNameLst>
                                          <p:attrName>ppt_y</p:attrName>
                                        </p:attrNameLst>
                                      </p:cBhvr>
                                      <p:tavLst>
                                        <p:tav tm="0">
                                          <p:val>
                                            <p:strVal val="#ppt_y"/>
                                          </p:val>
                                        </p:tav>
                                        <p:tav tm="100000">
                                          <p:val>
                                            <p:strVal val="#ppt_y"/>
                                          </p:val>
                                        </p:tav>
                                      </p:tavLst>
                                    </p:anim>
                                    <p:anim calcmode="lin" valueType="num">
                                      <p:cBhvr>
                                        <p:cTn id="73" dur="500" fill="hold"/>
                                        <p:tgtEl>
                                          <p:spTgt spid="43"/>
                                        </p:tgtEl>
                                        <p:attrNameLst>
                                          <p:attrName>ppt_w</p:attrName>
                                        </p:attrNameLst>
                                      </p:cBhvr>
                                      <p:tavLst>
                                        <p:tav tm="0">
                                          <p:val>
                                            <p:fltVal val="0"/>
                                          </p:val>
                                        </p:tav>
                                        <p:tav tm="100000">
                                          <p:val>
                                            <p:strVal val="#ppt_w"/>
                                          </p:val>
                                        </p:tav>
                                      </p:tavLst>
                                    </p:anim>
                                    <p:anim calcmode="lin" valueType="num">
                                      <p:cBhvr>
                                        <p:cTn id="74" dur="500" fill="hold"/>
                                        <p:tgtEl>
                                          <p:spTgt spid="43"/>
                                        </p:tgtEl>
                                        <p:attrNameLst>
                                          <p:attrName>ppt_h</p:attrName>
                                        </p:attrNameLst>
                                      </p:cBhvr>
                                      <p:tavLst>
                                        <p:tav tm="0">
                                          <p:val>
                                            <p:strVal val="#ppt_h"/>
                                          </p:val>
                                        </p:tav>
                                        <p:tav tm="100000">
                                          <p:val>
                                            <p:strVal val="#ppt_h"/>
                                          </p:val>
                                        </p:tav>
                                      </p:tavLst>
                                    </p:anim>
                                  </p:childTnLst>
                                </p:cTn>
                              </p:par>
                            </p:childTnLst>
                          </p:cTn>
                        </p:par>
                        <p:par>
                          <p:cTn id="75" fill="hold">
                            <p:stCondLst>
                              <p:cond delay="65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p:cTn id="84" dur="1000" fill="hold"/>
                                        <p:tgtEl>
                                          <p:spTgt spid="23"/>
                                        </p:tgtEl>
                                        <p:attrNameLst>
                                          <p:attrName>ppt_w</p:attrName>
                                        </p:attrNameLst>
                                      </p:cBhvr>
                                      <p:tavLst>
                                        <p:tav tm="0">
                                          <p:val>
                                            <p:strVal val="#ppt_w*0.70"/>
                                          </p:val>
                                        </p:tav>
                                        <p:tav tm="100000">
                                          <p:val>
                                            <p:strVal val="#ppt_w"/>
                                          </p:val>
                                        </p:tav>
                                      </p:tavLst>
                                    </p:anim>
                                    <p:anim calcmode="lin" valueType="num">
                                      <p:cBhvr>
                                        <p:cTn id="85" dur="1000" fill="hold"/>
                                        <p:tgtEl>
                                          <p:spTgt spid="23"/>
                                        </p:tgtEl>
                                        <p:attrNameLst>
                                          <p:attrName>ppt_h</p:attrName>
                                        </p:attrNameLst>
                                      </p:cBhvr>
                                      <p:tavLst>
                                        <p:tav tm="0">
                                          <p:val>
                                            <p:strVal val="#ppt_h"/>
                                          </p:val>
                                        </p:tav>
                                        <p:tav tm="100000">
                                          <p:val>
                                            <p:strVal val="#ppt_h"/>
                                          </p:val>
                                        </p:tav>
                                      </p:tavLst>
                                    </p:anim>
                                    <p:animEffect transition="in" filter="fade">
                                      <p:cBhvr>
                                        <p:cTn id="86" dur="1000"/>
                                        <p:tgtEl>
                                          <p:spTgt spid="23"/>
                                        </p:tgtEl>
                                      </p:cBhvr>
                                    </p:animEffect>
                                  </p:childTnLst>
                                </p:cTn>
                              </p:par>
                            </p:childTnLst>
                          </p:cTn>
                        </p:par>
                        <p:par>
                          <p:cTn id="87" fill="hold">
                            <p:stCondLst>
                              <p:cond delay="7500"/>
                            </p:stCondLst>
                            <p:childTnLst>
                              <p:par>
                                <p:cTn id="88" presetID="23" presetClass="entr" presetSubtype="16" fill="hold" nodeType="after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childTnLst>
                                </p:cTn>
                              </p:par>
                            </p:childTnLst>
                          </p:cTn>
                        </p:par>
                        <p:par>
                          <p:cTn id="92" fill="hold">
                            <p:stCondLst>
                              <p:cond delay="8000"/>
                            </p:stCondLst>
                            <p:childTnLst>
                              <p:par>
                                <p:cTn id="93" presetID="17" presetClass="entr" presetSubtype="1"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p:cTn id="95" dur="500" fill="hold"/>
                                        <p:tgtEl>
                                          <p:spTgt spid="35"/>
                                        </p:tgtEl>
                                        <p:attrNameLst>
                                          <p:attrName>ppt_x</p:attrName>
                                        </p:attrNameLst>
                                      </p:cBhvr>
                                      <p:tavLst>
                                        <p:tav tm="0">
                                          <p:val>
                                            <p:strVal val="#ppt_x"/>
                                          </p:val>
                                        </p:tav>
                                        <p:tav tm="100000">
                                          <p:val>
                                            <p:strVal val="#ppt_x"/>
                                          </p:val>
                                        </p:tav>
                                      </p:tavLst>
                                    </p:anim>
                                    <p:anim calcmode="lin" valueType="num">
                                      <p:cBhvr>
                                        <p:cTn id="96" dur="500" fill="hold"/>
                                        <p:tgtEl>
                                          <p:spTgt spid="35"/>
                                        </p:tgtEl>
                                        <p:attrNameLst>
                                          <p:attrName>ppt_y</p:attrName>
                                        </p:attrNameLst>
                                      </p:cBhvr>
                                      <p:tavLst>
                                        <p:tav tm="0">
                                          <p:val>
                                            <p:strVal val="#ppt_y-#ppt_h/2"/>
                                          </p:val>
                                        </p:tav>
                                        <p:tav tm="100000">
                                          <p:val>
                                            <p:strVal val="#ppt_y"/>
                                          </p:val>
                                        </p:tav>
                                      </p:tavLst>
                                    </p:anim>
                                    <p:anim calcmode="lin" valueType="num">
                                      <p:cBhvr>
                                        <p:cTn id="97" dur="500" fill="hold"/>
                                        <p:tgtEl>
                                          <p:spTgt spid="35"/>
                                        </p:tgtEl>
                                        <p:attrNameLst>
                                          <p:attrName>ppt_w</p:attrName>
                                        </p:attrNameLst>
                                      </p:cBhvr>
                                      <p:tavLst>
                                        <p:tav tm="0">
                                          <p:val>
                                            <p:strVal val="#ppt_w"/>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childTnLst>
                                </p:cTn>
                              </p:par>
                            </p:childTnLst>
                          </p:cTn>
                        </p:par>
                        <p:par>
                          <p:cTn id="99" fill="hold">
                            <p:stCondLst>
                              <p:cond delay="8500"/>
                            </p:stCondLst>
                            <p:childTnLst>
                              <p:par>
                                <p:cTn id="100" presetID="23" presetClass="entr" presetSubtype="16" fill="hold" nodeType="afterEffect">
                                  <p:stCondLst>
                                    <p:cond delay="0"/>
                                  </p:stCondLst>
                                  <p:childTnLst>
                                    <p:set>
                                      <p:cBhvr>
                                        <p:cTn id="101" dur="1" fill="hold">
                                          <p:stCondLst>
                                            <p:cond delay="0"/>
                                          </p:stCondLst>
                                        </p:cTn>
                                        <p:tgtEl>
                                          <p:spTgt spid="39"/>
                                        </p:tgtEl>
                                        <p:attrNameLst>
                                          <p:attrName>style.visibility</p:attrName>
                                        </p:attrNameLst>
                                      </p:cBhvr>
                                      <p:to>
                                        <p:strVal val="visible"/>
                                      </p:to>
                                    </p:set>
                                    <p:anim calcmode="lin" valueType="num">
                                      <p:cBhvr>
                                        <p:cTn id="102" dur="500" fill="hold"/>
                                        <p:tgtEl>
                                          <p:spTgt spid="39"/>
                                        </p:tgtEl>
                                        <p:attrNameLst>
                                          <p:attrName>ppt_w</p:attrName>
                                        </p:attrNameLst>
                                      </p:cBhvr>
                                      <p:tavLst>
                                        <p:tav tm="0">
                                          <p:val>
                                            <p:fltVal val="0"/>
                                          </p:val>
                                        </p:tav>
                                        <p:tav tm="100000">
                                          <p:val>
                                            <p:strVal val="#ppt_w"/>
                                          </p:val>
                                        </p:tav>
                                      </p:tavLst>
                                    </p:anim>
                                    <p:anim calcmode="lin" valueType="num">
                                      <p:cBhvr>
                                        <p:cTn id="103" dur="500" fill="hold"/>
                                        <p:tgtEl>
                                          <p:spTgt spid="39"/>
                                        </p:tgtEl>
                                        <p:attrNameLst>
                                          <p:attrName>ppt_h</p:attrName>
                                        </p:attrNameLst>
                                      </p:cBhvr>
                                      <p:tavLst>
                                        <p:tav tm="0">
                                          <p:val>
                                            <p:fltVal val="0"/>
                                          </p:val>
                                        </p:tav>
                                        <p:tav tm="100000">
                                          <p:val>
                                            <p:strVal val="#ppt_h"/>
                                          </p:val>
                                        </p:tav>
                                      </p:tavLst>
                                    </p:anim>
                                  </p:childTnLst>
                                </p:cTn>
                              </p:par>
                            </p:childTnLst>
                          </p:cTn>
                        </p:par>
                        <p:par>
                          <p:cTn id="104" fill="hold">
                            <p:stCondLst>
                              <p:cond delay="9000"/>
                            </p:stCondLst>
                            <p:childTnLst>
                              <p:par>
                                <p:cTn id="105" presetID="17" presetClass="entr" presetSubtype="2"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anim calcmode="lin" valueType="num">
                                      <p:cBhvr>
                                        <p:cTn id="107" dur="500" fill="hold"/>
                                        <p:tgtEl>
                                          <p:spTgt spid="34"/>
                                        </p:tgtEl>
                                        <p:attrNameLst>
                                          <p:attrName>ppt_x</p:attrName>
                                        </p:attrNameLst>
                                      </p:cBhvr>
                                      <p:tavLst>
                                        <p:tav tm="0">
                                          <p:val>
                                            <p:strVal val="#ppt_x+#ppt_w/2"/>
                                          </p:val>
                                        </p:tav>
                                        <p:tav tm="100000">
                                          <p:val>
                                            <p:strVal val="#ppt_x"/>
                                          </p:val>
                                        </p:tav>
                                      </p:tavLst>
                                    </p:anim>
                                    <p:anim calcmode="lin" valueType="num">
                                      <p:cBhvr>
                                        <p:cTn id="108" dur="500" fill="hold"/>
                                        <p:tgtEl>
                                          <p:spTgt spid="34"/>
                                        </p:tgtEl>
                                        <p:attrNameLst>
                                          <p:attrName>ppt_y</p:attrName>
                                        </p:attrNameLst>
                                      </p:cBhvr>
                                      <p:tavLst>
                                        <p:tav tm="0">
                                          <p:val>
                                            <p:strVal val="#ppt_y"/>
                                          </p:val>
                                        </p:tav>
                                        <p:tav tm="100000">
                                          <p:val>
                                            <p:strVal val="#ppt_y"/>
                                          </p:val>
                                        </p:tav>
                                      </p:tavLst>
                                    </p:anim>
                                    <p:anim calcmode="lin" valueType="num">
                                      <p:cBhvr>
                                        <p:cTn id="109" dur="500" fill="hold"/>
                                        <p:tgtEl>
                                          <p:spTgt spid="34"/>
                                        </p:tgtEl>
                                        <p:attrNameLst>
                                          <p:attrName>ppt_w</p:attrName>
                                        </p:attrNameLst>
                                      </p:cBhvr>
                                      <p:tavLst>
                                        <p:tav tm="0">
                                          <p:val>
                                            <p:fltVal val="0"/>
                                          </p:val>
                                        </p:tav>
                                        <p:tav tm="100000">
                                          <p:val>
                                            <p:strVal val="#ppt_w"/>
                                          </p:val>
                                        </p:tav>
                                      </p:tavLst>
                                    </p:anim>
                                    <p:anim calcmode="lin" valueType="num">
                                      <p:cBhvr>
                                        <p:cTn id="110" dur="500" fill="hold"/>
                                        <p:tgtEl>
                                          <p:spTgt spid="34"/>
                                        </p:tgtEl>
                                        <p:attrNameLst>
                                          <p:attrName>ppt_h</p:attrName>
                                        </p:attrNameLst>
                                      </p:cBhvr>
                                      <p:tavLst>
                                        <p:tav tm="0">
                                          <p:val>
                                            <p:strVal val="#ppt_h"/>
                                          </p:val>
                                        </p:tav>
                                        <p:tav tm="100000">
                                          <p:val>
                                            <p:strVal val="#ppt_h"/>
                                          </p:val>
                                        </p:tav>
                                      </p:tavLst>
                                    </p:anim>
                                  </p:childTnLst>
                                </p:cTn>
                              </p:par>
                            </p:childTnLst>
                          </p:cTn>
                        </p:par>
                        <p:par>
                          <p:cTn id="111" fill="hold">
                            <p:stCondLst>
                              <p:cond delay="9500"/>
                            </p:stCondLst>
                            <p:childTnLst>
                              <p:par>
                                <p:cTn id="112" presetID="23" presetClass="entr" presetSubtype="16" fill="hold" nodeType="afterEffect">
                                  <p:stCondLst>
                                    <p:cond delay="0"/>
                                  </p:stCondLst>
                                  <p:childTnLst>
                                    <p:set>
                                      <p:cBhvr>
                                        <p:cTn id="113" dur="1" fill="hold">
                                          <p:stCondLst>
                                            <p:cond delay="0"/>
                                          </p:stCondLst>
                                        </p:cTn>
                                        <p:tgtEl>
                                          <p:spTgt spid="38"/>
                                        </p:tgtEl>
                                        <p:attrNameLst>
                                          <p:attrName>style.visibility</p:attrName>
                                        </p:attrNameLst>
                                      </p:cBhvr>
                                      <p:to>
                                        <p:strVal val="visible"/>
                                      </p:to>
                                    </p:set>
                                    <p:anim calcmode="lin" valueType="num">
                                      <p:cBhvr>
                                        <p:cTn id="114" dur="500" fill="hold"/>
                                        <p:tgtEl>
                                          <p:spTgt spid="38"/>
                                        </p:tgtEl>
                                        <p:attrNameLst>
                                          <p:attrName>ppt_w</p:attrName>
                                        </p:attrNameLst>
                                      </p:cBhvr>
                                      <p:tavLst>
                                        <p:tav tm="0">
                                          <p:val>
                                            <p:fltVal val="0"/>
                                          </p:val>
                                        </p:tav>
                                        <p:tav tm="100000">
                                          <p:val>
                                            <p:strVal val="#ppt_w"/>
                                          </p:val>
                                        </p:tav>
                                      </p:tavLst>
                                    </p:anim>
                                    <p:anim calcmode="lin" valueType="num">
                                      <p:cBhvr>
                                        <p:cTn id="115" dur="500" fill="hold"/>
                                        <p:tgtEl>
                                          <p:spTgt spid="38"/>
                                        </p:tgtEl>
                                        <p:attrNameLst>
                                          <p:attrName>ppt_h</p:attrName>
                                        </p:attrNameLst>
                                      </p:cBhvr>
                                      <p:tavLst>
                                        <p:tav tm="0">
                                          <p:val>
                                            <p:fltVal val="0"/>
                                          </p:val>
                                        </p:tav>
                                        <p:tav tm="100000">
                                          <p:val>
                                            <p:strVal val="#ppt_h"/>
                                          </p:val>
                                        </p:tav>
                                      </p:tavLst>
                                    </p:anim>
                                  </p:childTnLst>
                                </p:cTn>
                              </p:par>
                            </p:childTnLst>
                          </p:cTn>
                        </p:par>
                        <p:par>
                          <p:cTn id="116" fill="hold">
                            <p:stCondLst>
                              <p:cond delay="10000"/>
                            </p:stCondLst>
                            <p:childTnLst>
                              <p:par>
                                <p:cTn id="117" presetID="17" presetClass="entr" presetSubtype="4"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 calcmode="lin" valueType="num">
                                      <p:cBhvr>
                                        <p:cTn id="119" dur="500" fill="hold"/>
                                        <p:tgtEl>
                                          <p:spTgt spid="37"/>
                                        </p:tgtEl>
                                        <p:attrNameLst>
                                          <p:attrName>ppt_x</p:attrName>
                                        </p:attrNameLst>
                                      </p:cBhvr>
                                      <p:tavLst>
                                        <p:tav tm="0">
                                          <p:val>
                                            <p:strVal val="#ppt_x"/>
                                          </p:val>
                                        </p:tav>
                                        <p:tav tm="100000">
                                          <p:val>
                                            <p:strVal val="#ppt_x"/>
                                          </p:val>
                                        </p:tav>
                                      </p:tavLst>
                                    </p:anim>
                                    <p:anim calcmode="lin" valueType="num">
                                      <p:cBhvr>
                                        <p:cTn id="120" dur="500" fill="hold"/>
                                        <p:tgtEl>
                                          <p:spTgt spid="37"/>
                                        </p:tgtEl>
                                        <p:attrNameLst>
                                          <p:attrName>ppt_y</p:attrName>
                                        </p:attrNameLst>
                                      </p:cBhvr>
                                      <p:tavLst>
                                        <p:tav tm="0">
                                          <p:val>
                                            <p:strVal val="#ppt_y+#ppt_h/2"/>
                                          </p:val>
                                        </p:tav>
                                        <p:tav tm="100000">
                                          <p:val>
                                            <p:strVal val="#ppt_y"/>
                                          </p:val>
                                        </p:tav>
                                      </p:tavLst>
                                    </p:anim>
                                    <p:anim calcmode="lin" valueType="num">
                                      <p:cBhvr>
                                        <p:cTn id="121" dur="500" fill="hold"/>
                                        <p:tgtEl>
                                          <p:spTgt spid="37"/>
                                        </p:tgtEl>
                                        <p:attrNameLst>
                                          <p:attrName>ppt_w</p:attrName>
                                        </p:attrNameLst>
                                      </p:cBhvr>
                                      <p:tavLst>
                                        <p:tav tm="0">
                                          <p:val>
                                            <p:strVal val="#ppt_w"/>
                                          </p:val>
                                        </p:tav>
                                        <p:tav tm="100000">
                                          <p:val>
                                            <p:strVal val="#ppt_w"/>
                                          </p:val>
                                        </p:tav>
                                      </p:tavLst>
                                    </p:anim>
                                    <p:anim calcmode="lin" valueType="num">
                                      <p:cBhvr>
                                        <p:cTn id="122" dur="500" fill="hold"/>
                                        <p:tgtEl>
                                          <p:spTgt spid="37"/>
                                        </p:tgtEl>
                                        <p:attrNameLst>
                                          <p:attrName>ppt_h</p:attrName>
                                        </p:attrNameLst>
                                      </p:cBhvr>
                                      <p:tavLst>
                                        <p:tav tm="0">
                                          <p:val>
                                            <p:fltVal val="0"/>
                                          </p:val>
                                        </p:tav>
                                        <p:tav tm="100000">
                                          <p:val>
                                            <p:strVal val="#ppt_h"/>
                                          </p:val>
                                        </p:tav>
                                      </p:tavLst>
                                    </p:anim>
                                  </p:childTnLst>
                                </p:cTn>
                              </p:par>
                            </p:childTnLst>
                          </p:cTn>
                        </p:par>
                        <p:par>
                          <p:cTn id="123" fill="hold">
                            <p:stCondLst>
                              <p:cond delay="10500"/>
                            </p:stCondLst>
                            <p:childTnLst>
                              <p:par>
                                <p:cTn id="124" presetID="23" presetClass="entr" presetSubtype="16" fill="hold" nodeType="afterEffect">
                                  <p:stCondLst>
                                    <p:cond delay="0"/>
                                  </p:stCondLst>
                                  <p:childTnLst>
                                    <p:set>
                                      <p:cBhvr>
                                        <p:cTn id="125" dur="1" fill="hold">
                                          <p:stCondLst>
                                            <p:cond delay="0"/>
                                          </p:stCondLst>
                                        </p:cTn>
                                        <p:tgtEl>
                                          <p:spTgt spid="33"/>
                                        </p:tgtEl>
                                        <p:attrNameLst>
                                          <p:attrName>style.visibility</p:attrName>
                                        </p:attrNameLst>
                                      </p:cBhvr>
                                      <p:to>
                                        <p:strVal val="visible"/>
                                      </p:to>
                                    </p:set>
                                    <p:anim calcmode="lin" valueType="num">
                                      <p:cBhvr>
                                        <p:cTn id="126" dur="500" fill="hold"/>
                                        <p:tgtEl>
                                          <p:spTgt spid="33"/>
                                        </p:tgtEl>
                                        <p:attrNameLst>
                                          <p:attrName>ppt_w</p:attrName>
                                        </p:attrNameLst>
                                      </p:cBhvr>
                                      <p:tavLst>
                                        <p:tav tm="0">
                                          <p:val>
                                            <p:fltVal val="0"/>
                                          </p:val>
                                        </p:tav>
                                        <p:tav tm="100000">
                                          <p:val>
                                            <p:strVal val="#ppt_w"/>
                                          </p:val>
                                        </p:tav>
                                      </p:tavLst>
                                    </p:anim>
                                    <p:anim calcmode="lin" valueType="num">
                                      <p:cBhvr>
                                        <p:cTn id="127" dur="500" fill="hold"/>
                                        <p:tgtEl>
                                          <p:spTgt spid="33"/>
                                        </p:tgtEl>
                                        <p:attrNameLst>
                                          <p:attrName>ppt_h</p:attrName>
                                        </p:attrNameLst>
                                      </p:cBhvr>
                                      <p:tavLst>
                                        <p:tav tm="0">
                                          <p:val>
                                            <p:fltVal val="0"/>
                                          </p:val>
                                        </p:tav>
                                        <p:tav tm="100000">
                                          <p:val>
                                            <p:strVal val="#ppt_h"/>
                                          </p:val>
                                        </p:tav>
                                      </p:tavLst>
                                    </p:anim>
                                  </p:childTnLst>
                                </p:cTn>
                              </p:par>
                            </p:childTnLst>
                          </p:cTn>
                        </p:par>
                        <p:par>
                          <p:cTn id="128" fill="hold">
                            <p:stCondLst>
                              <p:cond delay="11000"/>
                            </p:stCondLst>
                            <p:childTnLst>
                              <p:par>
                                <p:cTn id="129" presetID="17" presetClass="entr" presetSubtype="8" fill="hold" grpId="0" nodeType="afterEffect">
                                  <p:stCondLst>
                                    <p:cond delay="0"/>
                                  </p:stCondLst>
                                  <p:childTnLst>
                                    <p:set>
                                      <p:cBhvr>
                                        <p:cTn id="130" dur="1" fill="hold">
                                          <p:stCondLst>
                                            <p:cond delay="0"/>
                                          </p:stCondLst>
                                        </p:cTn>
                                        <p:tgtEl>
                                          <p:spTgt spid="32"/>
                                        </p:tgtEl>
                                        <p:attrNameLst>
                                          <p:attrName>style.visibility</p:attrName>
                                        </p:attrNameLst>
                                      </p:cBhvr>
                                      <p:to>
                                        <p:strVal val="visible"/>
                                      </p:to>
                                    </p:set>
                                    <p:anim calcmode="lin" valueType="num">
                                      <p:cBhvr>
                                        <p:cTn id="131" dur="500" fill="hold"/>
                                        <p:tgtEl>
                                          <p:spTgt spid="32"/>
                                        </p:tgtEl>
                                        <p:attrNameLst>
                                          <p:attrName>ppt_x</p:attrName>
                                        </p:attrNameLst>
                                      </p:cBhvr>
                                      <p:tavLst>
                                        <p:tav tm="0">
                                          <p:val>
                                            <p:strVal val="#ppt_x-#ppt_w/2"/>
                                          </p:val>
                                        </p:tav>
                                        <p:tav tm="100000">
                                          <p:val>
                                            <p:strVal val="#ppt_x"/>
                                          </p:val>
                                        </p:tav>
                                      </p:tavLst>
                                    </p:anim>
                                    <p:anim calcmode="lin" valueType="num">
                                      <p:cBhvr>
                                        <p:cTn id="132" dur="500" fill="hold"/>
                                        <p:tgtEl>
                                          <p:spTgt spid="32"/>
                                        </p:tgtEl>
                                        <p:attrNameLst>
                                          <p:attrName>ppt_y</p:attrName>
                                        </p:attrNameLst>
                                      </p:cBhvr>
                                      <p:tavLst>
                                        <p:tav tm="0">
                                          <p:val>
                                            <p:strVal val="#ppt_y"/>
                                          </p:val>
                                        </p:tav>
                                        <p:tav tm="100000">
                                          <p:val>
                                            <p:strVal val="#ppt_y"/>
                                          </p:val>
                                        </p:tav>
                                      </p:tavLst>
                                    </p:anim>
                                    <p:anim calcmode="lin" valueType="num">
                                      <p:cBhvr>
                                        <p:cTn id="133" dur="500" fill="hold"/>
                                        <p:tgtEl>
                                          <p:spTgt spid="32"/>
                                        </p:tgtEl>
                                        <p:attrNameLst>
                                          <p:attrName>ppt_w</p:attrName>
                                        </p:attrNameLst>
                                      </p:cBhvr>
                                      <p:tavLst>
                                        <p:tav tm="0">
                                          <p:val>
                                            <p:fltVal val="0"/>
                                          </p:val>
                                        </p:tav>
                                        <p:tav tm="100000">
                                          <p:val>
                                            <p:strVal val="#ppt_w"/>
                                          </p:val>
                                        </p:tav>
                                      </p:tavLst>
                                    </p:anim>
                                    <p:anim calcmode="lin" valueType="num">
                                      <p:cBhvr>
                                        <p:cTn id="134" dur="5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9" grpId="0" animBg="1"/>
      <p:bldP spid="25" grpId="0" animBg="1"/>
      <p:bldP spid="27" grpId="0" animBg="1"/>
      <p:bldP spid="28" grpId="0" animBg="1"/>
      <p:bldP spid="22" grpId="0"/>
      <p:bldP spid="23" grpId="0"/>
      <p:bldP spid="30" grpId="0" animBg="1"/>
      <p:bldP spid="32" grpId="0" animBg="1"/>
      <p:bldP spid="34" grpId="0" animBg="1"/>
      <p:bldP spid="35" grpId="0" animBg="1"/>
      <p:bldP spid="37"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wave&#10;&#10;Description automatically generated">
            <a:extLst>
              <a:ext uri="{FF2B5EF4-FFF2-40B4-BE49-F238E27FC236}">
                <a16:creationId xmlns:a16="http://schemas.microsoft.com/office/drawing/2014/main" id="{3262FE17-F047-6BB0-67DA-9B78CBBEB9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38" name="Rectangle 37">
            <a:extLst>
              <a:ext uri="{FF2B5EF4-FFF2-40B4-BE49-F238E27FC236}">
                <a16:creationId xmlns:a16="http://schemas.microsoft.com/office/drawing/2014/main" id="{76BFF65F-4FF9-CEF3-133F-D3A004A5CAA8}"/>
              </a:ext>
            </a:extLst>
          </p:cNvPr>
          <p:cNvSpPr/>
          <p:nvPr/>
        </p:nvSpPr>
        <p:spPr>
          <a:xfrm>
            <a:off x="0" y="-24344"/>
            <a:ext cx="12192000" cy="6882343"/>
          </a:xfrm>
          <a:prstGeom prst="rect">
            <a:avLst/>
          </a:prstGeom>
          <a:gradFill flip="none" rotWithShape="1">
            <a:gsLst>
              <a:gs pos="18000">
                <a:schemeClr val="tx1">
                  <a:alpha val="66000"/>
                </a:schemeClr>
              </a:gs>
              <a:gs pos="67000">
                <a:schemeClr val="tx1">
                  <a:alpha val="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3" name="Group 12">
            <a:extLst>
              <a:ext uri="{FF2B5EF4-FFF2-40B4-BE49-F238E27FC236}">
                <a16:creationId xmlns:a16="http://schemas.microsoft.com/office/drawing/2014/main" id="{D6C6B97A-6E9F-85EF-834F-C9F108901F5E}"/>
              </a:ext>
            </a:extLst>
          </p:cNvPr>
          <p:cNvGrpSpPr/>
          <p:nvPr/>
        </p:nvGrpSpPr>
        <p:grpSpPr>
          <a:xfrm>
            <a:off x="443217" y="2086039"/>
            <a:ext cx="2581864" cy="2581864"/>
            <a:chOff x="1019175" y="2262433"/>
            <a:chExt cx="2581864" cy="2581864"/>
          </a:xfrm>
        </p:grpSpPr>
        <p:sp>
          <p:nvSpPr>
            <p:cNvPr id="16" name="Rectangle 15">
              <a:extLst>
                <a:ext uri="{FF2B5EF4-FFF2-40B4-BE49-F238E27FC236}">
                  <a16:creationId xmlns:a16="http://schemas.microsoft.com/office/drawing/2014/main" id="{E4AB985A-0986-8C48-D803-8F62A236FA5C}"/>
                </a:ext>
              </a:extLst>
            </p:cNvPr>
            <p:cNvSpPr/>
            <p:nvPr/>
          </p:nvSpPr>
          <p:spPr>
            <a:xfrm>
              <a:off x="1019175" y="2262433"/>
              <a:ext cx="2581864" cy="258186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43DCA28-099F-46F3-F812-F45613DE7C92}"/>
                </a:ext>
              </a:extLst>
            </p:cNvPr>
            <p:cNvSpPr txBox="1"/>
            <p:nvPr/>
          </p:nvSpPr>
          <p:spPr>
            <a:xfrm>
              <a:off x="1697905" y="2897801"/>
              <a:ext cx="1224404" cy="1311128"/>
            </a:xfrm>
            <a:prstGeom prst="rect">
              <a:avLst/>
            </a:prstGeom>
            <a:noFill/>
          </p:spPr>
          <p:txBody>
            <a:bodyPr wrap="square" rtlCol="0">
              <a:spAutoFit/>
            </a:bodyPr>
            <a:lstStyle/>
            <a:p>
              <a:pPr algn="ctr">
                <a:lnSpc>
                  <a:spcPct val="90000"/>
                </a:lnSpc>
              </a:pPr>
              <a:endParaRPr lang="en-US" sz="8800">
                <a:solidFill>
                  <a:schemeClr val="bg1"/>
                </a:solidFill>
                <a:latin typeface="+mj-lt"/>
              </a:endParaRPr>
            </a:p>
          </p:txBody>
        </p:sp>
      </p:grpSp>
      <p:cxnSp>
        <p:nvCxnSpPr>
          <p:cNvPr id="19" name="Straight Connector 18">
            <a:extLst>
              <a:ext uri="{FF2B5EF4-FFF2-40B4-BE49-F238E27FC236}">
                <a16:creationId xmlns:a16="http://schemas.microsoft.com/office/drawing/2014/main" id="{8AD2CBCB-2F1C-9A99-1352-F19037E98A17}"/>
              </a:ext>
            </a:extLst>
          </p:cNvPr>
          <p:cNvCxnSpPr>
            <a:cxnSpLocks/>
          </p:cNvCxnSpPr>
          <p:nvPr/>
        </p:nvCxnSpPr>
        <p:spPr>
          <a:xfrm>
            <a:off x="437308" y="5116010"/>
            <a:ext cx="0" cy="1484037"/>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1183B6BF-56C6-8EC1-E1AD-DBF79738C737}"/>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01192" y="2578673"/>
            <a:ext cx="1626158" cy="1626158"/>
          </a:xfrm>
          <a:prstGeom prst="rect">
            <a:avLst/>
          </a:prstGeom>
        </p:spPr>
      </p:pic>
      <p:sp>
        <p:nvSpPr>
          <p:cNvPr id="26" name="Title 2">
            <a:extLst>
              <a:ext uri="{FF2B5EF4-FFF2-40B4-BE49-F238E27FC236}">
                <a16:creationId xmlns:a16="http://schemas.microsoft.com/office/drawing/2014/main" id="{A5E31A0C-8A6F-2059-0152-0BAB5A27263A}"/>
              </a:ext>
            </a:extLst>
          </p:cNvPr>
          <p:cNvSpPr txBox="1">
            <a:spLocks/>
          </p:cNvSpPr>
          <p:nvPr/>
        </p:nvSpPr>
        <p:spPr>
          <a:xfrm>
            <a:off x="718057" y="529879"/>
            <a:ext cx="6626793" cy="53149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a typeface="+mj-lt"/>
                <a:cs typeface="+mj-lt"/>
              </a:rPr>
              <a:t>By design, </a:t>
            </a:r>
            <a:r>
              <a:rPr lang="en-US" sz="3200" dirty="0">
                <a:solidFill>
                  <a:srgbClr val="FF872A"/>
                </a:solidFill>
                <a:ea typeface="+mj-lt"/>
                <a:cs typeface="+mj-lt"/>
              </a:rPr>
              <a:t>not by default</a:t>
            </a:r>
            <a:endParaRPr lang="en-US" sz="3200" dirty="0">
              <a:solidFill>
                <a:srgbClr val="FF872A"/>
              </a:solidFill>
            </a:endParaRPr>
          </a:p>
        </p:txBody>
      </p:sp>
      <p:cxnSp>
        <p:nvCxnSpPr>
          <p:cNvPr id="27" name="Straight Connector 26">
            <a:extLst>
              <a:ext uri="{FF2B5EF4-FFF2-40B4-BE49-F238E27FC236}">
                <a16:creationId xmlns:a16="http://schemas.microsoft.com/office/drawing/2014/main" id="{0DEBB62D-57AB-3257-31FD-55158DE6CD62}"/>
              </a:ext>
            </a:extLst>
          </p:cNvPr>
          <p:cNvCxnSpPr>
            <a:cxnSpLocks/>
          </p:cNvCxnSpPr>
          <p:nvPr/>
        </p:nvCxnSpPr>
        <p:spPr>
          <a:xfrm>
            <a:off x="437308" y="-1843348"/>
            <a:ext cx="0" cy="3718447"/>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85175BAB-88D8-6565-4805-615F9AC13EDF}"/>
              </a:ext>
            </a:extLst>
          </p:cNvPr>
          <p:cNvSpPr/>
          <p:nvPr/>
        </p:nvSpPr>
        <p:spPr>
          <a:xfrm>
            <a:off x="6677988" y="1347401"/>
            <a:ext cx="4419216" cy="4419216"/>
          </a:xfrm>
          <a:prstGeom prst="rect">
            <a:avLst/>
          </a:prstGeom>
          <a:solidFill>
            <a:schemeClr val="tx1">
              <a:alpha val="60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562822B-BFB2-4821-F13A-66EFE9327BA9}"/>
              </a:ext>
            </a:extLst>
          </p:cNvPr>
          <p:cNvSpPr/>
          <p:nvPr/>
        </p:nvSpPr>
        <p:spPr>
          <a:xfrm rot="5400000">
            <a:off x="6594259" y="1442526"/>
            <a:ext cx="2940409" cy="2750157"/>
          </a:xfrm>
          <a:prstGeom prst="rect">
            <a:avLst/>
          </a:prstGeom>
          <a:solidFill>
            <a:srgbClr val="92D050">
              <a:alpha val="50138"/>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DCE61CB-06FE-5116-5831-CBECB7F87187}"/>
              </a:ext>
            </a:extLst>
          </p:cNvPr>
          <p:cNvSpPr/>
          <p:nvPr/>
        </p:nvSpPr>
        <p:spPr>
          <a:xfrm rot="5400000">
            <a:off x="8198029" y="1395362"/>
            <a:ext cx="2940410" cy="2844183"/>
          </a:xfrm>
          <a:prstGeom prst="rect">
            <a:avLst/>
          </a:prstGeom>
          <a:solidFill>
            <a:srgbClr val="0070C0">
              <a:alpha val="4974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CE50E0F2-EB61-4E4E-0B12-D735FE994B96}"/>
              </a:ext>
            </a:extLst>
          </p:cNvPr>
          <p:cNvSpPr/>
          <p:nvPr/>
        </p:nvSpPr>
        <p:spPr>
          <a:xfrm rot="5400000">
            <a:off x="7406252" y="2082549"/>
            <a:ext cx="2948922" cy="4419215"/>
          </a:xfrm>
          <a:prstGeom prst="rect">
            <a:avLst/>
          </a:prstGeom>
          <a:solidFill>
            <a:srgbClr val="73FEFF">
              <a:alpha val="32041"/>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E2B28431-C1E5-14C5-D499-D3942B8FEEF1}"/>
              </a:ext>
            </a:extLst>
          </p:cNvPr>
          <p:cNvSpPr txBox="1"/>
          <p:nvPr/>
        </p:nvSpPr>
        <p:spPr>
          <a:xfrm>
            <a:off x="6668422" y="1498870"/>
            <a:ext cx="1569022" cy="338554"/>
          </a:xfrm>
          <a:prstGeom prst="rect">
            <a:avLst/>
          </a:prstGeom>
          <a:noFill/>
        </p:spPr>
        <p:txBody>
          <a:bodyPr wrap="square" lIns="60960" tIns="30480" rIns="60960" bIns="30480" rtlCol="0" anchor="t">
            <a:spAutoFit/>
          </a:bodyPr>
          <a:lstStyle/>
          <a:p>
            <a:pPr algn="ctr"/>
            <a:r>
              <a:rPr lang="en-GB" b="1" dirty="0">
                <a:solidFill>
                  <a:schemeClr val="bg1"/>
                </a:solidFill>
                <a:latin typeface="Calibri"/>
                <a:cs typeface="Calibri"/>
              </a:rPr>
              <a:t>PLANET</a:t>
            </a:r>
          </a:p>
        </p:txBody>
      </p:sp>
      <p:sp>
        <p:nvSpPr>
          <p:cNvPr id="48" name="TextBox 47">
            <a:extLst>
              <a:ext uri="{FF2B5EF4-FFF2-40B4-BE49-F238E27FC236}">
                <a16:creationId xmlns:a16="http://schemas.microsoft.com/office/drawing/2014/main" id="{CD4972C5-1B19-BB4E-9FE4-F626B5DC8558}"/>
              </a:ext>
            </a:extLst>
          </p:cNvPr>
          <p:cNvSpPr txBox="1"/>
          <p:nvPr/>
        </p:nvSpPr>
        <p:spPr>
          <a:xfrm>
            <a:off x="9457090" y="1498870"/>
            <a:ext cx="1614501" cy="338554"/>
          </a:xfrm>
          <a:prstGeom prst="rect">
            <a:avLst/>
          </a:prstGeom>
          <a:noFill/>
        </p:spPr>
        <p:txBody>
          <a:bodyPr wrap="square" lIns="60960" tIns="30480" rIns="60960" bIns="30480" rtlCol="0" anchor="t">
            <a:spAutoFit/>
          </a:bodyPr>
          <a:lstStyle/>
          <a:p>
            <a:pPr algn="ctr"/>
            <a:r>
              <a:rPr lang="en-GB" b="1" dirty="0">
                <a:solidFill>
                  <a:schemeClr val="bg1"/>
                </a:solidFill>
                <a:latin typeface="Calibri"/>
                <a:cs typeface="Calibri"/>
              </a:rPr>
              <a:t>PROSPERITY</a:t>
            </a:r>
          </a:p>
        </p:txBody>
      </p:sp>
      <p:sp>
        <p:nvSpPr>
          <p:cNvPr id="50" name="TextBox 49">
            <a:extLst>
              <a:ext uri="{FF2B5EF4-FFF2-40B4-BE49-F238E27FC236}">
                <a16:creationId xmlns:a16="http://schemas.microsoft.com/office/drawing/2014/main" id="{55607F9D-79F4-1E35-C51F-45DCC0530A24}"/>
              </a:ext>
            </a:extLst>
          </p:cNvPr>
          <p:cNvSpPr txBox="1"/>
          <p:nvPr/>
        </p:nvSpPr>
        <p:spPr>
          <a:xfrm>
            <a:off x="8248827" y="2946157"/>
            <a:ext cx="1190717" cy="338554"/>
          </a:xfrm>
          <a:prstGeom prst="rect">
            <a:avLst/>
          </a:prstGeom>
          <a:noFill/>
        </p:spPr>
        <p:txBody>
          <a:bodyPr wrap="square" lIns="60960" tIns="30480" rIns="60960" bIns="30480" anchor="t">
            <a:spAutoFit/>
          </a:bodyPr>
          <a:lstStyle/>
          <a:p>
            <a:pPr algn="ctr"/>
            <a:r>
              <a:rPr lang="en-GB" b="1" dirty="0">
                <a:solidFill>
                  <a:schemeClr val="bg1"/>
                </a:solidFill>
                <a:latin typeface="Calibri"/>
                <a:cs typeface="Calibri"/>
              </a:rPr>
              <a:t>PURPOSE</a:t>
            </a:r>
            <a:endParaRPr lang="en-US" b="1" dirty="0">
              <a:solidFill>
                <a:schemeClr val="bg1"/>
              </a:solidFill>
              <a:latin typeface="Calibri"/>
              <a:cs typeface="Calibri"/>
            </a:endParaRPr>
          </a:p>
        </p:txBody>
      </p:sp>
      <p:sp>
        <p:nvSpPr>
          <p:cNvPr id="51" name="TextBox 50">
            <a:extLst>
              <a:ext uri="{FF2B5EF4-FFF2-40B4-BE49-F238E27FC236}">
                <a16:creationId xmlns:a16="http://schemas.microsoft.com/office/drawing/2014/main" id="{03D1CFA9-6A4A-A275-16FD-7147AA7F1B7A}"/>
              </a:ext>
            </a:extLst>
          </p:cNvPr>
          <p:cNvSpPr txBox="1"/>
          <p:nvPr/>
        </p:nvSpPr>
        <p:spPr>
          <a:xfrm>
            <a:off x="6668421" y="3424378"/>
            <a:ext cx="1551477" cy="307777"/>
          </a:xfrm>
          <a:prstGeom prst="rect">
            <a:avLst/>
          </a:prstGeom>
          <a:noFill/>
        </p:spPr>
        <p:txBody>
          <a:bodyPr wrap="square" lIns="60960" tIns="30480" rIns="60960" bIns="30480" anchor="t">
            <a:spAutoFit/>
          </a:bodyPr>
          <a:lstStyle/>
          <a:p>
            <a:pPr algn="ctr"/>
            <a:r>
              <a:rPr lang="en-GB" sz="1600" dirty="0">
                <a:solidFill>
                  <a:srgbClr val="73FEFF"/>
                </a:solidFill>
                <a:latin typeface="Calibri"/>
                <a:cs typeface="Calibri"/>
              </a:rPr>
              <a:t>Common Good</a:t>
            </a:r>
            <a:endParaRPr lang="en-US" sz="1600" dirty="0">
              <a:solidFill>
                <a:srgbClr val="73FEFF"/>
              </a:solidFill>
            </a:endParaRPr>
          </a:p>
        </p:txBody>
      </p:sp>
      <p:sp>
        <p:nvSpPr>
          <p:cNvPr id="52" name="TextBox 51">
            <a:extLst>
              <a:ext uri="{FF2B5EF4-FFF2-40B4-BE49-F238E27FC236}">
                <a16:creationId xmlns:a16="http://schemas.microsoft.com/office/drawing/2014/main" id="{CFFFA6C0-6BC6-CBD9-85E8-8C0BD79A653E}"/>
              </a:ext>
            </a:extLst>
          </p:cNvPr>
          <p:cNvSpPr txBox="1"/>
          <p:nvPr/>
        </p:nvSpPr>
        <p:spPr>
          <a:xfrm>
            <a:off x="9439545" y="3424378"/>
            <a:ext cx="1639664" cy="307777"/>
          </a:xfrm>
          <a:prstGeom prst="rect">
            <a:avLst/>
          </a:prstGeom>
          <a:noFill/>
        </p:spPr>
        <p:txBody>
          <a:bodyPr wrap="square" lIns="60960" tIns="30480" rIns="60960" bIns="30480" anchor="t">
            <a:spAutoFit/>
          </a:bodyPr>
          <a:lstStyle/>
          <a:p>
            <a:pPr algn="ctr"/>
            <a:r>
              <a:rPr lang="en-GB" sz="1600" dirty="0">
                <a:solidFill>
                  <a:srgbClr val="73FEFF"/>
                </a:solidFill>
                <a:latin typeface="Calibri"/>
                <a:cs typeface="Calibri"/>
              </a:rPr>
              <a:t>Equity Inclusion</a:t>
            </a:r>
          </a:p>
        </p:txBody>
      </p:sp>
      <p:sp>
        <p:nvSpPr>
          <p:cNvPr id="53" name="TextBox 52">
            <a:extLst>
              <a:ext uri="{FF2B5EF4-FFF2-40B4-BE49-F238E27FC236}">
                <a16:creationId xmlns:a16="http://schemas.microsoft.com/office/drawing/2014/main" id="{01FD8646-4631-9208-D288-F55A80262466}"/>
              </a:ext>
            </a:extLst>
          </p:cNvPr>
          <p:cNvSpPr txBox="1"/>
          <p:nvPr/>
        </p:nvSpPr>
        <p:spPr>
          <a:xfrm>
            <a:off x="6689386" y="4424335"/>
            <a:ext cx="4389824" cy="338554"/>
          </a:xfrm>
          <a:prstGeom prst="rect">
            <a:avLst/>
          </a:prstGeom>
          <a:noFill/>
        </p:spPr>
        <p:txBody>
          <a:bodyPr wrap="square" lIns="60960" tIns="30480" rIns="60960" bIns="30480" rtlCol="0" anchor="t">
            <a:spAutoFit/>
          </a:bodyPr>
          <a:lstStyle/>
          <a:p>
            <a:pPr algn="ctr"/>
            <a:r>
              <a:rPr lang="en-GB" b="1" dirty="0">
                <a:solidFill>
                  <a:schemeClr val="bg1"/>
                </a:solidFill>
                <a:latin typeface="Calibri"/>
                <a:cs typeface="Calibri"/>
              </a:rPr>
              <a:t>PEOPLE</a:t>
            </a:r>
          </a:p>
        </p:txBody>
      </p:sp>
      <p:sp>
        <p:nvSpPr>
          <p:cNvPr id="55" name="TextBox 54">
            <a:extLst>
              <a:ext uri="{FF2B5EF4-FFF2-40B4-BE49-F238E27FC236}">
                <a16:creationId xmlns:a16="http://schemas.microsoft.com/office/drawing/2014/main" id="{3C79B9FA-8690-FB3E-40E1-6EF3BC17EA1D}"/>
              </a:ext>
            </a:extLst>
          </p:cNvPr>
          <p:cNvSpPr txBox="1"/>
          <p:nvPr/>
        </p:nvSpPr>
        <p:spPr>
          <a:xfrm>
            <a:off x="6668420" y="4864649"/>
            <a:ext cx="4403170" cy="338554"/>
          </a:xfrm>
          <a:prstGeom prst="rect">
            <a:avLst/>
          </a:prstGeom>
          <a:noFill/>
        </p:spPr>
        <p:txBody>
          <a:bodyPr wrap="square">
            <a:spAutoFit/>
          </a:bodyPr>
          <a:lstStyle/>
          <a:p>
            <a:pPr algn="ctr"/>
            <a:r>
              <a:rPr lang="en-GB" sz="1600" dirty="0">
                <a:solidFill>
                  <a:srgbClr val="73FEFF"/>
                </a:solidFill>
                <a:latin typeface="Calibri"/>
                <a:cs typeface="Calibri"/>
              </a:rPr>
              <a:t>Ethics &amp; Technology</a:t>
            </a:r>
            <a:endParaRPr lang="en-GB" sz="1600" dirty="0">
              <a:solidFill>
                <a:srgbClr val="73FEFF"/>
              </a:solidFill>
            </a:endParaRPr>
          </a:p>
        </p:txBody>
      </p:sp>
      <p:sp>
        <p:nvSpPr>
          <p:cNvPr id="43" name="Rectangle 42">
            <a:extLst>
              <a:ext uri="{FF2B5EF4-FFF2-40B4-BE49-F238E27FC236}">
                <a16:creationId xmlns:a16="http://schemas.microsoft.com/office/drawing/2014/main" id="{6F5BFF69-62B5-111A-0C14-7EE6D7C744C6}"/>
              </a:ext>
            </a:extLst>
          </p:cNvPr>
          <p:cNvSpPr/>
          <p:nvPr/>
        </p:nvSpPr>
        <p:spPr>
          <a:xfrm>
            <a:off x="6671109" y="1347400"/>
            <a:ext cx="4419216" cy="4419216"/>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825D28F7-C945-B7F2-214B-00B7D57D33CF}"/>
              </a:ext>
            </a:extLst>
          </p:cNvPr>
          <p:cNvSpPr txBox="1"/>
          <p:nvPr/>
        </p:nvSpPr>
        <p:spPr>
          <a:xfrm>
            <a:off x="6678750" y="1963387"/>
            <a:ext cx="1548657" cy="338554"/>
          </a:xfrm>
          <a:prstGeom prst="rect">
            <a:avLst/>
          </a:prstGeom>
          <a:noFill/>
        </p:spPr>
        <p:txBody>
          <a:bodyPr wrap="square">
            <a:spAutoFit/>
          </a:bodyPr>
          <a:lstStyle/>
          <a:p>
            <a:pPr algn="ctr"/>
            <a:r>
              <a:rPr lang="en-GB" sz="1600" dirty="0">
                <a:solidFill>
                  <a:srgbClr val="73FEFF"/>
                </a:solidFill>
                <a:latin typeface="Calibri"/>
                <a:cs typeface="Calibri"/>
              </a:rPr>
              <a:t>Risk Factors</a:t>
            </a:r>
            <a:endParaRPr lang="en-GB" sz="1600" dirty="0">
              <a:solidFill>
                <a:srgbClr val="73FEFF"/>
              </a:solidFill>
            </a:endParaRPr>
          </a:p>
        </p:txBody>
      </p:sp>
      <p:sp>
        <p:nvSpPr>
          <p:cNvPr id="65" name="TextBox 64">
            <a:extLst>
              <a:ext uri="{FF2B5EF4-FFF2-40B4-BE49-F238E27FC236}">
                <a16:creationId xmlns:a16="http://schemas.microsoft.com/office/drawing/2014/main" id="{2D498830-877F-B86E-EFC1-461A77561A24}"/>
              </a:ext>
            </a:extLst>
          </p:cNvPr>
          <p:cNvSpPr txBox="1"/>
          <p:nvPr/>
        </p:nvSpPr>
        <p:spPr>
          <a:xfrm>
            <a:off x="9448240" y="1963387"/>
            <a:ext cx="1642080" cy="338554"/>
          </a:xfrm>
          <a:prstGeom prst="rect">
            <a:avLst/>
          </a:prstGeom>
          <a:noFill/>
        </p:spPr>
        <p:txBody>
          <a:bodyPr wrap="square">
            <a:spAutoFit/>
          </a:bodyPr>
          <a:lstStyle/>
          <a:p>
            <a:pPr algn="ctr"/>
            <a:r>
              <a:rPr lang="en-GB" sz="1600" dirty="0">
                <a:solidFill>
                  <a:srgbClr val="73FEFF"/>
                </a:solidFill>
                <a:latin typeface="Calibri"/>
                <a:cs typeface="Calibri"/>
              </a:rPr>
              <a:t>New Rules</a:t>
            </a:r>
            <a:endParaRPr lang="en-GB" sz="1600" dirty="0">
              <a:solidFill>
                <a:srgbClr val="73FEFF"/>
              </a:solidFill>
            </a:endParaRPr>
          </a:p>
        </p:txBody>
      </p:sp>
      <p:sp>
        <p:nvSpPr>
          <p:cNvPr id="66" name="TextBox 65">
            <a:extLst>
              <a:ext uri="{FF2B5EF4-FFF2-40B4-BE49-F238E27FC236}">
                <a16:creationId xmlns:a16="http://schemas.microsoft.com/office/drawing/2014/main" id="{A2FB157E-3124-20F7-FD2E-E5229BF329B7}"/>
              </a:ext>
            </a:extLst>
          </p:cNvPr>
          <p:cNvSpPr txBox="1"/>
          <p:nvPr/>
        </p:nvSpPr>
        <p:spPr>
          <a:xfrm>
            <a:off x="8233345" y="1978776"/>
            <a:ext cx="1228337" cy="307777"/>
          </a:xfrm>
          <a:prstGeom prst="rect">
            <a:avLst/>
          </a:prstGeom>
          <a:noFill/>
        </p:spPr>
        <p:txBody>
          <a:bodyPr wrap="square" lIns="60960" tIns="30480" rIns="60960" bIns="30480" anchor="t">
            <a:spAutoFit/>
          </a:bodyPr>
          <a:lstStyle/>
          <a:p>
            <a:pPr algn="ctr"/>
            <a:r>
              <a:rPr lang="en-GB" sz="1600" dirty="0">
                <a:solidFill>
                  <a:srgbClr val="73FEFF"/>
                </a:solidFill>
                <a:latin typeface="Calibri"/>
                <a:cs typeface="Calibri"/>
              </a:rPr>
              <a:t>Sustainability</a:t>
            </a:r>
          </a:p>
        </p:txBody>
      </p:sp>
      <p:cxnSp>
        <p:nvCxnSpPr>
          <p:cNvPr id="68" name="Straight Connector 67">
            <a:extLst>
              <a:ext uri="{FF2B5EF4-FFF2-40B4-BE49-F238E27FC236}">
                <a16:creationId xmlns:a16="http://schemas.microsoft.com/office/drawing/2014/main" id="{84E00395-4385-337E-FA97-CD1CED215DDB}"/>
              </a:ext>
            </a:extLst>
          </p:cNvPr>
          <p:cNvCxnSpPr>
            <a:cxnSpLocks/>
          </p:cNvCxnSpPr>
          <p:nvPr/>
        </p:nvCxnSpPr>
        <p:spPr>
          <a:xfrm>
            <a:off x="8832755" y="5777842"/>
            <a:ext cx="0" cy="1484037"/>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536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100000">
                                          <p:val>
                                            <p:strVal val="#ppt_x"/>
                                          </p:val>
                                        </p:tav>
                                      </p:tavLst>
                                    </p:anim>
                                    <p:anim calcmode="lin" valueType="num">
                                      <p:cBhvr>
                                        <p:cTn id="8" dur="500" fill="hold"/>
                                        <p:tgtEl>
                                          <p:spTgt spid="27"/>
                                        </p:tgtEl>
                                        <p:attrNameLst>
                                          <p:attrName>ppt_y</p:attrName>
                                        </p:attrNameLst>
                                      </p:cBhvr>
                                      <p:tavLst>
                                        <p:tav tm="0">
                                          <p:val>
                                            <p:strVal val="#ppt_y-#ppt_h/2"/>
                                          </p:val>
                                        </p:tav>
                                        <p:tav tm="100000">
                                          <p:val>
                                            <p:strVal val="#ppt_y"/>
                                          </p:val>
                                        </p:tav>
                                      </p:tavLst>
                                    </p:anim>
                                    <p:anim calcmode="lin" valueType="num">
                                      <p:cBhvr>
                                        <p:cTn id="9" dur="500" fill="hold"/>
                                        <p:tgtEl>
                                          <p:spTgt spid="27"/>
                                        </p:tgtEl>
                                        <p:attrNameLst>
                                          <p:attrName>ppt_w</p:attrName>
                                        </p:attrNameLst>
                                      </p:cBhvr>
                                      <p:tavLst>
                                        <p:tav tm="0">
                                          <p:val>
                                            <p:strVal val="#ppt_w"/>
                                          </p:val>
                                        </p:tav>
                                        <p:tav tm="100000">
                                          <p:val>
                                            <p:strVal val="#ppt_w"/>
                                          </p:val>
                                        </p:tav>
                                      </p:tavLst>
                                    </p:anim>
                                    <p:anim calcmode="lin" valueType="num">
                                      <p:cBhvr>
                                        <p:cTn id="10" dur="500" fill="hold"/>
                                        <p:tgtEl>
                                          <p:spTgt spid="27"/>
                                        </p:tgtEl>
                                        <p:attrNameLst>
                                          <p:attrName>ppt_h</p:attrName>
                                        </p:attrNameLst>
                                      </p:cBhvr>
                                      <p:tavLst>
                                        <p:tav tm="0">
                                          <p:val>
                                            <p:fltVal val="0"/>
                                          </p:val>
                                        </p:tav>
                                        <p:tav tm="100000">
                                          <p:val>
                                            <p:strVal val="#ppt_h"/>
                                          </p:val>
                                        </p:tav>
                                      </p:tavLst>
                                    </p:anim>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1000"/>
                                        <p:tgtEl>
                                          <p:spTgt spid="2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7" presetClass="entr" presetSubtype="1"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ppt_h/2"/>
                                          </p:val>
                                        </p:tav>
                                        <p:tav tm="100000">
                                          <p:val>
                                            <p:strVal val="#ppt_y"/>
                                          </p:val>
                                        </p:tav>
                                      </p:tavLst>
                                    </p:anim>
                                    <p:anim calcmode="lin" valueType="num">
                                      <p:cBhvr>
                                        <p:cTn id="26" dur="1000" fill="hold"/>
                                        <p:tgtEl>
                                          <p:spTgt spid="19"/>
                                        </p:tgtEl>
                                        <p:attrNameLst>
                                          <p:attrName>ppt_w</p:attrName>
                                        </p:attrNameLst>
                                      </p:cBhvr>
                                      <p:tavLst>
                                        <p:tav tm="0">
                                          <p:val>
                                            <p:strVal val="#ppt_w"/>
                                          </p:val>
                                        </p:tav>
                                        <p:tav tm="100000">
                                          <p:val>
                                            <p:strVal val="#ppt_w"/>
                                          </p:val>
                                        </p:tav>
                                      </p:tavLst>
                                    </p:anim>
                                    <p:anim calcmode="lin" valueType="num">
                                      <p:cBhvr>
                                        <p:cTn id="27" dur="1000" fill="hold"/>
                                        <p:tgtEl>
                                          <p:spTgt spid="19"/>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1000"/>
                                        <p:tgtEl>
                                          <p:spTgt spid="44"/>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right)">
                                      <p:cBhvr>
                                        <p:cTn id="41" dur="1000"/>
                                        <p:tgtEl>
                                          <p:spTgt spid="45"/>
                                        </p:tgtEl>
                                      </p:cBhvr>
                                    </p:animEffect>
                                  </p:childTnLst>
                                </p:cTn>
                              </p:par>
                              <p:par>
                                <p:cTn id="42" presetID="17" presetClass="entr" presetSubtype="1" fill="hold" nodeType="withEffect">
                                  <p:stCondLst>
                                    <p:cond delay="0"/>
                                  </p:stCondLst>
                                  <p:childTnLst>
                                    <p:set>
                                      <p:cBhvr>
                                        <p:cTn id="43" dur="1" fill="hold">
                                          <p:stCondLst>
                                            <p:cond delay="0"/>
                                          </p:stCondLst>
                                        </p:cTn>
                                        <p:tgtEl>
                                          <p:spTgt spid="68"/>
                                        </p:tgtEl>
                                        <p:attrNameLst>
                                          <p:attrName>style.visibility</p:attrName>
                                        </p:attrNameLst>
                                      </p:cBhvr>
                                      <p:to>
                                        <p:strVal val="visible"/>
                                      </p:to>
                                    </p:set>
                                    <p:anim calcmode="lin" valueType="num">
                                      <p:cBhvr>
                                        <p:cTn id="44" dur="1000" fill="hold"/>
                                        <p:tgtEl>
                                          <p:spTgt spid="68"/>
                                        </p:tgtEl>
                                        <p:attrNameLst>
                                          <p:attrName>ppt_x</p:attrName>
                                        </p:attrNameLst>
                                      </p:cBhvr>
                                      <p:tavLst>
                                        <p:tav tm="0">
                                          <p:val>
                                            <p:strVal val="#ppt_x"/>
                                          </p:val>
                                        </p:tav>
                                        <p:tav tm="100000">
                                          <p:val>
                                            <p:strVal val="#ppt_x"/>
                                          </p:val>
                                        </p:tav>
                                      </p:tavLst>
                                    </p:anim>
                                    <p:anim calcmode="lin" valueType="num">
                                      <p:cBhvr>
                                        <p:cTn id="45" dur="1000" fill="hold"/>
                                        <p:tgtEl>
                                          <p:spTgt spid="68"/>
                                        </p:tgtEl>
                                        <p:attrNameLst>
                                          <p:attrName>ppt_y</p:attrName>
                                        </p:attrNameLst>
                                      </p:cBhvr>
                                      <p:tavLst>
                                        <p:tav tm="0">
                                          <p:val>
                                            <p:strVal val="#ppt_y-#ppt_h/2"/>
                                          </p:val>
                                        </p:tav>
                                        <p:tav tm="100000">
                                          <p:val>
                                            <p:strVal val="#ppt_y"/>
                                          </p:val>
                                        </p:tav>
                                      </p:tavLst>
                                    </p:anim>
                                    <p:anim calcmode="lin" valueType="num">
                                      <p:cBhvr>
                                        <p:cTn id="46" dur="1000" fill="hold"/>
                                        <p:tgtEl>
                                          <p:spTgt spid="68"/>
                                        </p:tgtEl>
                                        <p:attrNameLst>
                                          <p:attrName>ppt_w</p:attrName>
                                        </p:attrNameLst>
                                      </p:cBhvr>
                                      <p:tavLst>
                                        <p:tav tm="0">
                                          <p:val>
                                            <p:strVal val="#ppt_w"/>
                                          </p:val>
                                        </p:tav>
                                        <p:tav tm="100000">
                                          <p:val>
                                            <p:strVal val="#ppt_w"/>
                                          </p:val>
                                        </p:tav>
                                      </p:tavLst>
                                    </p:anim>
                                    <p:anim calcmode="lin" valueType="num">
                                      <p:cBhvr>
                                        <p:cTn id="47" dur="1000" fill="hold"/>
                                        <p:tgtEl>
                                          <p:spTgt spid="68"/>
                                        </p:tgtEl>
                                        <p:attrNameLst>
                                          <p:attrName>ppt_h</p:attrName>
                                        </p:attrNameLst>
                                      </p:cBhvr>
                                      <p:tavLst>
                                        <p:tav tm="0">
                                          <p:val>
                                            <p:fltVal val="0"/>
                                          </p:val>
                                        </p:tav>
                                        <p:tav tm="100000">
                                          <p:val>
                                            <p:strVal val="#ppt_h"/>
                                          </p:val>
                                        </p:tav>
                                      </p:tavLst>
                                    </p:anim>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fade">
                                      <p:cBhvr>
                                        <p:cTn id="53" dur="500"/>
                                        <p:tgtEl>
                                          <p:spTgt spid="6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fade">
                                      <p:cBhvr>
                                        <p:cTn id="59" dur="500"/>
                                        <p:tgtEl>
                                          <p:spTgt spid="6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fade">
                                      <p:cBhvr>
                                        <p:cTn id="62" dur="500"/>
                                        <p:tgtEl>
                                          <p:spTgt spid="66"/>
                                        </p:tgtEl>
                                      </p:cBhvr>
                                    </p:animEffect>
                                  </p:childTnLst>
                                </p:cTn>
                              </p:par>
                            </p:childTnLst>
                          </p:cTn>
                        </p:par>
                        <p:par>
                          <p:cTn id="63" fill="hold">
                            <p:stCondLst>
                              <p:cond delay="4000"/>
                            </p:stCondLst>
                            <p:childTnLst>
                              <p:par>
                                <p:cTn id="64" presetID="22" presetClass="entr" presetSubtype="4"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down)">
                                      <p:cBhvr>
                                        <p:cTn id="66" dur="1000"/>
                                        <p:tgtEl>
                                          <p:spTgt spid="4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500"/>
                                        <p:tgtEl>
                                          <p:spTgt spid="55"/>
                                        </p:tgtEl>
                                      </p:cBhvr>
                                    </p:animEffect>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8" grpId="0" animBg="1"/>
      <p:bldP spid="44" grpId="0" animBg="1"/>
      <p:bldP spid="45" grpId="0" animBg="1"/>
      <p:bldP spid="46" grpId="0" animBg="1"/>
      <p:bldP spid="47" grpId="0"/>
      <p:bldP spid="48" grpId="0"/>
      <p:bldP spid="50" grpId="0"/>
      <p:bldP spid="51" grpId="0"/>
      <p:bldP spid="52" grpId="0"/>
      <p:bldP spid="53" grpId="0"/>
      <p:bldP spid="55" grpId="0"/>
      <p:bldP spid="43" grpId="0" animBg="1"/>
      <p:bldP spid="63" grpId="0"/>
      <p:bldP spid="65" grpId="0"/>
      <p:bldP spid="6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green lights&#10;&#10;Description automatically generated">
            <a:extLst>
              <a:ext uri="{FF2B5EF4-FFF2-40B4-BE49-F238E27FC236}">
                <a16:creationId xmlns:a16="http://schemas.microsoft.com/office/drawing/2014/main" id="{C0A30546-FCF5-58CD-C069-89047756AE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 y="-2"/>
            <a:ext cx="12191999" cy="6858001"/>
          </a:xfrm>
          <a:prstGeom prst="rect">
            <a:avLst/>
          </a:prstGeom>
        </p:spPr>
      </p:pic>
      <p:sp>
        <p:nvSpPr>
          <p:cNvPr id="5" name="Rectangle 4">
            <a:extLst>
              <a:ext uri="{FF2B5EF4-FFF2-40B4-BE49-F238E27FC236}">
                <a16:creationId xmlns:a16="http://schemas.microsoft.com/office/drawing/2014/main" id="{14DB3794-C782-1208-784F-790192E142FA}"/>
              </a:ext>
            </a:extLst>
          </p:cNvPr>
          <p:cNvSpPr/>
          <p:nvPr/>
        </p:nvSpPr>
        <p:spPr>
          <a:xfrm>
            <a:off x="0" y="2866"/>
            <a:ext cx="12313021" cy="6882343"/>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30" name="Straight Connector 29">
            <a:extLst>
              <a:ext uri="{FF2B5EF4-FFF2-40B4-BE49-F238E27FC236}">
                <a16:creationId xmlns:a16="http://schemas.microsoft.com/office/drawing/2014/main" id="{E693D5E5-3493-E596-E166-004F89292962}"/>
              </a:ext>
            </a:extLst>
          </p:cNvPr>
          <p:cNvCxnSpPr>
            <a:cxnSpLocks/>
            <a:stCxn id="46" idx="3"/>
            <a:endCxn id="2" idx="1"/>
          </p:cNvCxnSpPr>
          <p:nvPr/>
        </p:nvCxnSpPr>
        <p:spPr>
          <a:xfrm>
            <a:off x="3804198" y="3429000"/>
            <a:ext cx="3280672" cy="15039"/>
          </a:xfrm>
          <a:prstGeom prst="line">
            <a:avLst/>
          </a:prstGeom>
          <a:ln w="31750">
            <a:gradFill flip="none" rotWithShape="1">
              <a:gsLst>
                <a:gs pos="29000">
                  <a:srgbClr val="73FEFF"/>
                </a:gs>
                <a:gs pos="9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1E7527-BA67-9995-5E35-5B93FFFBF54F}"/>
              </a:ext>
            </a:extLst>
          </p:cNvPr>
          <p:cNvSpPr txBox="1"/>
          <p:nvPr/>
        </p:nvSpPr>
        <p:spPr>
          <a:xfrm>
            <a:off x="570690" y="292469"/>
            <a:ext cx="1527662" cy="536044"/>
          </a:xfrm>
          <a:prstGeom prst="rect">
            <a:avLst/>
          </a:prstGeom>
          <a:noFill/>
        </p:spPr>
        <p:txBody>
          <a:bodyPr wrap="none" lIns="60960" tIns="30480" rIns="60960" bIns="30480" rtlCol="0" anchor="t">
            <a:spAutoFit/>
          </a:bodyPr>
          <a:lstStyle/>
          <a:p>
            <a:pPr>
              <a:lnSpc>
                <a:spcPts val="3700"/>
              </a:lnSpc>
            </a:pPr>
            <a:r>
              <a:rPr lang="en-US" sz="3200" spc="-80" dirty="0">
                <a:solidFill>
                  <a:schemeClr val="bg1"/>
                </a:solidFill>
              </a:rPr>
              <a:t>Purpose</a:t>
            </a:r>
            <a:endParaRPr lang="en-US" sz="700" dirty="0">
              <a:solidFill>
                <a:schemeClr val="bg1"/>
              </a:solidFill>
            </a:endParaRPr>
          </a:p>
        </p:txBody>
      </p:sp>
      <p:cxnSp>
        <p:nvCxnSpPr>
          <p:cNvPr id="17" name="Straight Connector 16">
            <a:extLst>
              <a:ext uri="{FF2B5EF4-FFF2-40B4-BE49-F238E27FC236}">
                <a16:creationId xmlns:a16="http://schemas.microsoft.com/office/drawing/2014/main" id="{DD35629A-AC9D-84ED-7DA7-C2218FA4075B}"/>
              </a:ext>
            </a:extLst>
          </p:cNvPr>
          <p:cNvCxnSpPr>
            <a:cxnSpLocks/>
          </p:cNvCxnSpPr>
          <p:nvPr/>
        </p:nvCxnSpPr>
        <p:spPr>
          <a:xfrm>
            <a:off x="437308" y="-63661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0748ED65-D0D9-590B-61F0-04FBD7EFAEA3}"/>
              </a:ext>
            </a:extLst>
          </p:cNvPr>
          <p:cNvGrpSpPr/>
          <p:nvPr/>
        </p:nvGrpSpPr>
        <p:grpSpPr>
          <a:xfrm>
            <a:off x="1076960" y="1442720"/>
            <a:ext cx="1442720" cy="2641600"/>
            <a:chOff x="1076960" y="1442720"/>
            <a:chExt cx="1442720" cy="2641600"/>
          </a:xfrm>
        </p:grpSpPr>
        <p:sp>
          <p:nvSpPr>
            <p:cNvPr id="32" name="Rectangle 31">
              <a:extLst>
                <a:ext uri="{FF2B5EF4-FFF2-40B4-BE49-F238E27FC236}">
                  <a16:creationId xmlns:a16="http://schemas.microsoft.com/office/drawing/2014/main" id="{BE5E726F-0B9F-6C8B-02E6-44CE0790E0B2}"/>
                </a:ext>
              </a:extLst>
            </p:cNvPr>
            <p:cNvSpPr/>
            <p:nvPr/>
          </p:nvSpPr>
          <p:spPr>
            <a:xfrm>
              <a:off x="1104493" y="1442720"/>
              <a:ext cx="1290320" cy="1290320"/>
            </a:xfrm>
            <a:prstGeom prst="rect">
              <a:avLst/>
            </a:prstGeom>
            <a:solidFill>
              <a:srgbClr val="FF872A">
                <a:alpha val="49740"/>
              </a:srgbClr>
            </a:solidFill>
            <a:ln w="31750">
              <a:solidFill>
                <a:srgbClr val="FF8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a:p>
              <a:pPr algn="ctr"/>
              <a:endParaRPr lang="en-GB" sz="1400" dirty="0"/>
            </a:p>
            <a:p>
              <a:pPr algn="ctr"/>
              <a:endParaRPr lang="en-GB" sz="1400" dirty="0"/>
            </a:p>
            <a:p>
              <a:pPr algn="ctr"/>
              <a:r>
                <a:rPr lang="en-GB" sz="1400" dirty="0">
                  <a:solidFill>
                    <a:srgbClr val="73FEFF"/>
                  </a:solidFill>
                </a:rPr>
                <a:t>Governance</a:t>
              </a:r>
            </a:p>
          </p:txBody>
        </p:sp>
        <p:sp>
          <p:nvSpPr>
            <p:cNvPr id="51" name="Freeform 50">
              <a:extLst>
                <a:ext uri="{FF2B5EF4-FFF2-40B4-BE49-F238E27FC236}">
                  <a16:creationId xmlns:a16="http://schemas.microsoft.com/office/drawing/2014/main" id="{D7E6CB71-DBE9-5DE5-27E1-651FF65B4C52}"/>
                </a:ext>
              </a:extLst>
            </p:cNvPr>
            <p:cNvSpPr/>
            <p:nvPr/>
          </p:nvSpPr>
          <p:spPr>
            <a:xfrm>
              <a:off x="1076960" y="2733040"/>
              <a:ext cx="1442720" cy="1351280"/>
            </a:xfrm>
            <a:custGeom>
              <a:avLst/>
              <a:gdLst>
                <a:gd name="connsiteX0" fmla="*/ 1432560 w 1442720"/>
                <a:gd name="connsiteY0" fmla="*/ 1351280 h 1351280"/>
                <a:gd name="connsiteX1" fmla="*/ 0 w 1442720"/>
                <a:gd name="connsiteY1" fmla="*/ 0 h 1351280"/>
                <a:gd name="connsiteX2" fmla="*/ 1330960 w 1442720"/>
                <a:gd name="connsiteY2" fmla="*/ 0 h 1351280"/>
                <a:gd name="connsiteX3" fmla="*/ 1442720 w 1442720"/>
                <a:gd name="connsiteY3" fmla="*/ 81280 h 1351280"/>
                <a:gd name="connsiteX4" fmla="*/ 1432560 w 1442720"/>
                <a:gd name="connsiteY4" fmla="*/ 1351280 h 135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720" h="1351280">
                  <a:moveTo>
                    <a:pt x="1432560" y="1351280"/>
                  </a:moveTo>
                  <a:lnTo>
                    <a:pt x="0" y="0"/>
                  </a:lnTo>
                  <a:lnTo>
                    <a:pt x="1330960" y="0"/>
                  </a:lnTo>
                  <a:lnTo>
                    <a:pt x="1442720" y="81280"/>
                  </a:lnTo>
                  <a:cubicBezTo>
                    <a:pt x="1439333" y="504613"/>
                    <a:pt x="1435947" y="927947"/>
                    <a:pt x="1432560" y="1351280"/>
                  </a:cubicBezTo>
                  <a:close/>
                </a:path>
              </a:pathLst>
            </a:custGeom>
            <a:gradFill flip="none" rotWithShape="1">
              <a:gsLst>
                <a:gs pos="35000">
                  <a:srgbClr val="73FEFF">
                    <a:alpha val="26881"/>
                  </a:srgbClr>
                </a:gs>
                <a:gs pos="100000">
                  <a:srgbClr val="FF872A">
                    <a:alpha val="69000"/>
                  </a:srgbClr>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a:extLst>
                <a:ext uri="{FF2B5EF4-FFF2-40B4-BE49-F238E27FC236}">
                  <a16:creationId xmlns:a16="http://schemas.microsoft.com/office/drawing/2014/main" id="{A53518FD-934F-B4B5-027E-A46800AD22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425732" y="1575273"/>
              <a:ext cx="647842" cy="647842"/>
            </a:xfrm>
            <a:prstGeom prst="rect">
              <a:avLst/>
            </a:prstGeom>
          </p:spPr>
        </p:pic>
      </p:grpSp>
      <p:grpSp>
        <p:nvGrpSpPr>
          <p:cNvPr id="69" name="Group 68">
            <a:extLst>
              <a:ext uri="{FF2B5EF4-FFF2-40B4-BE49-F238E27FC236}">
                <a16:creationId xmlns:a16="http://schemas.microsoft.com/office/drawing/2014/main" id="{E3D0057E-F1D0-ACEB-8190-A6CDADCE44C0}"/>
              </a:ext>
            </a:extLst>
          </p:cNvPr>
          <p:cNvGrpSpPr/>
          <p:nvPr/>
        </p:nvGrpSpPr>
        <p:grpSpPr>
          <a:xfrm>
            <a:off x="3790893" y="1442720"/>
            <a:ext cx="1442720" cy="2661919"/>
            <a:chOff x="3790893" y="1442720"/>
            <a:chExt cx="1442720" cy="2661919"/>
          </a:xfrm>
        </p:grpSpPr>
        <p:sp>
          <p:nvSpPr>
            <p:cNvPr id="31" name="Rectangle 30">
              <a:extLst>
                <a:ext uri="{FF2B5EF4-FFF2-40B4-BE49-F238E27FC236}">
                  <a16:creationId xmlns:a16="http://schemas.microsoft.com/office/drawing/2014/main" id="{2D9B4F22-01EF-5F0C-0A0D-C12D7348F41C}"/>
                </a:ext>
              </a:extLst>
            </p:cNvPr>
            <p:cNvSpPr/>
            <p:nvPr/>
          </p:nvSpPr>
          <p:spPr>
            <a:xfrm>
              <a:off x="3923263" y="1442720"/>
              <a:ext cx="1290320" cy="1290320"/>
            </a:xfrm>
            <a:prstGeom prst="rect">
              <a:avLst/>
            </a:prstGeom>
            <a:solidFill>
              <a:srgbClr val="00B050">
                <a:alpha val="45000"/>
              </a:srgbClr>
            </a:solid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a:p>
              <a:pPr algn="ctr"/>
              <a:endParaRPr lang="en-GB" sz="1400" dirty="0"/>
            </a:p>
            <a:p>
              <a:pPr algn="ctr"/>
              <a:endParaRPr lang="en-GB" sz="1400" dirty="0"/>
            </a:p>
            <a:p>
              <a:pPr algn="ctr"/>
              <a:r>
                <a:rPr lang="en-GB" sz="1400" dirty="0">
                  <a:solidFill>
                    <a:srgbClr val="73FEFF"/>
                  </a:solidFill>
                </a:rPr>
                <a:t>Culture</a:t>
              </a:r>
              <a:endParaRPr lang="en-US" sz="1400" dirty="0">
                <a:solidFill>
                  <a:srgbClr val="73FEFF"/>
                </a:solidFill>
              </a:endParaRPr>
            </a:p>
          </p:txBody>
        </p:sp>
        <p:sp>
          <p:nvSpPr>
            <p:cNvPr id="52" name="Freeform 51">
              <a:extLst>
                <a:ext uri="{FF2B5EF4-FFF2-40B4-BE49-F238E27FC236}">
                  <a16:creationId xmlns:a16="http://schemas.microsoft.com/office/drawing/2014/main" id="{56E1F84D-865D-52B3-F936-B7765737049C}"/>
                </a:ext>
              </a:extLst>
            </p:cNvPr>
            <p:cNvSpPr/>
            <p:nvPr/>
          </p:nvSpPr>
          <p:spPr>
            <a:xfrm flipH="1">
              <a:off x="3790893" y="2753359"/>
              <a:ext cx="1442720" cy="1351280"/>
            </a:xfrm>
            <a:custGeom>
              <a:avLst/>
              <a:gdLst>
                <a:gd name="connsiteX0" fmla="*/ 1432560 w 1442720"/>
                <a:gd name="connsiteY0" fmla="*/ 1351280 h 1351280"/>
                <a:gd name="connsiteX1" fmla="*/ 0 w 1442720"/>
                <a:gd name="connsiteY1" fmla="*/ 0 h 1351280"/>
                <a:gd name="connsiteX2" fmla="*/ 1330960 w 1442720"/>
                <a:gd name="connsiteY2" fmla="*/ 0 h 1351280"/>
                <a:gd name="connsiteX3" fmla="*/ 1442720 w 1442720"/>
                <a:gd name="connsiteY3" fmla="*/ 81280 h 1351280"/>
                <a:gd name="connsiteX4" fmla="*/ 1432560 w 1442720"/>
                <a:gd name="connsiteY4" fmla="*/ 1351280 h 135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720" h="1351280">
                  <a:moveTo>
                    <a:pt x="1432560" y="1351280"/>
                  </a:moveTo>
                  <a:lnTo>
                    <a:pt x="0" y="0"/>
                  </a:lnTo>
                  <a:lnTo>
                    <a:pt x="1330960" y="0"/>
                  </a:lnTo>
                  <a:lnTo>
                    <a:pt x="1442720" y="81280"/>
                  </a:lnTo>
                  <a:cubicBezTo>
                    <a:pt x="1439333" y="504613"/>
                    <a:pt x="1435947" y="927947"/>
                    <a:pt x="1432560" y="1351280"/>
                  </a:cubicBezTo>
                  <a:close/>
                </a:path>
              </a:pathLst>
            </a:custGeom>
            <a:gradFill flip="none" rotWithShape="1">
              <a:gsLst>
                <a:gs pos="35000">
                  <a:srgbClr val="73FEFF">
                    <a:alpha val="26881"/>
                  </a:srgbClr>
                </a:gs>
                <a:gs pos="100000">
                  <a:srgbClr val="00B05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23393F7C-EC3D-C009-00D0-43E8C2947E0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44502" y="1575273"/>
              <a:ext cx="647842" cy="647842"/>
            </a:xfrm>
            <a:prstGeom prst="rect">
              <a:avLst/>
            </a:prstGeom>
          </p:spPr>
        </p:pic>
      </p:grpSp>
      <p:grpSp>
        <p:nvGrpSpPr>
          <p:cNvPr id="68" name="Group 67">
            <a:extLst>
              <a:ext uri="{FF2B5EF4-FFF2-40B4-BE49-F238E27FC236}">
                <a16:creationId xmlns:a16="http://schemas.microsoft.com/office/drawing/2014/main" id="{EA96BA1F-29E3-0C5C-E3BC-5FEB3771ECAA}"/>
              </a:ext>
            </a:extLst>
          </p:cNvPr>
          <p:cNvGrpSpPr/>
          <p:nvPr/>
        </p:nvGrpSpPr>
        <p:grpSpPr>
          <a:xfrm>
            <a:off x="1104493" y="4075771"/>
            <a:ext cx="2731424" cy="1379746"/>
            <a:chOff x="1104493" y="4075771"/>
            <a:chExt cx="2731424" cy="1379746"/>
          </a:xfrm>
        </p:grpSpPr>
        <p:sp>
          <p:nvSpPr>
            <p:cNvPr id="33" name="Rectangle 32">
              <a:extLst>
                <a:ext uri="{FF2B5EF4-FFF2-40B4-BE49-F238E27FC236}">
                  <a16:creationId xmlns:a16="http://schemas.microsoft.com/office/drawing/2014/main" id="{161DCD22-4700-9972-4345-71728905740D}"/>
                </a:ext>
              </a:extLst>
            </p:cNvPr>
            <p:cNvSpPr/>
            <p:nvPr/>
          </p:nvSpPr>
          <p:spPr>
            <a:xfrm>
              <a:off x="1104493" y="4155037"/>
              <a:ext cx="1290320" cy="1290320"/>
            </a:xfrm>
            <a:prstGeom prst="rect">
              <a:avLst/>
            </a:prstGeom>
            <a:solidFill>
              <a:srgbClr val="0070C0">
                <a:alpha val="37000"/>
              </a:srgbClr>
            </a:solid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a:p>
              <a:pPr algn="ctr"/>
              <a:endParaRPr lang="en-GB" sz="1400" dirty="0"/>
            </a:p>
            <a:p>
              <a:pPr algn="ctr"/>
              <a:endParaRPr lang="en-GB" sz="1400" dirty="0"/>
            </a:p>
            <a:p>
              <a:pPr algn="ctr"/>
              <a:r>
                <a:rPr lang="en-GB" sz="1400" dirty="0">
                  <a:solidFill>
                    <a:srgbClr val="73FEFF"/>
                  </a:solidFill>
                </a:rPr>
                <a:t>Intent</a:t>
              </a:r>
              <a:endParaRPr lang="en-US" sz="1400" dirty="0">
                <a:solidFill>
                  <a:srgbClr val="73FEFF"/>
                </a:solidFill>
              </a:endParaRPr>
            </a:p>
          </p:txBody>
        </p:sp>
        <p:sp>
          <p:nvSpPr>
            <p:cNvPr id="54" name="Freeform 53">
              <a:extLst>
                <a:ext uri="{FF2B5EF4-FFF2-40B4-BE49-F238E27FC236}">
                  <a16:creationId xmlns:a16="http://schemas.microsoft.com/office/drawing/2014/main" id="{B6409330-8CDC-427B-55F8-70D27C0DE503}"/>
                </a:ext>
              </a:extLst>
            </p:cNvPr>
            <p:cNvSpPr/>
            <p:nvPr/>
          </p:nvSpPr>
          <p:spPr>
            <a:xfrm rot="10800000" flipV="1">
              <a:off x="2393197" y="4075771"/>
              <a:ext cx="1442720" cy="1379746"/>
            </a:xfrm>
            <a:custGeom>
              <a:avLst/>
              <a:gdLst>
                <a:gd name="connsiteX0" fmla="*/ 1432560 w 1442720"/>
                <a:gd name="connsiteY0" fmla="*/ 1351280 h 1351280"/>
                <a:gd name="connsiteX1" fmla="*/ 0 w 1442720"/>
                <a:gd name="connsiteY1" fmla="*/ 0 h 1351280"/>
                <a:gd name="connsiteX2" fmla="*/ 1330960 w 1442720"/>
                <a:gd name="connsiteY2" fmla="*/ 0 h 1351280"/>
                <a:gd name="connsiteX3" fmla="*/ 1442720 w 1442720"/>
                <a:gd name="connsiteY3" fmla="*/ 81280 h 1351280"/>
                <a:gd name="connsiteX4" fmla="*/ 1432560 w 1442720"/>
                <a:gd name="connsiteY4" fmla="*/ 1351280 h 135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720" h="1351280">
                  <a:moveTo>
                    <a:pt x="1432560" y="1351280"/>
                  </a:moveTo>
                  <a:lnTo>
                    <a:pt x="0" y="0"/>
                  </a:lnTo>
                  <a:lnTo>
                    <a:pt x="1330960" y="0"/>
                  </a:lnTo>
                  <a:lnTo>
                    <a:pt x="1442720" y="81280"/>
                  </a:lnTo>
                  <a:cubicBezTo>
                    <a:pt x="1439333" y="504613"/>
                    <a:pt x="1435947" y="927947"/>
                    <a:pt x="1432560" y="1351280"/>
                  </a:cubicBezTo>
                  <a:close/>
                </a:path>
              </a:pathLst>
            </a:custGeom>
            <a:gradFill flip="none" rotWithShape="1">
              <a:gsLst>
                <a:gs pos="35000">
                  <a:srgbClr val="73FEFF">
                    <a:alpha val="26881"/>
                  </a:srgbClr>
                </a:gs>
                <a:gs pos="100000">
                  <a:srgbClr val="0070C0"/>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750D183A-BCE7-564B-AE6E-EF8CAE44115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65887" y="4301158"/>
              <a:ext cx="512453" cy="647842"/>
            </a:xfrm>
            <a:prstGeom prst="rect">
              <a:avLst/>
            </a:prstGeom>
          </p:spPr>
        </p:pic>
      </p:grpSp>
      <p:grpSp>
        <p:nvGrpSpPr>
          <p:cNvPr id="67" name="Group 66">
            <a:extLst>
              <a:ext uri="{FF2B5EF4-FFF2-40B4-BE49-F238E27FC236}">
                <a16:creationId xmlns:a16="http://schemas.microsoft.com/office/drawing/2014/main" id="{AD6071DD-60E7-79B3-DD54-7F1238D36312}"/>
              </a:ext>
            </a:extLst>
          </p:cNvPr>
          <p:cNvGrpSpPr/>
          <p:nvPr/>
        </p:nvGrpSpPr>
        <p:grpSpPr>
          <a:xfrm>
            <a:off x="2513878" y="2783840"/>
            <a:ext cx="1290320" cy="1290320"/>
            <a:chOff x="2513878" y="2783840"/>
            <a:chExt cx="1290320" cy="1290320"/>
          </a:xfrm>
        </p:grpSpPr>
        <p:sp>
          <p:nvSpPr>
            <p:cNvPr id="46" name="Rectangle 45">
              <a:extLst>
                <a:ext uri="{FF2B5EF4-FFF2-40B4-BE49-F238E27FC236}">
                  <a16:creationId xmlns:a16="http://schemas.microsoft.com/office/drawing/2014/main" id="{14F6DA23-F57E-CA40-9A28-064801CC572F}"/>
                </a:ext>
              </a:extLst>
            </p:cNvPr>
            <p:cNvSpPr/>
            <p:nvPr/>
          </p:nvSpPr>
          <p:spPr>
            <a:xfrm>
              <a:off x="2513878" y="2783840"/>
              <a:ext cx="1290320" cy="1290320"/>
            </a:xfrm>
            <a:prstGeom prst="rect">
              <a:avLst/>
            </a:prstGeom>
            <a:solidFill>
              <a:srgbClr val="73FEFF">
                <a:alpha val="27000"/>
              </a:srgbClr>
            </a:solidFill>
            <a:ln w="31750">
              <a:solidFill>
                <a:srgbClr val="73FEFF"/>
              </a:solidFill>
            </a:ln>
            <a:effectLst>
              <a:glow rad="222866">
                <a:schemeClr val="tx1">
                  <a:alpha val="34907"/>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rgbClr val="73FEFF"/>
                </a:solidFill>
              </a:endParaRPr>
            </a:p>
            <a:p>
              <a:pPr algn="ctr"/>
              <a:endParaRPr lang="en-GB" sz="1400" dirty="0">
                <a:solidFill>
                  <a:srgbClr val="73FEFF"/>
                </a:solidFill>
              </a:endParaRPr>
            </a:p>
            <a:p>
              <a:pPr algn="ctr"/>
              <a:endParaRPr lang="en-GB" sz="1400" dirty="0">
                <a:solidFill>
                  <a:srgbClr val="73FEFF"/>
                </a:solidFill>
              </a:endParaRPr>
            </a:p>
            <a:p>
              <a:pPr algn="ctr"/>
              <a:r>
                <a:rPr lang="en-GB" sz="1400" dirty="0">
                  <a:solidFill>
                    <a:srgbClr val="73FEFF"/>
                  </a:solidFill>
                </a:rPr>
                <a:t>Purpose</a:t>
              </a:r>
              <a:endParaRPr lang="en-US" sz="1400" dirty="0">
                <a:solidFill>
                  <a:srgbClr val="73FEFF"/>
                </a:solidFill>
              </a:endParaRPr>
            </a:p>
          </p:txBody>
        </p:sp>
        <p:pic>
          <p:nvPicPr>
            <p:cNvPr id="65" name="Picture 64">
              <a:extLst>
                <a:ext uri="{FF2B5EF4-FFF2-40B4-BE49-F238E27FC236}">
                  <a16:creationId xmlns:a16="http://schemas.microsoft.com/office/drawing/2014/main" id="{06B9EFED-3ADB-CC86-0D1F-C061DF86643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35117" y="2953172"/>
              <a:ext cx="647842" cy="647842"/>
            </a:xfrm>
            <a:prstGeom prst="rect">
              <a:avLst/>
            </a:prstGeom>
          </p:spPr>
        </p:pic>
      </p:grpSp>
      <p:grpSp>
        <p:nvGrpSpPr>
          <p:cNvPr id="24" name="Group 23">
            <a:extLst>
              <a:ext uri="{FF2B5EF4-FFF2-40B4-BE49-F238E27FC236}">
                <a16:creationId xmlns:a16="http://schemas.microsoft.com/office/drawing/2014/main" id="{4781BDB3-2593-683A-235E-1977A49280DA}"/>
              </a:ext>
            </a:extLst>
          </p:cNvPr>
          <p:cNvGrpSpPr/>
          <p:nvPr/>
        </p:nvGrpSpPr>
        <p:grpSpPr>
          <a:xfrm>
            <a:off x="7084870" y="1442720"/>
            <a:ext cx="4002637" cy="4002637"/>
            <a:chOff x="7084870" y="1442720"/>
            <a:chExt cx="4002637" cy="4002637"/>
          </a:xfrm>
        </p:grpSpPr>
        <p:sp>
          <p:nvSpPr>
            <p:cNvPr id="2" name="Rectangle 1">
              <a:extLst>
                <a:ext uri="{FF2B5EF4-FFF2-40B4-BE49-F238E27FC236}">
                  <a16:creationId xmlns:a16="http://schemas.microsoft.com/office/drawing/2014/main" id="{C1FFA9C9-EDB8-D72B-9F71-2EFA8E625E85}"/>
                </a:ext>
              </a:extLst>
            </p:cNvPr>
            <p:cNvSpPr/>
            <p:nvPr/>
          </p:nvSpPr>
          <p:spPr>
            <a:xfrm>
              <a:off x="7084870" y="1442720"/>
              <a:ext cx="4002637" cy="4002637"/>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TextBox 22">
              <a:extLst>
                <a:ext uri="{FF2B5EF4-FFF2-40B4-BE49-F238E27FC236}">
                  <a16:creationId xmlns:a16="http://schemas.microsoft.com/office/drawing/2014/main" id="{3C94F622-F987-6FC9-BBCB-99043F58BB21}"/>
                </a:ext>
              </a:extLst>
            </p:cNvPr>
            <p:cNvSpPr txBox="1"/>
            <p:nvPr/>
          </p:nvSpPr>
          <p:spPr>
            <a:xfrm>
              <a:off x="8018977" y="1775469"/>
              <a:ext cx="2134422" cy="245645"/>
            </a:xfrm>
            <a:prstGeom prst="rect">
              <a:avLst/>
            </a:prstGeom>
          </p:spPr>
          <p:txBody>
            <a:bodyPr lIns="0" tIns="0" rIns="0" bIns="0" rtlCol="0" anchor="t">
              <a:spAutoFit/>
            </a:bodyPr>
            <a:lstStyle/>
            <a:p>
              <a:pPr algn="ctr">
                <a:lnSpc>
                  <a:spcPts val="2146"/>
                </a:lnSpc>
              </a:pPr>
              <a:r>
                <a:rPr lang="en-US" sz="1600" spc="-46" dirty="0">
                  <a:solidFill>
                    <a:srgbClr val="73FEFF"/>
                  </a:solidFill>
                  <a:latin typeface="+mj-lt"/>
                </a:rPr>
                <a:t>Individual Purpose </a:t>
              </a:r>
            </a:p>
          </p:txBody>
        </p:sp>
      </p:grpSp>
      <p:grpSp>
        <p:nvGrpSpPr>
          <p:cNvPr id="25" name="Group 24">
            <a:extLst>
              <a:ext uri="{FF2B5EF4-FFF2-40B4-BE49-F238E27FC236}">
                <a16:creationId xmlns:a16="http://schemas.microsoft.com/office/drawing/2014/main" id="{DE87D4C2-2361-672C-E2E8-0A0E133BB559}"/>
              </a:ext>
            </a:extLst>
          </p:cNvPr>
          <p:cNvGrpSpPr/>
          <p:nvPr/>
        </p:nvGrpSpPr>
        <p:grpSpPr>
          <a:xfrm>
            <a:off x="7497023" y="2367279"/>
            <a:ext cx="3178331" cy="3078077"/>
            <a:chOff x="7497023" y="2367279"/>
            <a:chExt cx="3178331" cy="3078077"/>
          </a:xfrm>
        </p:grpSpPr>
        <p:sp>
          <p:nvSpPr>
            <p:cNvPr id="4" name="Rectangle 3">
              <a:extLst>
                <a:ext uri="{FF2B5EF4-FFF2-40B4-BE49-F238E27FC236}">
                  <a16:creationId xmlns:a16="http://schemas.microsoft.com/office/drawing/2014/main" id="{3FE40D1A-9394-832C-909E-816C2C19FC23}"/>
                </a:ext>
              </a:extLst>
            </p:cNvPr>
            <p:cNvSpPr/>
            <p:nvPr/>
          </p:nvSpPr>
          <p:spPr>
            <a:xfrm>
              <a:off x="7497023" y="2367279"/>
              <a:ext cx="3178331" cy="3078077"/>
            </a:xfrm>
            <a:prstGeom prst="rect">
              <a:avLst/>
            </a:prstGeom>
            <a:solidFill>
              <a:srgbClr val="0070C0">
                <a:alpha val="39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TextBox 23">
              <a:extLst>
                <a:ext uri="{FF2B5EF4-FFF2-40B4-BE49-F238E27FC236}">
                  <a16:creationId xmlns:a16="http://schemas.microsoft.com/office/drawing/2014/main" id="{95B48D8F-1650-3FD8-189C-23F6D9605E03}"/>
                </a:ext>
              </a:extLst>
            </p:cNvPr>
            <p:cNvSpPr txBox="1"/>
            <p:nvPr/>
          </p:nvSpPr>
          <p:spPr>
            <a:xfrm>
              <a:off x="8041079" y="2584621"/>
              <a:ext cx="2090217" cy="230832"/>
            </a:xfrm>
            <a:prstGeom prst="rect">
              <a:avLst/>
            </a:prstGeom>
          </p:spPr>
          <p:txBody>
            <a:bodyPr lIns="0" tIns="0" rIns="0" bIns="0" rtlCol="0" anchor="t">
              <a:spAutoFit/>
            </a:bodyPr>
            <a:lstStyle/>
            <a:p>
              <a:pPr algn="ctr">
                <a:lnSpc>
                  <a:spcPts val="1776"/>
                </a:lnSpc>
              </a:pPr>
              <a:r>
                <a:rPr lang="en-US" sz="1600" spc="-38" dirty="0">
                  <a:solidFill>
                    <a:srgbClr val="73FEFF"/>
                  </a:solidFill>
                  <a:latin typeface="+mj-lt"/>
                </a:rPr>
                <a:t>Human Work Purpose </a:t>
              </a:r>
            </a:p>
          </p:txBody>
        </p:sp>
      </p:grpSp>
      <p:grpSp>
        <p:nvGrpSpPr>
          <p:cNvPr id="26" name="Group 25">
            <a:extLst>
              <a:ext uri="{FF2B5EF4-FFF2-40B4-BE49-F238E27FC236}">
                <a16:creationId xmlns:a16="http://schemas.microsoft.com/office/drawing/2014/main" id="{3ADA6ED2-7B02-1B56-394D-21672AEFDDEB}"/>
              </a:ext>
            </a:extLst>
          </p:cNvPr>
          <p:cNvGrpSpPr/>
          <p:nvPr/>
        </p:nvGrpSpPr>
        <p:grpSpPr>
          <a:xfrm>
            <a:off x="7716695" y="3017520"/>
            <a:ext cx="2738986" cy="2427837"/>
            <a:chOff x="7716695" y="3017520"/>
            <a:chExt cx="2738986" cy="2427837"/>
          </a:xfrm>
        </p:grpSpPr>
        <p:sp>
          <p:nvSpPr>
            <p:cNvPr id="18" name="Rectangle 17">
              <a:extLst>
                <a:ext uri="{FF2B5EF4-FFF2-40B4-BE49-F238E27FC236}">
                  <a16:creationId xmlns:a16="http://schemas.microsoft.com/office/drawing/2014/main" id="{23042CDB-F76A-669A-DBAE-1CD8543A64EA}"/>
                </a:ext>
              </a:extLst>
            </p:cNvPr>
            <p:cNvSpPr/>
            <p:nvPr/>
          </p:nvSpPr>
          <p:spPr>
            <a:xfrm>
              <a:off x="7852463" y="3017520"/>
              <a:ext cx="2467451" cy="2427837"/>
            </a:xfrm>
            <a:prstGeom prst="rect">
              <a:avLst/>
            </a:prstGeom>
            <a:solidFill>
              <a:srgbClr val="2192AB">
                <a:alpha val="47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1">
              <a:extLst>
                <a:ext uri="{FF2B5EF4-FFF2-40B4-BE49-F238E27FC236}">
                  <a16:creationId xmlns:a16="http://schemas.microsoft.com/office/drawing/2014/main" id="{7BABBCB4-670F-E561-38F5-99B84D01FE7B}"/>
                </a:ext>
              </a:extLst>
            </p:cNvPr>
            <p:cNvSpPr txBox="1"/>
            <p:nvPr/>
          </p:nvSpPr>
          <p:spPr>
            <a:xfrm>
              <a:off x="8019740" y="3669164"/>
              <a:ext cx="2132897" cy="1137106"/>
            </a:xfrm>
            <a:prstGeom prst="rect">
              <a:avLst/>
            </a:prstGeom>
          </p:spPr>
          <p:txBody>
            <a:bodyPr wrap="square" lIns="0" tIns="0" rIns="0" bIns="0" rtlCol="0" anchor="t">
              <a:spAutoFit/>
            </a:bodyPr>
            <a:lstStyle/>
            <a:p>
              <a:pPr algn="ctr">
                <a:lnSpc>
                  <a:spcPts val="1776"/>
                </a:lnSpc>
              </a:pPr>
              <a:r>
                <a:rPr lang="en-US" sz="1400" spc="-38" dirty="0">
                  <a:solidFill>
                    <a:schemeClr val="bg1"/>
                  </a:solidFill>
                </a:rPr>
                <a:t>Business Purpose begins with intentions but is revealed through how the company operates and the decisions it makes. </a:t>
              </a:r>
            </a:p>
          </p:txBody>
        </p:sp>
        <p:sp>
          <p:nvSpPr>
            <p:cNvPr id="22" name="TextBox 24">
              <a:extLst>
                <a:ext uri="{FF2B5EF4-FFF2-40B4-BE49-F238E27FC236}">
                  <a16:creationId xmlns:a16="http://schemas.microsoft.com/office/drawing/2014/main" id="{CD64E7F5-E558-FD0A-5B9C-07F12D544BE7}"/>
                </a:ext>
              </a:extLst>
            </p:cNvPr>
            <p:cNvSpPr txBox="1"/>
            <p:nvPr/>
          </p:nvSpPr>
          <p:spPr>
            <a:xfrm>
              <a:off x="7716695" y="3219715"/>
              <a:ext cx="2738986" cy="205184"/>
            </a:xfrm>
            <a:prstGeom prst="rect">
              <a:avLst/>
            </a:prstGeom>
          </p:spPr>
          <p:txBody>
            <a:bodyPr wrap="square" lIns="0" tIns="0" rIns="0" bIns="0" rtlCol="0" anchor="t">
              <a:spAutoFit/>
            </a:bodyPr>
            <a:lstStyle/>
            <a:p>
              <a:pPr algn="ctr">
                <a:lnSpc>
                  <a:spcPts val="1628"/>
                </a:lnSpc>
              </a:pPr>
              <a:r>
                <a:rPr lang="en-US" sz="1600" b="1" spc="-35" dirty="0">
                  <a:solidFill>
                    <a:srgbClr val="73FEFF"/>
                  </a:solidFill>
                  <a:latin typeface="+mj-lt"/>
                </a:rPr>
                <a:t>Organizational </a:t>
              </a:r>
              <a:r>
                <a:rPr lang="en-US" sz="1600" spc="-35" dirty="0">
                  <a:solidFill>
                    <a:srgbClr val="73FEFF"/>
                  </a:solidFill>
                  <a:latin typeface="+mj-lt"/>
                </a:rPr>
                <a:t>Purpose</a:t>
              </a:r>
              <a:r>
                <a:rPr lang="en-US" sz="1600" b="1" spc="-35" dirty="0">
                  <a:solidFill>
                    <a:srgbClr val="73FEFF"/>
                  </a:solidFill>
                  <a:latin typeface="+mj-lt"/>
                </a:rPr>
                <a:t>​ </a:t>
              </a:r>
            </a:p>
          </p:txBody>
        </p:sp>
      </p:grpSp>
      <p:cxnSp>
        <p:nvCxnSpPr>
          <p:cNvPr id="27" name="Straight Connector 26">
            <a:extLst>
              <a:ext uri="{FF2B5EF4-FFF2-40B4-BE49-F238E27FC236}">
                <a16:creationId xmlns:a16="http://schemas.microsoft.com/office/drawing/2014/main" id="{E88366AB-A6B0-F001-F988-172883EBA6FB}"/>
              </a:ext>
            </a:extLst>
          </p:cNvPr>
          <p:cNvCxnSpPr>
            <a:cxnSpLocks/>
          </p:cNvCxnSpPr>
          <p:nvPr/>
        </p:nvCxnSpPr>
        <p:spPr>
          <a:xfrm>
            <a:off x="7084870" y="-1960965"/>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F212036-9041-F030-BE93-F05712A514D3}"/>
              </a:ext>
            </a:extLst>
          </p:cNvPr>
          <p:cNvCxnSpPr>
            <a:cxnSpLocks/>
          </p:cNvCxnSpPr>
          <p:nvPr/>
        </p:nvCxnSpPr>
        <p:spPr>
          <a:xfrm>
            <a:off x="7084870" y="5852160"/>
            <a:ext cx="0" cy="1026357"/>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78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100000">
                                          <p:val>
                                            <p:strVal val="#ppt_x"/>
                                          </p:val>
                                        </p:tav>
                                      </p:tavLst>
                                    </p:anim>
                                    <p:anim calcmode="lin" valueType="num">
                                      <p:cBhvr>
                                        <p:cTn id="8" dur="1000" fill="hold"/>
                                        <p:tgtEl>
                                          <p:spTgt spid="17"/>
                                        </p:tgtEl>
                                        <p:attrNameLst>
                                          <p:attrName>ppt_y</p:attrName>
                                        </p:attrNameLst>
                                      </p:cBhvr>
                                      <p:tavLst>
                                        <p:tav tm="0">
                                          <p:val>
                                            <p:strVal val="#ppt_y-#ppt_h/2"/>
                                          </p:val>
                                        </p:tav>
                                        <p:tav tm="100000">
                                          <p:val>
                                            <p:strVal val="#ppt_y"/>
                                          </p:val>
                                        </p:tav>
                                      </p:tavLst>
                                    </p:anim>
                                    <p:anim calcmode="lin" valueType="num">
                                      <p:cBhvr>
                                        <p:cTn id="9" dur="1000" fill="hold"/>
                                        <p:tgtEl>
                                          <p:spTgt spid="17"/>
                                        </p:tgtEl>
                                        <p:attrNameLst>
                                          <p:attrName>ppt_w</p:attrName>
                                        </p:attrNameLst>
                                      </p:cBhvr>
                                      <p:tavLst>
                                        <p:tav tm="0">
                                          <p:val>
                                            <p:strVal val="#ppt_w"/>
                                          </p:val>
                                        </p:tav>
                                        <p:tav tm="100000">
                                          <p:val>
                                            <p:strVal val="#ppt_w"/>
                                          </p:val>
                                        </p:tav>
                                      </p:tavLst>
                                    </p:anim>
                                    <p:anim calcmode="lin" valueType="num">
                                      <p:cBhvr>
                                        <p:cTn id="10" dur="10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 calcmode="lin" valueType="num">
                                      <p:cBhvr>
                                        <p:cTn id="18" dur="500" fill="hold"/>
                                        <p:tgtEl>
                                          <p:spTgt spid="67"/>
                                        </p:tgtEl>
                                        <p:attrNameLst>
                                          <p:attrName>ppt_w</p:attrName>
                                        </p:attrNameLst>
                                      </p:cBhvr>
                                      <p:tavLst>
                                        <p:tav tm="0">
                                          <p:val>
                                            <p:fltVal val="0"/>
                                          </p:val>
                                        </p:tav>
                                        <p:tav tm="100000">
                                          <p:val>
                                            <p:strVal val="#ppt_w"/>
                                          </p:val>
                                        </p:tav>
                                      </p:tavLst>
                                    </p:anim>
                                    <p:anim calcmode="lin" valueType="num">
                                      <p:cBhvr>
                                        <p:cTn id="19" dur="500" fill="hold"/>
                                        <p:tgtEl>
                                          <p:spTgt spid="67"/>
                                        </p:tgtEl>
                                        <p:attrNameLst>
                                          <p:attrName>ppt_h</p:attrName>
                                        </p:attrNameLst>
                                      </p:cBhvr>
                                      <p:tavLst>
                                        <p:tav tm="0">
                                          <p:val>
                                            <p:fltVal val="0"/>
                                          </p:val>
                                        </p:tav>
                                        <p:tav tm="100000">
                                          <p:val>
                                            <p:strVal val="#ppt_h"/>
                                          </p:val>
                                        </p:tav>
                                      </p:tavLst>
                                    </p:anim>
                                    <p:animEffect transition="in" filter="fade">
                                      <p:cBhvr>
                                        <p:cTn id="20" dur="500"/>
                                        <p:tgtEl>
                                          <p:spTgt spid="67"/>
                                        </p:tgtEl>
                                      </p:cBhvr>
                                    </p:animEffect>
                                  </p:childTnLst>
                                </p:cTn>
                              </p:par>
                            </p:childTnLst>
                          </p:cTn>
                        </p:par>
                        <p:par>
                          <p:cTn id="21" fill="hold">
                            <p:stCondLst>
                              <p:cond delay="2500"/>
                            </p:stCondLst>
                            <p:childTnLst>
                              <p:par>
                                <p:cTn id="22" presetID="22" presetClass="entr" presetSubtype="4"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wipe(down)">
                                      <p:cBhvr>
                                        <p:cTn id="24" dur="500"/>
                                        <p:tgtEl>
                                          <p:spTgt spid="66"/>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up)">
                                      <p:cBhvr>
                                        <p:cTn id="28" dur="500"/>
                                        <p:tgtEl>
                                          <p:spTgt spid="68"/>
                                        </p:tgtEl>
                                      </p:cBhvr>
                                    </p:animEffect>
                                  </p:childTnLst>
                                </p:cTn>
                              </p:par>
                            </p:childTnLst>
                          </p:cTn>
                        </p:par>
                        <p:par>
                          <p:cTn id="29" fill="hold">
                            <p:stCondLst>
                              <p:cond delay="3500"/>
                            </p:stCondLst>
                            <p:childTnLst>
                              <p:par>
                                <p:cTn id="30" presetID="22" presetClass="entr" presetSubtype="4" fill="hold"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down)">
                                      <p:cBhvr>
                                        <p:cTn id="32" dur="500"/>
                                        <p:tgtEl>
                                          <p:spTgt spid="69"/>
                                        </p:tgtEl>
                                      </p:cBhvr>
                                    </p:animEffect>
                                  </p:childTnLst>
                                </p:cTn>
                              </p:par>
                            </p:childTnLst>
                          </p:cTn>
                        </p:par>
                        <p:par>
                          <p:cTn id="33" fill="hold">
                            <p:stCondLst>
                              <p:cond delay="4000"/>
                            </p:stCondLst>
                            <p:childTnLst>
                              <p:par>
                                <p:cTn id="34" presetID="17" presetClass="entr" presetSubtype="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ppt_x</p:attrName>
                                        </p:attrNameLst>
                                      </p:cBhvr>
                                      <p:tavLst>
                                        <p:tav tm="0">
                                          <p:val>
                                            <p:strVal val="#ppt_x-#ppt_w/2"/>
                                          </p:val>
                                        </p:tav>
                                        <p:tav tm="100000">
                                          <p:val>
                                            <p:strVal val="#ppt_x"/>
                                          </p:val>
                                        </p:tav>
                                      </p:tavLst>
                                    </p:anim>
                                    <p:anim calcmode="lin" valueType="num">
                                      <p:cBhvr>
                                        <p:cTn id="37" dur="500" fill="hold"/>
                                        <p:tgtEl>
                                          <p:spTgt spid="30"/>
                                        </p:tgtEl>
                                        <p:attrNameLst>
                                          <p:attrName>ppt_y</p:attrName>
                                        </p:attrNameLst>
                                      </p:cBhvr>
                                      <p:tavLst>
                                        <p:tav tm="0">
                                          <p:val>
                                            <p:strVal val="#ppt_y"/>
                                          </p:val>
                                        </p:tav>
                                        <p:tav tm="100000">
                                          <p:val>
                                            <p:strVal val="#ppt_y"/>
                                          </p:val>
                                        </p:tav>
                                      </p:tavLst>
                                    </p:anim>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strVal val="#ppt_h"/>
                                          </p:val>
                                        </p:tav>
                                        <p:tav tm="100000">
                                          <p:val>
                                            <p:strVal val="#ppt_h"/>
                                          </p:val>
                                        </p:tav>
                                      </p:tavLst>
                                    </p:anim>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7" presetClass="entr" presetSubtype="1"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1000" fill="hold"/>
                                        <p:tgtEl>
                                          <p:spTgt spid="27"/>
                                        </p:tgtEl>
                                        <p:attrNameLst>
                                          <p:attrName>ppt_x</p:attrName>
                                        </p:attrNameLst>
                                      </p:cBhvr>
                                      <p:tavLst>
                                        <p:tav tm="0">
                                          <p:val>
                                            <p:strVal val="#ppt_x"/>
                                          </p:val>
                                        </p:tav>
                                        <p:tav tm="100000">
                                          <p:val>
                                            <p:strVal val="#ppt_x"/>
                                          </p:val>
                                        </p:tav>
                                      </p:tavLst>
                                    </p:anim>
                                    <p:anim calcmode="lin" valueType="num">
                                      <p:cBhvr>
                                        <p:cTn id="47" dur="1000" fill="hold"/>
                                        <p:tgtEl>
                                          <p:spTgt spid="27"/>
                                        </p:tgtEl>
                                        <p:attrNameLst>
                                          <p:attrName>ppt_y</p:attrName>
                                        </p:attrNameLst>
                                      </p:cBhvr>
                                      <p:tavLst>
                                        <p:tav tm="0">
                                          <p:val>
                                            <p:strVal val="#ppt_y-#ppt_h/2"/>
                                          </p:val>
                                        </p:tav>
                                        <p:tav tm="100000">
                                          <p:val>
                                            <p:strVal val="#ppt_y"/>
                                          </p:val>
                                        </p:tav>
                                      </p:tavLst>
                                    </p:anim>
                                    <p:anim calcmode="lin" valueType="num">
                                      <p:cBhvr>
                                        <p:cTn id="48" dur="1000" fill="hold"/>
                                        <p:tgtEl>
                                          <p:spTgt spid="27"/>
                                        </p:tgtEl>
                                        <p:attrNameLst>
                                          <p:attrName>ppt_w</p:attrName>
                                        </p:attrNameLst>
                                      </p:cBhvr>
                                      <p:tavLst>
                                        <p:tav tm="0">
                                          <p:val>
                                            <p:strVal val="#ppt_w"/>
                                          </p:val>
                                        </p:tav>
                                        <p:tav tm="100000">
                                          <p:val>
                                            <p:strVal val="#ppt_w"/>
                                          </p:val>
                                        </p:tav>
                                      </p:tavLst>
                                    </p:anim>
                                    <p:anim calcmode="lin" valueType="num">
                                      <p:cBhvr>
                                        <p:cTn id="49" dur="1000" fill="hold"/>
                                        <p:tgtEl>
                                          <p:spTgt spid="27"/>
                                        </p:tgtEl>
                                        <p:attrNameLst>
                                          <p:attrName>ppt_h</p:attrName>
                                        </p:attrNameLst>
                                      </p:cBhvr>
                                      <p:tavLst>
                                        <p:tav tm="0">
                                          <p:val>
                                            <p:fltVal val="0"/>
                                          </p:val>
                                        </p:tav>
                                        <p:tav tm="100000">
                                          <p:val>
                                            <p:strVal val="#ppt_h"/>
                                          </p:val>
                                        </p:tav>
                                      </p:tavLst>
                                    </p:anim>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par>
                          <p:cTn id="54" fill="hold">
                            <p:stCondLst>
                              <p:cond delay="6000"/>
                            </p:stCondLst>
                            <p:childTnLst>
                              <p:par>
                                <p:cTn id="55" presetID="17" presetClass="entr" presetSubtype="1"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ppt_h/2"/>
                                          </p:val>
                                        </p:tav>
                                        <p:tav tm="100000">
                                          <p:val>
                                            <p:strVal val="#ppt_y"/>
                                          </p:val>
                                        </p:tav>
                                      </p:tavLst>
                                    </p:anim>
                                    <p:anim calcmode="lin" valueType="num">
                                      <p:cBhvr>
                                        <p:cTn id="59" dur="1000" fill="hold"/>
                                        <p:tgtEl>
                                          <p:spTgt spid="28"/>
                                        </p:tgtEl>
                                        <p:attrNameLst>
                                          <p:attrName>ppt_w</p:attrName>
                                        </p:attrNameLst>
                                      </p:cBhvr>
                                      <p:tavLst>
                                        <p:tav tm="0">
                                          <p:val>
                                            <p:strVal val="#ppt_w"/>
                                          </p:val>
                                        </p:tav>
                                        <p:tav tm="100000">
                                          <p:val>
                                            <p:strVal val="#ppt_w"/>
                                          </p:val>
                                        </p:tav>
                                      </p:tavLst>
                                    </p:anim>
                                    <p:anim calcmode="lin" valueType="num">
                                      <p:cBhvr>
                                        <p:cTn id="60" dur="1000" fill="hold"/>
                                        <p:tgtEl>
                                          <p:spTgt spid="28"/>
                                        </p:tgtEl>
                                        <p:attrNameLst>
                                          <p:attrName>ppt_h</p:attrName>
                                        </p:attrNameLst>
                                      </p:cBhvr>
                                      <p:tavLst>
                                        <p:tav tm="0">
                                          <p:val>
                                            <p:fltVal val="0"/>
                                          </p:val>
                                        </p:tav>
                                        <p:tav tm="100000">
                                          <p:val>
                                            <p:strVal val="#ppt_h"/>
                                          </p:val>
                                        </p:tav>
                                      </p:tavLst>
                                    </p:anim>
                                  </p:childTnLst>
                                </p:cTn>
                              </p:par>
                            </p:childTnLst>
                          </p:cTn>
                        </p:par>
                        <p:par>
                          <p:cTn id="61" fill="hold">
                            <p:stCondLst>
                              <p:cond delay="7000"/>
                            </p:stCondLst>
                            <p:childTnLst>
                              <p:par>
                                <p:cTn id="62" presetID="10" presetClass="entr" presetSubtype="0"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A30546-FCF5-58CD-C069-89047756AE0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rot="16200000">
            <a:off x="2667001" y="-2667002"/>
            <a:ext cx="6858000" cy="12192001"/>
          </a:xfrm>
          <a:prstGeom prst="rect">
            <a:avLst/>
          </a:prstGeom>
        </p:spPr>
      </p:pic>
      <p:sp>
        <p:nvSpPr>
          <p:cNvPr id="5" name="Rectangle 4">
            <a:extLst>
              <a:ext uri="{FF2B5EF4-FFF2-40B4-BE49-F238E27FC236}">
                <a16:creationId xmlns:a16="http://schemas.microsoft.com/office/drawing/2014/main" id="{14DB3794-C782-1208-784F-790192E142FA}"/>
              </a:ext>
            </a:extLst>
          </p:cNvPr>
          <p:cNvSpPr/>
          <p:nvPr/>
        </p:nvSpPr>
        <p:spPr>
          <a:xfrm>
            <a:off x="0" y="0"/>
            <a:ext cx="12191997" cy="6882343"/>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TextBox 5">
            <a:extLst>
              <a:ext uri="{FF2B5EF4-FFF2-40B4-BE49-F238E27FC236}">
                <a16:creationId xmlns:a16="http://schemas.microsoft.com/office/drawing/2014/main" id="{C81E7527-BA67-9995-5E35-5B93FFFBF54F}"/>
              </a:ext>
            </a:extLst>
          </p:cNvPr>
          <p:cNvSpPr txBox="1"/>
          <p:nvPr/>
        </p:nvSpPr>
        <p:spPr>
          <a:xfrm>
            <a:off x="570690" y="292469"/>
            <a:ext cx="1973938" cy="536044"/>
          </a:xfrm>
          <a:prstGeom prst="rect">
            <a:avLst/>
          </a:prstGeom>
          <a:noFill/>
        </p:spPr>
        <p:txBody>
          <a:bodyPr wrap="none" lIns="60960" tIns="30480" rIns="60960" bIns="30480" rtlCol="0" anchor="t">
            <a:spAutoFit/>
          </a:bodyPr>
          <a:lstStyle/>
          <a:p>
            <a:pPr>
              <a:lnSpc>
                <a:spcPts val="3700"/>
              </a:lnSpc>
            </a:pPr>
            <a:r>
              <a:rPr lang="en-US" sz="3200" spc="-80" dirty="0">
                <a:solidFill>
                  <a:schemeClr val="bg1"/>
                </a:solidFill>
                <a:latin typeface="+mj-lt"/>
                <a:cs typeface="Calibri"/>
              </a:rPr>
              <a:t>Prosperity </a:t>
            </a:r>
            <a:endParaRPr lang="en-US" sz="3200" spc="-80" dirty="0">
              <a:solidFill>
                <a:schemeClr val="bg1"/>
              </a:solidFill>
              <a:latin typeface="+mj-lt"/>
            </a:endParaRPr>
          </a:p>
        </p:txBody>
      </p:sp>
      <p:cxnSp>
        <p:nvCxnSpPr>
          <p:cNvPr id="17" name="Straight Connector 16">
            <a:extLst>
              <a:ext uri="{FF2B5EF4-FFF2-40B4-BE49-F238E27FC236}">
                <a16:creationId xmlns:a16="http://schemas.microsoft.com/office/drawing/2014/main" id="{DD35629A-AC9D-84ED-7DA7-C2218FA4075B}"/>
              </a:ext>
            </a:extLst>
          </p:cNvPr>
          <p:cNvCxnSpPr>
            <a:cxnSpLocks/>
          </p:cNvCxnSpPr>
          <p:nvPr/>
        </p:nvCxnSpPr>
        <p:spPr>
          <a:xfrm>
            <a:off x="437308" y="-63661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4781BDB3-2593-683A-235E-1977A49280DA}"/>
              </a:ext>
            </a:extLst>
          </p:cNvPr>
          <p:cNvGrpSpPr/>
          <p:nvPr/>
        </p:nvGrpSpPr>
        <p:grpSpPr>
          <a:xfrm>
            <a:off x="4094682" y="1427682"/>
            <a:ext cx="4002637" cy="4002637"/>
            <a:chOff x="7084870" y="1442720"/>
            <a:chExt cx="4002637" cy="4002637"/>
          </a:xfrm>
        </p:grpSpPr>
        <p:sp>
          <p:nvSpPr>
            <p:cNvPr id="2" name="Rectangle 1">
              <a:extLst>
                <a:ext uri="{FF2B5EF4-FFF2-40B4-BE49-F238E27FC236}">
                  <a16:creationId xmlns:a16="http://schemas.microsoft.com/office/drawing/2014/main" id="{C1FFA9C9-EDB8-D72B-9F71-2EFA8E625E85}"/>
                </a:ext>
              </a:extLst>
            </p:cNvPr>
            <p:cNvSpPr/>
            <p:nvPr/>
          </p:nvSpPr>
          <p:spPr>
            <a:xfrm>
              <a:off x="7084870" y="1442720"/>
              <a:ext cx="4002637" cy="4002637"/>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9" name="TextBox 22">
              <a:extLst>
                <a:ext uri="{FF2B5EF4-FFF2-40B4-BE49-F238E27FC236}">
                  <a16:creationId xmlns:a16="http://schemas.microsoft.com/office/drawing/2014/main" id="{3C94F622-F987-6FC9-BBCB-99043F58BB21}"/>
                </a:ext>
              </a:extLst>
            </p:cNvPr>
            <p:cNvSpPr txBox="1"/>
            <p:nvPr/>
          </p:nvSpPr>
          <p:spPr>
            <a:xfrm>
              <a:off x="8018977" y="2998113"/>
              <a:ext cx="2134422" cy="861774"/>
            </a:xfrm>
            <a:prstGeom prst="rect">
              <a:avLst/>
            </a:prstGeom>
          </p:spPr>
          <p:txBody>
            <a:bodyPr lIns="0" tIns="0" rIns="0" bIns="0" rtlCol="0" anchor="t">
              <a:spAutoFit/>
            </a:bodyPr>
            <a:lstStyle/>
            <a:p>
              <a:pPr algn="ctr"/>
              <a:r>
                <a:rPr lang="en-GB" sz="2800" dirty="0">
                  <a:solidFill>
                    <a:srgbClr val="73FEFF"/>
                  </a:solidFill>
                  <a:latin typeface="+mj-lt"/>
                </a:rPr>
                <a:t>New Rules of Competition</a:t>
              </a:r>
            </a:p>
          </p:txBody>
        </p:sp>
      </p:grpSp>
      <p:grpSp>
        <p:nvGrpSpPr>
          <p:cNvPr id="79" name="Group 78">
            <a:extLst>
              <a:ext uri="{FF2B5EF4-FFF2-40B4-BE49-F238E27FC236}">
                <a16:creationId xmlns:a16="http://schemas.microsoft.com/office/drawing/2014/main" id="{0BAE63F0-7EC4-71B8-3743-4ABB78AF8E99}"/>
              </a:ext>
            </a:extLst>
          </p:cNvPr>
          <p:cNvGrpSpPr/>
          <p:nvPr/>
        </p:nvGrpSpPr>
        <p:grpSpPr>
          <a:xfrm>
            <a:off x="830211" y="2936171"/>
            <a:ext cx="3265114" cy="1091551"/>
            <a:chOff x="830211" y="2936171"/>
            <a:chExt cx="3265114" cy="1091551"/>
          </a:xfrm>
        </p:grpSpPr>
        <p:grpSp>
          <p:nvGrpSpPr>
            <p:cNvPr id="36" name="Group 35">
              <a:extLst>
                <a:ext uri="{FF2B5EF4-FFF2-40B4-BE49-F238E27FC236}">
                  <a16:creationId xmlns:a16="http://schemas.microsoft.com/office/drawing/2014/main" id="{D30B6B8B-5691-C138-5113-B00871BA6685}"/>
                </a:ext>
              </a:extLst>
            </p:cNvPr>
            <p:cNvGrpSpPr/>
            <p:nvPr/>
          </p:nvGrpSpPr>
          <p:grpSpPr>
            <a:xfrm>
              <a:off x="830211" y="2936171"/>
              <a:ext cx="2430420" cy="1091551"/>
              <a:chOff x="8669554" y="1290004"/>
              <a:chExt cx="2430420" cy="1091551"/>
            </a:xfrm>
          </p:grpSpPr>
          <p:sp>
            <p:nvSpPr>
              <p:cNvPr id="37" name="Rectangle 36">
                <a:extLst>
                  <a:ext uri="{FF2B5EF4-FFF2-40B4-BE49-F238E27FC236}">
                    <a16:creationId xmlns:a16="http://schemas.microsoft.com/office/drawing/2014/main" id="{FD266984-8BBD-93F0-5AA7-DD1CD96D56D1}"/>
                  </a:ext>
                </a:extLst>
              </p:cNvPr>
              <p:cNvSpPr/>
              <p:nvPr/>
            </p:nvSpPr>
            <p:spPr>
              <a:xfrm>
                <a:off x="8669554" y="1290004"/>
                <a:ext cx="2430420" cy="1091551"/>
              </a:xfrm>
              <a:prstGeom prst="rect">
                <a:avLst/>
              </a:prstGeom>
              <a:solidFill>
                <a:srgbClr val="FFC000">
                  <a:alpha val="27000"/>
                </a:srgbClr>
              </a:solidFill>
              <a:ln w="31750">
                <a:solidFill>
                  <a:srgbClr val="FFC000"/>
                </a:solidFill>
              </a:ln>
              <a:effectLst>
                <a:glow rad="222866">
                  <a:schemeClr val="tx1">
                    <a:alpha val="34907"/>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rgbClr val="73FEFF"/>
                  </a:solidFill>
                </a:endParaRPr>
              </a:p>
              <a:p>
                <a:pPr algn="ctr"/>
                <a:endParaRPr lang="en-GB" sz="1400" dirty="0">
                  <a:solidFill>
                    <a:srgbClr val="73FEFF"/>
                  </a:solidFill>
                </a:endParaRPr>
              </a:p>
              <a:p>
                <a:pPr algn="ctr"/>
                <a:endParaRPr lang="en-GB" sz="1400" dirty="0">
                  <a:solidFill>
                    <a:srgbClr val="73FEFF"/>
                  </a:solidFill>
                </a:endParaRPr>
              </a:p>
            </p:txBody>
          </p:sp>
          <p:sp>
            <p:nvSpPr>
              <p:cNvPr id="38" name="TextBox 37">
                <a:extLst>
                  <a:ext uri="{FF2B5EF4-FFF2-40B4-BE49-F238E27FC236}">
                    <a16:creationId xmlns:a16="http://schemas.microsoft.com/office/drawing/2014/main" id="{891DEBF5-325B-3817-45AC-40578DC6C328}"/>
                  </a:ext>
                </a:extLst>
              </p:cNvPr>
              <p:cNvSpPr txBox="1"/>
              <p:nvPr/>
            </p:nvSpPr>
            <p:spPr>
              <a:xfrm>
                <a:off x="8865089" y="1574169"/>
                <a:ext cx="2234885" cy="523220"/>
              </a:xfrm>
              <a:prstGeom prst="rect">
                <a:avLst/>
              </a:prstGeom>
              <a:noFill/>
            </p:spPr>
            <p:txBody>
              <a:bodyPr wrap="square">
                <a:spAutoFit/>
              </a:bodyPr>
              <a:lstStyle/>
              <a:p>
                <a:r>
                  <a:rPr lang="en-GB" sz="1400" dirty="0">
                    <a:solidFill>
                      <a:schemeClr val="bg1"/>
                    </a:solidFill>
                    <a:latin typeface="+mj-lt"/>
                  </a:rPr>
                  <a:t>Personalize the customer experience</a:t>
                </a:r>
              </a:p>
            </p:txBody>
          </p:sp>
        </p:grpSp>
        <p:cxnSp>
          <p:nvCxnSpPr>
            <p:cNvPr id="70" name="Straight Connector 69">
              <a:extLst>
                <a:ext uri="{FF2B5EF4-FFF2-40B4-BE49-F238E27FC236}">
                  <a16:creationId xmlns:a16="http://schemas.microsoft.com/office/drawing/2014/main" id="{CC6CE24B-C1BE-4A69-DBF2-57CB8D78486E}"/>
                </a:ext>
              </a:extLst>
            </p:cNvPr>
            <p:cNvCxnSpPr>
              <a:cxnSpLocks/>
            </p:cNvCxnSpPr>
            <p:nvPr/>
          </p:nvCxnSpPr>
          <p:spPr>
            <a:xfrm>
              <a:off x="3265114" y="3481946"/>
              <a:ext cx="830211" cy="0"/>
            </a:xfrm>
            <a:prstGeom prst="line">
              <a:avLst/>
            </a:prstGeom>
            <a:ln w="31750">
              <a:gradFill flip="none" rotWithShape="1">
                <a:gsLst>
                  <a:gs pos="80000">
                    <a:srgbClr val="FFC000"/>
                  </a:gs>
                  <a:gs pos="30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9F1D5399-612C-1AAC-BFC3-8BCA974599D6}"/>
              </a:ext>
            </a:extLst>
          </p:cNvPr>
          <p:cNvGrpSpPr/>
          <p:nvPr/>
        </p:nvGrpSpPr>
        <p:grpSpPr>
          <a:xfrm>
            <a:off x="830211" y="4269999"/>
            <a:ext cx="3260627" cy="1091551"/>
            <a:chOff x="830211" y="4269999"/>
            <a:chExt cx="3260627" cy="1091551"/>
          </a:xfrm>
        </p:grpSpPr>
        <p:grpSp>
          <p:nvGrpSpPr>
            <p:cNvPr id="39" name="Group 38">
              <a:extLst>
                <a:ext uri="{FF2B5EF4-FFF2-40B4-BE49-F238E27FC236}">
                  <a16:creationId xmlns:a16="http://schemas.microsoft.com/office/drawing/2014/main" id="{EA4D043E-A6F9-93E5-986F-FD04F5D71E01}"/>
                </a:ext>
              </a:extLst>
            </p:cNvPr>
            <p:cNvGrpSpPr/>
            <p:nvPr/>
          </p:nvGrpSpPr>
          <p:grpSpPr>
            <a:xfrm>
              <a:off x="830211" y="4269999"/>
              <a:ext cx="2430420" cy="1091551"/>
              <a:chOff x="8669554" y="1290004"/>
              <a:chExt cx="2430420" cy="1091551"/>
            </a:xfrm>
          </p:grpSpPr>
          <p:sp>
            <p:nvSpPr>
              <p:cNvPr id="40" name="Rectangle 39">
                <a:extLst>
                  <a:ext uri="{FF2B5EF4-FFF2-40B4-BE49-F238E27FC236}">
                    <a16:creationId xmlns:a16="http://schemas.microsoft.com/office/drawing/2014/main" id="{6A6C7601-C0A2-46D6-FD1B-EC8F47C4D386}"/>
                  </a:ext>
                </a:extLst>
              </p:cNvPr>
              <p:cNvSpPr/>
              <p:nvPr/>
            </p:nvSpPr>
            <p:spPr>
              <a:xfrm>
                <a:off x="8669554" y="1290004"/>
                <a:ext cx="2430420" cy="1091551"/>
              </a:xfrm>
              <a:prstGeom prst="rect">
                <a:avLst/>
              </a:prstGeom>
              <a:solidFill>
                <a:srgbClr val="00B0F0">
                  <a:alpha val="27000"/>
                </a:srgbClr>
              </a:solidFill>
              <a:ln w="31750">
                <a:solidFill>
                  <a:srgbClr val="00B0F0"/>
                </a:solidFill>
              </a:ln>
              <a:effectLst>
                <a:glow rad="222866">
                  <a:schemeClr val="tx1">
                    <a:alpha val="34907"/>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rgbClr val="73FEFF"/>
                  </a:solidFill>
                </a:endParaRPr>
              </a:p>
              <a:p>
                <a:pPr algn="ctr"/>
                <a:endParaRPr lang="en-GB" sz="1400" dirty="0">
                  <a:solidFill>
                    <a:srgbClr val="73FEFF"/>
                  </a:solidFill>
                </a:endParaRPr>
              </a:p>
              <a:p>
                <a:pPr algn="ctr"/>
                <a:endParaRPr lang="en-GB" sz="1400" dirty="0">
                  <a:solidFill>
                    <a:srgbClr val="73FEFF"/>
                  </a:solidFill>
                </a:endParaRPr>
              </a:p>
            </p:txBody>
          </p:sp>
          <p:sp>
            <p:nvSpPr>
              <p:cNvPr id="41" name="TextBox 40">
                <a:extLst>
                  <a:ext uri="{FF2B5EF4-FFF2-40B4-BE49-F238E27FC236}">
                    <a16:creationId xmlns:a16="http://schemas.microsoft.com/office/drawing/2014/main" id="{62A2961B-8859-6370-F2DD-77F288AD5BDC}"/>
                  </a:ext>
                </a:extLst>
              </p:cNvPr>
              <p:cNvSpPr txBox="1"/>
              <p:nvPr/>
            </p:nvSpPr>
            <p:spPr>
              <a:xfrm>
                <a:off x="8865089" y="1574169"/>
                <a:ext cx="2234885" cy="523220"/>
              </a:xfrm>
              <a:prstGeom prst="rect">
                <a:avLst/>
              </a:prstGeom>
              <a:noFill/>
            </p:spPr>
            <p:txBody>
              <a:bodyPr wrap="square">
                <a:spAutoFit/>
              </a:bodyPr>
              <a:lstStyle/>
              <a:p>
                <a:r>
                  <a:rPr lang="en-GB" sz="1400" dirty="0">
                    <a:solidFill>
                      <a:schemeClr val="bg1"/>
                    </a:solidFill>
                    <a:latin typeface="+mj-lt"/>
                  </a:rPr>
                  <a:t>Build horizontal capabilities and alliances</a:t>
                </a:r>
              </a:p>
            </p:txBody>
          </p:sp>
        </p:grpSp>
        <p:cxnSp>
          <p:nvCxnSpPr>
            <p:cNvPr id="71" name="Straight Connector 70">
              <a:extLst>
                <a:ext uri="{FF2B5EF4-FFF2-40B4-BE49-F238E27FC236}">
                  <a16:creationId xmlns:a16="http://schemas.microsoft.com/office/drawing/2014/main" id="{22C16F54-9E6E-1D06-29C6-22B7B1B02493}"/>
                </a:ext>
              </a:extLst>
            </p:cNvPr>
            <p:cNvCxnSpPr>
              <a:cxnSpLocks/>
            </p:cNvCxnSpPr>
            <p:nvPr/>
          </p:nvCxnSpPr>
          <p:spPr>
            <a:xfrm>
              <a:off x="3260627" y="4815774"/>
              <a:ext cx="830211" cy="0"/>
            </a:xfrm>
            <a:prstGeom prst="line">
              <a:avLst/>
            </a:prstGeom>
            <a:ln w="31750">
              <a:gradFill flip="none" rotWithShape="1">
                <a:gsLst>
                  <a:gs pos="80000">
                    <a:srgbClr val="00B0F0"/>
                  </a:gs>
                  <a:gs pos="30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12129506-7C57-B5AA-F3FD-8437646B418B}"/>
              </a:ext>
            </a:extLst>
          </p:cNvPr>
          <p:cNvGrpSpPr/>
          <p:nvPr/>
        </p:nvGrpSpPr>
        <p:grpSpPr>
          <a:xfrm>
            <a:off x="830211" y="1602343"/>
            <a:ext cx="3260628" cy="1091551"/>
            <a:chOff x="830211" y="1602343"/>
            <a:chExt cx="3260628" cy="1091551"/>
          </a:xfrm>
        </p:grpSpPr>
        <p:grpSp>
          <p:nvGrpSpPr>
            <p:cNvPr id="15" name="Group 14">
              <a:extLst>
                <a:ext uri="{FF2B5EF4-FFF2-40B4-BE49-F238E27FC236}">
                  <a16:creationId xmlns:a16="http://schemas.microsoft.com/office/drawing/2014/main" id="{0B9A8FC3-42AD-5E89-9B60-3F7A7D99273C}"/>
                </a:ext>
              </a:extLst>
            </p:cNvPr>
            <p:cNvGrpSpPr/>
            <p:nvPr/>
          </p:nvGrpSpPr>
          <p:grpSpPr>
            <a:xfrm>
              <a:off x="830211" y="1602343"/>
              <a:ext cx="2430420" cy="1091551"/>
              <a:chOff x="8669554" y="1290004"/>
              <a:chExt cx="2430420" cy="1091551"/>
            </a:xfrm>
          </p:grpSpPr>
          <p:sp>
            <p:nvSpPr>
              <p:cNvPr id="16" name="Rectangle 15">
                <a:extLst>
                  <a:ext uri="{FF2B5EF4-FFF2-40B4-BE49-F238E27FC236}">
                    <a16:creationId xmlns:a16="http://schemas.microsoft.com/office/drawing/2014/main" id="{A15A4C8B-0455-9F81-D9D7-D6919097DA62}"/>
                  </a:ext>
                </a:extLst>
              </p:cNvPr>
              <p:cNvSpPr/>
              <p:nvPr/>
            </p:nvSpPr>
            <p:spPr>
              <a:xfrm>
                <a:off x="8669554" y="1290004"/>
                <a:ext cx="2430420" cy="1091551"/>
              </a:xfrm>
              <a:prstGeom prst="rect">
                <a:avLst/>
              </a:prstGeom>
              <a:solidFill>
                <a:srgbClr val="73FEFF">
                  <a:alpha val="27000"/>
                </a:srgbClr>
              </a:solidFill>
              <a:ln w="31750">
                <a:solidFill>
                  <a:srgbClr val="73FEFF"/>
                </a:solidFill>
              </a:ln>
              <a:effectLst>
                <a:glow rad="222866">
                  <a:schemeClr val="tx1">
                    <a:alpha val="34907"/>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rgbClr val="73FEFF"/>
                  </a:solidFill>
                </a:endParaRPr>
              </a:p>
              <a:p>
                <a:pPr algn="ctr"/>
                <a:endParaRPr lang="en-GB" sz="1400" dirty="0">
                  <a:solidFill>
                    <a:srgbClr val="73FEFF"/>
                  </a:solidFill>
                </a:endParaRPr>
              </a:p>
              <a:p>
                <a:pPr algn="ctr"/>
                <a:endParaRPr lang="en-GB" sz="1400" dirty="0">
                  <a:solidFill>
                    <a:srgbClr val="73FEFF"/>
                  </a:solidFill>
                </a:endParaRPr>
              </a:p>
            </p:txBody>
          </p:sp>
          <p:sp>
            <p:nvSpPr>
              <p:cNvPr id="23" name="TextBox 22">
                <a:extLst>
                  <a:ext uri="{FF2B5EF4-FFF2-40B4-BE49-F238E27FC236}">
                    <a16:creationId xmlns:a16="http://schemas.microsoft.com/office/drawing/2014/main" id="{895CB854-92BE-4A23-E19A-43BBA6F05492}"/>
                  </a:ext>
                </a:extLst>
              </p:cNvPr>
              <p:cNvSpPr txBox="1"/>
              <p:nvPr/>
            </p:nvSpPr>
            <p:spPr>
              <a:xfrm>
                <a:off x="8865089" y="1560722"/>
                <a:ext cx="2234885" cy="523220"/>
              </a:xfrm>
              <a:prstGeom prst="rect">
                <a:avLst/>
              </a:prstGeom>
              <a:noFill/>
            </p:spPr>
            <p:txBody>
              <a:bodyPr wrap="square">
                <a:spAutoFit/>
              </a:bodyPr>
              <a:lstStyle/>
              <a:p>
                <a:r>
                  <a:rPr lang="en-GB" sz="1400" dirty="0">
                    <a:solidFill>
                      <a:schemeClr val="bg1"/>
                    </a:solidFill>
                    <a:latin typeface="+mj-lt"/>
                  </a:rPr>
                  <a:t>Create the future of </a:t>
                </a:r>
              </a:p>
              <a:p>
                <a:r>
                  <a:rPr lang="en-GB" sz="1400" dirty="0">
                    <a:solidFill>
                      <a:schemeClr val="bg1"/>
                    </a:solidFill>
                    <a:latin typeface="+mj-lt"/>
                  </a:rPr>
                  <a:t>work experience</a:t>
                </a:r>
              </a:p>
            </p:txBody>
          </p:sp>
        </p:grpSp>
        <p:cxnSp>
          <p:nvCxnSpPr>
            <p:cNvPr id="72" name="Straight Connector 71">
              <a:extLst>
                <a:ext uri="{FF2B5EF4-FFF2-40B4-BE49-F238E27FC236}">
                  <a16:creationId xmlns:a16="http://schemas.microsoft.com/office/drawing/2014/main" id="{A9BB4862-3DE2-680B-5EA1-86A2380888A8}"/>
                </a:ext>
              </a:extLst>
            </p:cNvPr>
            <p:cNvCxnSpPr>
              <a:cxnSpLocks/>
            </p:cNvCxnSpPr>
            <p:nvPr/>
          </p:nvCxnSpPr>
          <p:spPr>
            <a:xfrm>
              <a:off x="3260628" y="2148118"/>
              <a:ext cx="830211" cy="0"/>
            </a:xfrm>
            <a:prstGeom prst="line">
              <a:avLst/>
            </a:prstGeom>
            <a:ln w="31750">
              <a:gradFill flip="none" rotWithShape="1">
                <a:gsLst>
                  <a:gs pos="80000">
                    <a:srgbClr val="73FEFF"/>
                  </a:gs>
                  <a:gs pos="30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3CD3C9A5-E3C9-1B28-D2F9-79CE2F87DD4F}"/>
              </a:ext>
            </a:extLst>
          </p:cNvPr>
          <p:cNvGrpSpPr/>
          <p:nvPr/>
        </p:nvGrpSpPr>
        <p:grpSpPr>
          <a:xfrm>
            <a:off x="8105645" y="2936171"/>
            <a:ext cx="3256144" cy="1091551"/>
            <a:chOff x="8105645" y="2936171"/>
            <a:chExt cx="3256144" cy="1091551"/>
          </a:xfrm>
        </p:grpSpPr>
        <p:grpSp>
          <p:nvGrpSpPr>
            <p:cNvPr id="45" name="Group 44">
              <a:extLst>
                <a:ext uri="{FF2B5EF4-FFF2-40B4-BE49-F238E27FC236}">
                  <a16:creationId xmlns:a16="http://schemas.microsoft.com/office/drawing/2014/main" id="{F6304401-6950-4ED9-0BB9-13ABF5D75B63}"/>
                </a:ext>
              </a:extLst>
            </p:cNvPr>
            <p:cNvGrpSpPr/>
            <p:nvPr/>
          </p:nvGrpSpPr>
          <p:grpSpPr>
            <a:xfrm>
              <a:off x="8931369" y="2936171"/>
              <a:ext cx="2430420" cy="1091551"/>
              <a:chOff x="8669554" y="1290004"/>
              <a:chExt cx="2430420" cy="1091551"/>
            </a:xfrm>
          </p:grpSpPr>
          <p:sp>
            <p:nvSpPr>
              <p:cNvPr id="47" name="Rectangle 46">
                <a:extLst>
                  <a:ext uri="{FF2B5EF4-FFF2-40B4-BE49-F238E27FC236}">
                    <a16:creationId xmlns:a16="http://schemas.microsoft.com/office/drawing/2014/main" id="{8DFB28E1-55A7-F21C-1D40-6A94EC914950}"/>
                  </a:ext>
                </a:extLst>
              </p:cNvPr>
              <p:cNvSpPr/>
              <p:nvPr/>
            </p:nvSpPr>
            <p:spPr>
              <a:xfrm>
                <a:off x="8669554" y="1290004"/>
                <a:ext cx="2430420" cy="1091551"/>
              </a:xfrm>
              <a:prstGeom prst="rect">
                <a:avLst/>
              </a:prstGeom>
              <a:solidFill>
                <a:srgbClr val="FF872A">
                  <a:alpha val="27000"/>
                </a:srgbClr>
              </a:solidFill>
              <a:ln w="31750">
                <a:solidFill>
                  <a:srgbClr val="FF872A"/>
                </a:solidFill>
              </a:ln>
              <a:effectLst>
                <a:glow rad="222866">
                  <a:schemeClr val="tx1">
                    <a:alpha val="34907"/>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rgbClr val="73FEFF"/>
                  </a:solidFill>
                </a:endParaRPr>
              </a:p>
              <a:p>
                <a:pPr algn="ctr"/>
                <a:endParaRPr lang="en-GB" sz="1400" dirty="0">
                  <a:solidFill>
                    <a:srgbClr val="73FEFF"/>
                  </a:solidFill>
                </a:endParaRPr>
              </a:p>
              <a:p>
                <a:pPr algn="ctr"/>
                <a:endParaRPr lang="en-GB" sz="1400" dirty="0">
                  <a:solidFill>
                    <a:srgbClr val="73FEFF"/>
                  </a:solidFill>
                </a:endParaRPr>
              </a:p>
            </p:txBody>
          </p:sp>
          <p:sp>
            <p:nvSpPr>
              <p:cNvPr id="48" name="TextBox 47">
                <a:extLst>
                  <a:ext uri="{FF2B5EF4-FFF2-40B4-BE49-F238E27FC236}">
                    <a16:creationId xmlns:a16="http://schemas.microsoft.com/office/drawing/2014/main" id="{4411D3B8-A9E6-8AED-F0CF-A2821885FE34}"/>
                  </a:ext>
                </a:extLst>
              </p:cNvPr>
              <p:cNvSpPr txBox="1"/>
              <p:nvPr/>
            </p:nvSpPr>
            <p:spPr>
              <a:xfrm>
                <a:off x="8865089" y="1574169"/>
                <a:ext cx="2155989" cy="523220"/>
              </a:xfrm>
              <a:prstGeom prst="rect">
                <a:avLst/>
              </a:prstGeom>
              <a:noFill/>
            </p:spPr>
            <p:txBody>
              <a:bodyPr wrap="square">
                <a:spAutoFit/>
              </a:bodyPr>
              <a:lstStyle/>
              <a:p>
                <a:r>
                  <a:rPr lang="en-GB" sz="1400" dirty="0">
                    <a:solidFill>
                      <a:schemeClr val="bg1"/>
                    </a:solidFill>
                    <a:latin typeface="+mj-lt"/>
                  </a:rPr>
                  <a:t>Compete via business-digital ecosystems</a:t>
                </a:r>
              </a:p>
            </p:txBody>
          </p:sp>
        </p:grpSp>
        <p:cxnSp>
          <p:nvCxnSpPr>
            <p:cNvPr id="73" name="Straight Connector 72">
              <a:extLst>
                <a:ext uri="{FF2B5EF4-FFF2-40B4-BE49-F238E27FC236}">
                  <a16:creationId xmlns:a16="http://schemas.microsoft.com/office/drawing/2014/main" id="{397D5EC9-98E6-DBB5-F145-0060DE631608}"/>
                </a:ext>
              </a:extLst>
            </p:cNvPr>
            <p:cNvCxnSpPr>
              <a:cxnSpLocks/>
            </p:cNvCxnSpPr>
            <p:nvPr/>
          </p:nvCxnSpPr>
          <p:spPr>
            <a:xfrm>
              <a:off x="8105645" y="3481946"/>
              <a:ext cx="830211" cy="0"/>
            </a:xfrm>
            <a:prstGeom prst="line">
              <a:avLst/>
            </a:prstGeom>
            <a:ln w="31750">
              <a:gradFill flip="none" rotWithShape="1">
                <a:gsLst>
                  <a:gs pos="80000">
                    <a:schemeClr val="bg1"/>
                  </a:gs>
                  <a:gs pos="30000">
                    <a:srgbClr val="FF872A"/>
                  </a:gs>
                </a:gsLst>
                <a:lin ang="10800000" scaled="1"/>
                <a:tileRect/>
              </a:gradFill>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A52268E8-A983-1E18-2CDA-C0E98C5A5406}"/>
              </a:ext>
            </a:extLst>
          </p:cNvPr>
          <p:cNvGrpSpPr/>
          <p:nvPr/>
        </p:nvGrpSpPr>
        <p:grpSpPr>
          <a:xfrm>
            <a:off x="8101158" y="4269999"/>
            <a:ext cx="3260631" cy="1091551"/>
            <a:chOff x="8101158" y="4269999"/>
            <a:chExt cx="3260631" cy="1091551"/>
          </a:xfrm>
        </p:grpSpPr>
        <p:grpSp>
          <p:nvGrpSpPr>
            <p:cNvPr id="49" name="Group 48">
              <a:extLst>
                <a:ext uri="{FF2B5EF4-FFF2-40B4-BE49-F238E27FC236}">
                  <a16:creationId xmlns:a16="http://schemas.microsoft.com/office/drawing/2014/main" id="{0315A178-F142-2B59-13F0-4525E6E66A30}"/>
                </a:ext>
              </a:extLst>
            </p:cNvPr>
            <p:cNvGrpSpPr/>
            <p:nvPr/>
          </p:nvGrpSpPr>
          <p:grpSpPr>
            <a:xfrm>
              <a:off x="8931369" y="4269999"/>
              <a:ext cx="2430420" cy="1091551"/>
              <a:chOff x="8669554" y="1290004"/>
              <a:chExt cx="2430420" cy="1091551"/>
            </a:xfrm>
          </p:grpSpPr>
          <p:sp>
            <p:nvSpPr>
              <p:cNvPr id="50" name="Rectangle 49">
                <a:extLst>
                  <a:ext uri="{FF2B5EF4-FFF2-40B4-BE49-F238E27FC236}">
                    <a16:creationId xmlns:a16="http://schemas.microsoft.com/office/drawing/2014/main" id="{DFC0D1E8-2B55-4A86-10CD-58A9E053CB04}"/>
                  </a:ext>
                </a:extLst>
              </p:cNvPr>
              <p:cNvSpPr/>
              <p:nvPr/>
            </p:nvSpPr>
            <p:spPr>
              <a:xfrm>
                <a:off x="8669554" y="1290004"/>
                <a:ext cx="2430420" cy="1091551"/>
              </a:xfrm>
              <a:prstGeom prst="rect">
                <a:avLst/>
              </a:prstGeom>
              <a:solidFill>
                <a:srgbClr val="00B050">
                  <a:alpha val="27000"/>
                </a:srgbClr>
              </a:solidFill>
              <a:ln w="31750">
                <a:solidFill>
                  <a:srgbClr val="00B050"/>
                </a:solidFill>
              </a:ln>
              <a:effectLst>
                <a:glow rad="222866">
                  <a:schemeClr val="tx1">
                    <a:alpha val="34907"/>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rgbClr val="73FEFF"/>
                  </a:solidFill>
                </a:endParaRPr>
              </a:p>
              <a:p>
                <a:pPr algn="ctr"/>
                <a:endParaRPr lang="en-GB" sz="1400" dirty="0">
                  <a:solidFill>
                    <a:srgbClr val="73FEFF"/>
                  </a:solidFill>
                </a:endParaRPr>
              </a:p>
              <a:p>
                <a:pPr algn="ctr"/>
                <a:endParaRPr lang="en-GB" sz="1400" dirty="0">
                  <a:solidFill>
                    <a:srgbClr val="73FEFF"/>
                  </a:solidFill>
                </a:endParaRPr>
              </a:p>
            </p:txBody>
          </p:sp>
          <p:sp>
            <p:nvSpPr>
              <p:cNvPr id="53" name="TextBox 52">
                <a:extLst>
                  <a:ext uri="{FF2B5EF4-FFF2-40B4-BE49-F238E27FC236}">
                    <a16:creationId xmlns:a16="http://schemas.microsoft.com/office/drawing/2014/main" id="{1AF8CFC7-5FB2-EE4F-3984-A92A1D3499DD}"/>
                  </a:ext>
                </a:extLst>
              </p:cNvPr>
              <p:cNvSpPr txBox="1"/>
              <p:nvPr/>
            </p:nvSpPr>
            <p:spPr>
              <a:xfrm>
                <a:off x="8865089" y="1460052"/>
                <a:ext cx="2234885" cy="738664"/>
              </a:xfrm>
              <a:prstGeom prst="rect">
                <a:avLst/>
              </a:prstGeom>
              <a:noFill/>
            </p:spPr>
            <p:txBody>
              <a:bodyPr wrap="square">
                <a:spAutoFit/>
              </a:bodyPr>
              <a:lstStyle/>
              <a:p>
                <a:r>
                  <a:rPr lang="en-GB" sz="1400" dirty="0">
                    <a:solidFill>
                      <a:schemeClr val="bg1"/>
                    </a:solidFill>
                    <a:latin typeface="+mj-lt"/>
                  </a:rPr>
                  <a:t>Align people, culture, and work design as the new social engine </a:t>
                </a:r>
              </a:p>
            </p:txBody>
          </p:sp>
        </p:grpSp>
        <p:cxnSp>
          <p:nvCxnSpPr>
            <p:cNvPr id="74" name="Straight Connector 73">
              <a:extLst>
                <a:ext uri="{FF2B5EF4-FFF2-40B4-BE49-F238E27FC236}">
                  <a16:creationId xmlns:a16="http://schemas.microsoft.com/office/drawing/2014/main" id="{7774440A-6E1F-991A-5249-62C92E9E42A2}"/>
                </a:ext>
              </a:extLst>
            </p:cNvPr>
            <p:cNvCxnSpPr>
              <a:cxnSpLocks/>
            </p:cNvCxnSpPr>
            <p:nvPr/>
          </p:nvCxnSpPr>
          <p:spPr>
            <a:xfrm>
              <a:off x="8101158" y="4815774"/>
              <a:ext cx="830211" cy="0"/>
            </a:xfrm>
            <a:prstGeom prst="line">
              <a:avLst/>
            </a:prstGeom>
            <a:ln w="31750">
              <a:gradFill flip="none" rotWithShape="1">
                <a:gsLst>
                  <a:gs pos="80000">
                    <a:schemeClr val="bg1"/>
                  </a:gs>
                  <a:gs pos="30000">
                    <a:srgbClr val="00FA00"/>
                  </a:gs>
                </a:gsLst>
                <a:lin ang="10800000" scaled="1"/>
                <a:tileRect/>
              </a:gradFill>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A0F29BB8-C5BE-AF24-53B5-3C39A4FDEAB0}"/>
              </a:ext>
            </a:extLst>
          </p:cNvPr>
          <p:cNvGrpSpPr/>
          <p:nvPr/>
        </p:nvGrpSpPr>
        <p:grpSpPr>
          <a:xfrm>
            <a:off x="8101159" y="1602343"/>
            <a:ext cx="3260630" cy="1091551"/>
            <a:chOff x="8101159" y="1602343"/>
            <a:chExt cx="3260630" cy="1091551"/>
          </a:xfrm>
        </p:grpSpPr>
        <p:grpSp>
          <p:nvGrpSpPr>
            <p:cNvPr id="42" name="Group 41">
              <a:extLst>
                <a:ext uri="{FF2B5EF4-FFF2-40B4-BE49-F238E27FC236}">
                  <a16:creationId xmlns:a16="http://schemas.microsoft.com/office/drawing/2014/main" id="{989CA4A0-6056-25FE-08D4-874CC096C5CE}"/>
                </a:ext>
              </a:extLst>
            </p:cNvPr>
            <p:cNvGrpSpPr/>
            <p:nvPr/>
          </p:nvGrpSpPr>
          <p:grpSpPr>
            <a:xfrm>
              <a:off x="8931369" y="1602343"/>
              <a:ext cx="2430420" cy="1091551"/>
              <a:chOff x="8669554" y="1290004"/>
              <a:chExt cx="2430420" cy="1091551"/>
            </a:xfrm>
          </p:grpSpPr>
          <p:sp>
            <p:nvSpPr>
              <p:cNvPr id="43" name="Rectangle 42">
                <a:extLst>
                  <a:ext uri="{FF2B5EF4-FFF2-40B4-BE49-F238E27FC236}">
                    <a16:creationId xmlns:a16="http://schemas.microsoft.com/office/drawing/2014/main" id="{13A5A000-0C35-5EBA-EADA-C348BC2C602A}"/>
                  </a:ext>
                </a:extLst>
              </p:cNvPr>
              <p:cNvSpPr/>
              <p:nvPr/>
            </p:nvSpPr>
            <p:spPr>
              <a:xfrm>
                <a:off x="8669554" y="1290004"/>
                <a:ext cx="2430420" cy="1091551"/>
              </a:xfrm>
              <a:prstGeom prst="rect">
                <a:avLst/>
              </a:prstGeom>
              <a:solidFill>
                <a:srgbClr val="92D050">
                  <a:alpha val="27000"/>
                </a:srgbClr>
              </a:solidFill>
              <a:ln w="31750">
                <a:solidFill>
                  <a:srgbClr val="92D050"/>
                </a:solidFill>
              </a:ln>
              <a:effectLst>
                <a:glow rad="222866">
                  <a:schemeClr val="tx1">
                    <a:alpha val="34907"/>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rgbClr val="73FEFF"/>
                  </a:solidFill>
                </a:endParaRPr>
              </a:p>
              <a:p>
                <a:pPr algn="ctr"/>
                <a:endParaRPr lang="en-GB" sz="1400" dirty="0">
                  <a:solidFill>
                    <a:srgbClr val="73FEFF"/>
                  </a:solidFill>
                </a:endParaRPr>
              </a:p>
              <a:p>
                <a:pPr algn="ctr"/>
                <a:endParaRPr lang="en-GB" sz="1400" dirty="0">
                  <a:solidFill>
                    <a:srgbClr val="73FEFF"/>
                  </a:solidFill>
                </a:endParaRPr>
              </a:p>
            </p:txBody>
          </p:sp>
          <p:sp>
            <p:nvSpPr>
              <p:cNvPr id="44" name="TextBox 43">
                <a:extLst>
                  <a:ext uri="{FF2B5EF4-FFF2-40B4-BE49-F238E27FC236}">
                    <a16:creationId xmlns:a16="http://schemas.microsoft.com/office/drawing/2014/main" id="{76B706D8-A4E4-2076-1339-0F81AF7F44E7}"/>
                  </a:ext>
                </a:extLst>
              </p:cNvPr>
              <p:cNvSpPr txBox="1"/>
              <p:nvPr/>
            </p:nvSpPr>
            <p:spPr>
              <a:xfrm>
                <a:off x="8865089" y="1460052"/>
                <a:ext cx="2155989" cy="738664"/>
              </a:xfrm>
              <a:prstGeom prst="rect">
                <a:avLst/>
              </a:prstGeom>
              <a:noFill/>
            </p:spPr>
            <p:txBody>
              <a:bodyPr wrap="square">
                <a:spAutoFit/>
              </a:bodyPr>
              <a:lstStyle/>
              <a:p>
                <a:r>
                  <a:rPr lang="en-GB" sz="1400" dirty="0">
                    <a:solidFill>
                      <a:schemeClr val="bg1"/>
                    </a:solidFill>
                    <a:latin typeface="+mj-lt"/>
                  </a:rPr>
                  <a:t>Leverage Algorithms, Information &amp; Data as essential worker tools</a:t>
                </a:r>
              </a:p>
            </p:txBody>
          </p:sp>
        </p:grpSp>
        <p:cxnSp>
          <p:nvCxnSpPr>
            <p:cNvPr id="75" name="Straight Connector 74">
              <a:extLst>
                <a:ext uri="{FF2B5EF4-FFF2-40B4-BE49-F238E27FC236}">
                  <a16:creationId xmlns:a16="http://schemas.microsoft.com/office/drawing/2014/main" id="{4BD7EFAC-F6CA-F101-C3EB-F801F62237EF}"/>
                </a:ext>
              </a:extLst>
            </p:cNvPr>
            <p:cNvCxnSpPr>
              <a:cxnSpLocks/>
            </p:cNvCxnSpPr>
            <p:nvPr/>
          </p:nvCxnSpPr>
          <p:spPr>
            <a:xfrm>
              <a:off x="8101159" y="2148118"/>
              <a:ext cx="830211" cy="0"/>
            </a:xfrm>
            <a:prstGeom prst="line">
              <a:avLst/>
            </a:prstGeom>
            <a:ln w="31750">
              <a:gradFill flip="none" rotWithShape="1">
                <a:gsLst>
                  <a:gs pos="80000">
                    <a:schemeClr val="bg1"/>
                  </a:gs>
                  <a:gs pos="30000">
                    <a:srgbClr val="64D113"/>
                  </a:gs>
                </a:gsLst>
                <a:lin ang="10800000" scaled="1"/>
                <a:tileRect/>
              </a:gradFill>
            </a:ln>
          </p:spPr>
          <p:style>
            <a:lnRef idx="1">
              <a:schemeClr val="accent1"/>
            </a:lnRef>
            <a:fillRef idx="0">
              <a:schemeClr val="accent1"/>
            </a:fillRef>
            <a:effectRef idx="0">
              <a:schemeClr val="accent1"/>
            </a:effectRef>
            <a:fontRef idx="minor">
              <a:schemeClr val="tx1"/>
            </a:fontRef>
          </p:style>
        </p:cxnSp>
      </p:grpSp>
      <p:cxnSp>
        <p:nvCxnSpPr>
          <p:cNvPr id="76" name="Straight Connector 75">
            <a:extLst>
              <a:ext uri="{FF2B5EF4-FFF2-40B4-BE49-F238E27FC236}">
                <a16:creationId xmlns:a16="http://schemas.microsoft.com/office/drawing/2014/main" id="{553C2342-4475-AE6D-6F45-C6FD044CC048}"/>
              </a:ext>
            </a:extLst>
          </p:cNvPr>
          <p:cNvCxnSpPr>
            <a:cxnSpLocks/>
          </p:cNvCxnSpPr>
          <p:nvPr/>
        </p:nvCxnSpPr>
        <p:spPr>
          <a:xfrm>
            <a:off x="6197364" y="-1893732"/>
            <a:ext cx="0" cy="321548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450B022-593D-59B0-1EEA-87F68174EE65}"/>
              </a:ext>
            </a:extLst>
          </p:cNvPr>
          <p:cNvCxnSpPr>
            <a:cxnSpLocks/>
          </p:cNvCxnSpPr>
          <p:nvPr/>
        </p:nvCxnSpPr>
        <p:spPr>
          <a:xfrm>
            <a:off x="6096000" y="5831642"/>
            <a:ext cx="0" cy="1026357"/>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208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100000">
                                          <p:val>
                                            <p:strVal val="#ppt_x"/>
                                          </p:val>
                                        </p:tav>
                                      </p:tavLst>
                                    </p:anim>
                                    <p:anim calcmode="lin" valueType="num">
                                      <p:cBhvr>
                                        <p:cTn id="8" dur="1000" fill="hold"/>
                                        <p:tgtEl>
                                          <p:spTgt spid="17"/>
                                        </p:tgtEl>
                                        <p:attrNameLst>
                                          <p:attrName>ppt_y</p:attrName>
                                        </p:attrNameLst>
                                      </p:cBhvr>
                                      <p:tavLst>
                                        <p:tav tm="0">
                                          <p:val>
                                            <p:strVal val="#ppt_y-#ppt_h/2"/>
                                          </p:val>
                                        </p:tav>
                                        <p:tav tm="100000">
                                          <p:val>
                                            <p:strVal val="#ppt_y"/>
                                          </p:val>
                                        </p:tav>
                                      </p:tavLst>
                                    </p:anim>
                                    <p:anim calcmode="lin" valueType="num">
                                      <p:cBhvr>
                                        <p:cTn id="9" dur="1000" fill="hold"/>
                                        <p:tgtEl>
                                          <p:spTgt spid="17"/>
                                        </p:tgtEl>
                                        <p:attrNameLst>
                                          <p:attrName>ppt_w</p:attrName>
                                        </p:attrNameLst>
                                      </p:cBhvr>
                                      <p:tavLst>
                                        <p:tav tm="0">
                                          <p:val>
                                            <p:strVal val="#ppt_w"/>
                                          </p:val>
                                        </p:tav>
                                        <p:tav tm="100000">
                                          <p:val>
                                            <p:strVal val="#ppt_w"/>
                                          </p:val>
                                        </p:tav>
                                      </p:tavLst>
                                    </p:anim>
                                    <p:anim calcmode="lin" valueType="num">
                                      <p:cBhvr>
                                        <p:cTn id="10" dur="10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17" presetClass="entr" presetSubtype="1" fill="hold" nodeType="with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1000" fill="hold"/>
                                        <p:tgtEl>
                                          <p:spTgt spid="76"/>
                                        </p:tgtEl>
                                        <p:attrNameLst>
                                          <p:attrName>ppt_x</p:attrName>
                                        </p:attrNameLst>
                                      </p:cBhvr>
                                      <p:tavLst>
                                        <p:tav tm="0">
                                          <p:val>
                                            <p:strVal val="#ppt_x"/>
                                          </p:val>
                                        </p:tav>
                                        <p:tav tm="100000">
                                          <p:val>
                                            <p:strVal val="#ppt_x"/>
                                          </p:val>
                                        </p:tav>
                                      </p:tavLst>
                                    </p:anim>
                                    <p:anim calcmode="lin" valueType="num">
                                      <p:cBhvr>
                                        <p:cTn id="18" dur="1000" fill="hold"/>
                                        <p:tgtEl>
                                          <p:spTgt spid="76"/>
                                        </p:tgtEl>
                                        <p:attrNameLst>
                                          <p:attrName>ppt_y</p:attrName>
                                        </p:attrNameLst>
                                      </p:cBhvr>
                                      <p:tavLst>
                                        <p:tav tm="0">
                                          <p:val>
                                            <p:strVal val="#ppt_y-#ppt_h/2"/>
                                          </p:val>
                                        </p:tav>
                                        <p:tav tm="100000">
                                          <p:val>
                                            <p:strVal val="#ppt_y"/>
                                          </p:val>
                                        </p:tav>
                                      </p:tavLst>
                                    </p:anim>
                                    <p:anim calcmode="lin" valueType="num">
                                      <p:cBhvr>
                                        <p:cTn id="19" dur="1000" fill="hold"/>
                                        <p:tgtEl>
                                          <p:spTgt spid="76"/>
                                        </p:tgtEl>
                                        <p:attrNameLst>
                                          <p:attrName>ppt_w</p:attrName>
                                        </p:attrNameLst>
                                      </p:cBhvr>
                                      <p:tavLst>
                                        <p:tav tm="0">
                                          <p:val>
                                            <p:strVal val="#ppt_w"/>
                                          </p:val>
                                        </p:tav>
                                        <p:tav tm="100000">
                                          <p:val>
                                            <p:strVal val="#ppt_w"/>
                                          </p:val>
                                        </p:tav>
                                      </p:tavLst>
                                    </p:anim>
                                    <p:anim calcmode="lin" valueType="num">
                                      <p:cBhvr>
                                        <p:cTn id="20" dur="1000" fill="hold"/>
                                        <p:tgtEl>
                                          <p:spTgt spid="76"/>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wipe(right)">
                                      <p:cBhvr>
                                        <p:cTn id="28" dur="500"/>
                                        <p:tgtEl>
                                          <p:spTgt spid="78"/>
                                        </p:tgtEl>
                                      </p:cBhvr>
                                    </p:animEffect>
                                  </p:childTnLst>
                                </p:cTn>
                              </p:par>
                              <p:par>
                                <p:cTn id="29" presetID="22" presetClass="entr" presetSubtype="8" fill="hold" nodeType="with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wipe(left)">
                                      <p:cBhvr>
                                        <p:cTn id="31" dur="500"/>
                                        <p:tgtEl>
                                          <p:spTgt spid="81"/>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right)">
                                      <p:cBhvr>
                                        <p:cTn id="35" dur="500"/>
                                        <p:tgtEl>
                                          <p:spTgt spid="79"/>
                                        </p:tgtEl>
                                      </p:cBhvr>
                                    </p:animEffect>
                                  </p:childTnLst>
                                </p:cTn>
                              </p:par>
                              <p:par>
                                <p:cTn id="36" presetID="22" presetClass="entr" presetSubtype="8" fill="hold" nodeType="with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500"/>
                                        <p:tgtEl>
                                          <p:spTgt spid="82"/>
                                        </p:tgtEl>
                                      </p:cBhvr>
                                    </p:animEffect>
                                  </p:childTnLst>
                                </p:cTn>
                              </p:par>
                            </p:childTnLst>
                          </p:cTn>
                        </p:par>
                        <p:par>
                          <p:cTn id="39" fill="hold">
                            <p:stCondLst>
                              <p:cond delay="3500"/>
                            </p:stCondLst>
                            <p:childTnLst>
                              <p:par>
                                <p:cTn id="40" presetID="22" presetClass="entr" presetSubtype="2"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wipe(right)">
                                      <p:cBhvr>
                                        <p:cTn id="42" dur="500"/>
                                        <p:tgtEl>
                                          <p:spTgt spid="80"/>
                                        </p:tgtEl>
                                      </p:cBhvr>
                                    </p:animEffect>
                                  </p:childTnLst>
                                </p:cTn>
                              </p:par>
                              <p:par>
                                <p:cTn id="43" presetID="22" presetClass="entr" presetSubtype="8" fill="hold" nodeType="with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left)">
                                      <p:cBhvr>
                                        <p:cTn id="45" dur="500"/>
                                        <p:tgtEl>
                                          <p:spTgt spid="83"/>
                                        </p:tgtEl>
                                      </p:cBhvr>
                                    </p:animEffect>
                                  </p:childTnLst>
                                </p:cTn>
                              </p:par>
                            </p:childTnLst>
                          </p:cTn>
                        </p:par>
                        <p:par>
                          <p:cTn id="46" fill="hold">
                            <p:stCondLst>
                              <p:cond delay="4000"/>
                            </p:stCondLst>
                            <p:childTnLst>
                              <p:par>
                                <p:cTn id="47" presetID="17" presetClass="entr" presetSubtype="1" fill="hold"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1000" fill="hold"/>
                                        <p:tgtEl>
                                          <p:spTgt spid="77"/>
                                        </p:tgtEl>
                                        <p:attrNameLst>
                                          <p:attrName>ppt_x</p:attrName>
                                        </p:attrNameLst>
                                      </p:cBhvr>
                                      <p:tavLst>
                                        <p:tav tm="0">
                                          <p:val>
                                            <p:strVal val="#ppt_x"/>
                                          </p:val>
                                        </p:tav>
                                        <p:tav tm="100000">
                                          <p:val>
                                            <p:strVal val="#ppt_x"/>
                                          </p:val>
                                        </p:tav>
                                      </p:tavLst>
                                    </p:anim>
                                    <p:anim calcmode="lin" valueType="num">
                                      <p:cBhvr>
                                        <p:cTn id="50" dur="1000" fill="hold"/>
                                        <p:tgtEl>
                                          <p:spTgt spid="77"/>
                                        </p:tgtEl>
                                        <p:attrNameLst>
                                          <p:attrName>ppt_y</p:attrName>
                                        </p:attrNameLst>
                                      </p:cBhvr>
                                      <p:tavLst>
                                        <p:tav tm="0">
                                          <p:val>
                                            <p:strVal val="#ppt_y-#ppt_h/2"/>
                                          </p:val>
                                        </p:tav>
                                        <p:tav tm="100000">
                                          <p:val>
                                            <p:strVal val="#ppt_y"/>
                                          </p:val>
                                        </p:tav>
                                      </p:tavLst>
                                    </p:anim>
                                    <p:anim calcmode="lin" valueType="num">
                                      <p:cBhvr>
                                        <p:cTn id="51" dur="1000" fill="hold"/>
                                        <p:tgtEl>
                                          <p:spTgt spid="77"/>
                                        </p:tgtEl>
                                        <p:attrNameLst>
                                          <p:attrName>ppt_w</p:attrName>
                                        </p:attrNameLst>
                                      </p:cBhvr>
                                      <p:tavLst>
                                        <p:tav tm="0">
                                          <p:val>
                                            <p:strVal val="#ppt_w"/>
                                          </p:val>
                                        </p:tav>
                                        <p:tav tm="100000">
                                          <p:val>
                                            <p:strVal val="#ppt_w"/>
                                          </p:val>
                                        </p:tav>
                                      </p:tavLst>
                                    </p:anim>
                                    <p:anim calcmode="lin" valueType="num">
                                      <p:cBhvr>
                                        <p:cTn id="52" dur="1000" fill="hold"/>
                                        <p:tgtEl>
                                          <p:spTgt spid="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65DC1418-9809-3AA3-8656-EA5888C3DB63}"/>
              </a:ext>
            </a:extLst>
          </p:cNvPr>
          <p:cNvGrpSpPr/>
          <p:nvPr/>
        </p:nvGrpSpPr>
        <p:grpSpPr>
          <a:xfrm>
            <a:off x="-78687" y="-66573"/>
            <a:ext cx="12270687" cy="6948916"/>
            <a:chOff x="-78687" y="-66573"/>
            <a:chExt cx="12270687" cy="6948916"/>
          </a:xfrm>
        </p:grpSpPr>
        <p:pic>
          <p:nvPicPr>
            <p:cNvPr id="32" name="Picture 31" descr="A close-up of a network&#10;&#10;Description automatically generated">
              <a:extLst>
                <a:ext uri="{FF2B5EF4-FFF2-40B4-BE49-F238E27FC236}">
                  <a16:creationId xmlns:a16="http://schemas.microsoft.com/office/drawing/2014/main" id="{8ADF29F1-B1B2-2C3E-10D3-CA3AE88CC1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687" y="-66573"/>
              <a:ext cx="12270687" cy="6948916"/>
            </a:xfrm>
            <a:prstGeom prst="rect">
              <a:avLst/>
            </a:prstGeom>
          </p:spPr>
        </p:pic>
        <p:sp>
          <p:nvSpPr>
            <p:cNvPr id="33" name="Rectangle 32">
              <a:extLst>
                <a:ext uri="{FF2B5EF4-FFF2-40B4-BE49-F238E27FC236}">
                  <a16:creationId xmlns:a16="http://schemas.microsoft.com/office/drawing/2014/main" id="{3DDABB2C-F6FE-E00F-EFF9-560710B5A03F}"/>
                </a:ext>
              </a:extLst>
            </p:cNvPr>
            <p:cNvSpPr/>
            <p:nvPr/>
          </p:nvSpPr>
          <p:spPr>
            <a:xfrm>
              <a:off x="0" y="0"/>
              <a:ext cx="12191996" cy="6882343"/>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6" name="TextBox 5">
            <a:extLst>
              <a:ext uri="{FF2B5EF4-FFF2-40B4-BE49-F238E27FC236}">
                <a16:creationId xmlns:a16="http://schemas.microsoft.com/office/drawing/2014/main" id="{C81E7527-BA67-9995-5E35-5B93FFFBF54F}"/>
              </a:ext>
            </a:extLst>
          </p:cNvPr>
          <p:cNvSpPr txBox="1"/>
          <p:nvPr/>
        </p:nvSpPr>
        <p:spPr>
          <a:xfrm>
            <a:off x="570690" y="292469"/>
            <a:ext cx="1299074" cy="536044"/>
          </a:xfrm>
          <a:prstGeom prst="rect">
            <a:avLst/>
          </a:prstGeom>
          <a:noFill/>
        </p:spPr>
        <p:txBody>
          <a:bodyPr wrap="none" lIns="60960" tIns="30480" rIns="60960" bIns="30480" rtlCol="0" anchor="t">
            <a:spAutoFit/>
          </a:bodyPr>
          <a:lstStyle/>
          <a:p>
            <a:pPr>
              <a:lnSpc>
                <a:spcPts val="3700"/>
              </a:lnSpc>
            </a:pPr>
            <a:r>
              <a:rPr lang="en-US" sz="3200" spc="-80" dirty="0">
                <a:solidFill>
                  <a:schemeClr val="bg1"/>
                </a:solidFill>
                <a:latin typeface="+mj-lt"/>
                <a:cs typeface="Calibri"/>
              </a:rPr>
              <a:t>People</a:t>
            </a:r>
            <a:endParaRPr lang="en-US" sz="3200" spc="-80" dirty="0">
              <a:solidFill>
                <a:schemeClr val="bg1"/>
              </a:solidFill>
              <a:latin typeface="+mj-lt"/>
            </a:endParaRPr>
          </a:p>
        </p:txBody>
      </p:sp>
      <p:cxnSp>
        <p:nvCxnSpPr>
          <p:cNvPr id="17" name="Straight Connector 16">
            <a:extLst>
              <a:ext uri="{FF2B5EF4-FFF2-40B4-BE49-F238E27FC236}">
                <a16:creationId xmlns:a16="http://schemas.microsoft.com/office/drawing/2014/main" id="{DD35629A-AC9D-84ED-7DA7-C2218FA4075B}"/>
              </a:ext>
            </a:extLst>
          </p:cNvPr>
          <p:cNvCxnSpPr>
            <a:cxnSpLocks/>
          </p:cNvCxnSpPr>
          <p:nvPr/>
        </p:nvCxnSpPr>
        <p:spPr>
          <a:xfrm>
            <a:off x="437308" y="-63661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0E92DB9D-3E28-06A8-5C4C-37CB3BAA4CC1}"/>
              </a:ext>
            </a:extLst>
          </p:cNvPr>
          <p:cNvGrpSpPr/>
          <p:nvPr/>
        </p:nvGrpSpPr>
        <p:grpSpPr>
          <a:xfrm>
            <a:off x="859442" y="2635039"/>
            <a:ext cx="1587923" cy="1587923"/>
            <a:chOff x="859442" y="2635039"/>
            <a:chExt cx="1587923" cy="1587923"/>
          </a:xfrm>
        </p:grpSpPr>
        <p:sp>
          <p:nvSpPr>
            <p:cNvPr id="57" name="Rectangle 56">
              <a:extLst>
                <a:ext uri="{FF2B5EF4-FFF2-40B4-BE49-F238E27FC236}">
                  <a16:creationId xmlns:a16="http://schemas.microsoft.com/office/drawing/2014/main" id="{22817A75-BCF9-0D8B-71B6-AE7EC26FCE0E}"/>
                </a:ext>
              </a:extLst>
            </p:cNvPr>
            <p:cNvSpPr/>
            <p:nvPr/>
          </p:nvSpPr>
          <p:spPr>
            <a:xfrm>
              <a:off x="859442" y="2635039"/>
              <a:ext cx="1587923" cy="1587923"/>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59" name="Group 58">
              <a:extLst>
                <a:ext uri="{FF2B5EF4-FFF2-40B4-BE49-F238E27FC236}">
                  <a16:creationId xmlns:a16="http://schemas.microsoft.com/office/drawing/2014/main" id="{5B7821C0-1712-004E-BF37-B333CF263A9F}"/>
                </a:ext>
              </a:extLst>
            </p:cNvPr>
            <p:cNvGrpSpPr/>
            <p:nvPr/>
          </p:nvGrpSpPr>
          <p:grpSpPr>
            <a:xfrm>
              <a:off x="1125921" y="2798164"/>
              <a:ext cx="1054965" cy="1261673"/>
              <a:chOff x="2580282" y="2734032"/>
              <a:chExt cx="1054965" cy="1261673"/>
            </a:xfrm>
          </p:grpSpPr>
          <p:sp>
            <p:nvSpPr>
              <p:cNvPr id="60" name="TextBox 59">
                <a:extLst>
                  <a:ext uri="{FF2B5EF4-FFF2-40B4-BE49-F238E27FC236}">
                    <a16:creationId xmlns:a16="http://schemas.microsoft.com/office/drawing/2014/main" id="{E12E0D6B-C373-668A-5D2A-F8443A296B0E}"/>
                  </a:ext>
                </a:extLst>
              </p:cNvPr>
              <p:cNvSpPr txBox="1"/>
              <p:nvPr/>
            </p:nvSpPr>
            <p:spPr>
              <a:xfrm>
                <a:off x="2580282" y="3503198"/>
                <a:ext cx="1054965" cy="492507"/>
              </a:xfrm>
              <a:prstGeom prst="rect">
                <a:avLst/>
              </a:prstGeom>
            </p:spPr>
            <p:txBody>
              <a:bodyPr wrap="square" lIns="0" tIns="0" rIns="0" bIns="0" rtlCol="0" anchor="t">
                <a:spAutoFit/>
              </a:bodyPr>
              <a:lstStyle/>
              <a:p>
                <a:pPr algn="ctr">
                  <a:lnSpc>
                    <a:spcPts val="1960"/>
                  </a:lnSpc>
                </a:pPr>
                <a:r>
                  <a:rPr lang="en-US" sz="1400" dirty="0">
                    <a:solidFill>
                      <a:srgbClr val="73FEFF"/>
                    </a:solidFill>
                    <a:latin typeface="+mj-lt"/>
                  </a:rPr>
                  <a:t>Adaptive Workers</a:t>
                </a:r>
              </a:p>
            </p:txBody>
          </p:sp>
          <p:pic>
            <p:nvPicPr>
              <p:cNvPr id="61" name="Picture 60">
                <a:extLst>
                  <a:ext uri="{FF2B5EF4-FFF2-40B4-BE49-F238E27FC236}">
                    <a16:creationId xmlns:a16="http://schemas.microsoft.com/office/drawing/2014/main" id="{B6588A6E-72D8-66DD-4D20-9D61430417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90307" y="2734032"/>
                <a:ext cx="634915" cy="616957"/>
              </a:xfrm>
              <a:prstGeom prst="rect">
                <a:avLst/>
              </a:prstGeom>
            </p:spPr>
          </p:pic>
        </p:grpSp>
      </p:grpSp>
      <p:grpSp>
        <p:nvGrpSpPr>
          <p:cNvPr id="121" name="Group 120">
            <a:extLst>
              <a:ext uri="{FF2B5EF4-FFF2-40B4-BE49-F238E27FC236}">
                <a16:creationId xmlns:a16="http://schemas.microsoft.com/office/drawing/2014/main" id="{17D1D8BB-F874-AD4C-90B4-5B52900F66AF}"/>
              </a:ext>
            </a:extLst>
          </p:cNvPr>
          <p:cNvGrpSpPr/>
          <p:nvPr/>
        </p:nvGrpSpPr>
        <p:grpSpPr>
          <a:xfrm>
            <a:off x="3080740" y="2635039"/>
            <a:ext cx="1587923" cy="1587923"/>
            <a:chOff x="3080740" y="2635039"/>
            <a:chExt cx="1587923" cy="1587923"/>
          </a:xfrm>
        </p:grpSpPr>
        <p:sp>
          <p:nvSpPr>
            <p:cNvPr id="66" name="Rectangle 65">
              <a:extLst>
                <a:ext uri="{FF2B5EF4-FFF2-40B4-BE49-F238E27FC236}">
                  <a16:creationId xmlns:a16="http://schemas.microsoft.com/office/drawing/2014/main" id="{1FB3FD64-881B-9BC7-4D66-77C2D4F6EA82}"/>
                </a:ext>
              </a:extLst>
            </p:cNvPr>
            <p:cNvSpPr/>
            <p:nvPr/>
          </p:nvSpPr>
          <p:spPr>
            <a:xfrm>
              <a:off x="3080740" y="2635039"/>
              <a:ext cx="1587923" cy="1587923"/>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90" name="Group 89">
              <a:extLst>
                <a:ext uri="{FF2B5EF4-FFF2-40B4-BE49-F238E27FC236}">
                  <a16:creationId xmlns:a16="http://schemas.microsoft.com/office/drawing/2014/main" id="{712D2626-8556-3FC9-9220-C4B8A4392AC8}"/>
                </a:ext>
              </a:extLst>
            </p:cNvPr>
            <p:cNvGrpSpPr/>
            <p:nvPr/>
          </p:nvGrpSpPr>
          <p:grpSpPr>
            <a:xfrm>
              <a:off x="3222873" y="2787818"/>
              <a:ext cx="1303656" cy="1282364"/>
              <a:chOff x="4529961" y="2734032"/>
              <a:chExt cx="1303656" cy="1282364"/>
            </a:xfrm>
          </p:grpSpPr>
          <p:sp>
            <p:nvSpPr>
              <p:cNvPr id="91" name="TextBox 15">
                <a:extLst>
                  <a:ext uri="{FF2B5EF4-FFF2-40B4-BE49-F238E27FC236}">
                    <a16:creationId xmlns:a16="http://schemas.microsoft.com/office/drawing/2014/main" id="{3A8EDC86-F81B-1336-0866-9CDCE50DD8E6}"/>
                  </a:ext>
                </a:extLst>
              </p:cNvPr>
              <p:cNvSpPr txBox="1"/>
              <p:nvPr/>
            </p:nvSpPr>
            <p:spPr>
              <a:xfrm>
                <a:off x="4529961" y="3523825"/>
                <a:ext cx="1303656" cy="492571"/>
              </a:xfrm>
              <a:prstGeom prst="rect">
                <a:avLst/>
              </a:prstGeom>
            </p:spPr>
            <p:txBody>
              <a:bodyPr wrap="square" lIns="0" tIns="0" rIns="0" bIns="0" rtlCol="0" anchor="t">
                <a:spAutoFit/>
              </a:bodyPr>
              <a:lstStyle/>
              <a:p>
                <a:pPr algn="ctr">
                  <a:lnSpc>
                    <a:spcPts val="1960"/>
                  </a:lnSpc>
                </a:pPr>
                <a:r>
                  <a:rPr lang="en-US" sz="1400" dirty="0">
                    <a:solidFill>
                      <a:srgbClr val="73FEFF"/>
                    </a:solidFill>
                    <a:latin typeface="+mj-lt"/>
                  </a:rPr>
                  <a:t>Proficient Leaders</a:t>
                </a:r>
              </a:p>
            </p:txBody>
          </p:sp>
          <p:pic>
            <p:nvPicPr>
              <p:cNvPr id="92" name="Picture 91">
                <a:extLst>
                  <a:ext uri="{FF2B5EF4-FFF2-40B4-BE49-F238E27FC236}">
                    <a16:creationId xmlns:a16="http://schemas.microsoft.com/office/drawing/2014/main" id="{349B196C-52B1-36A8-9587-E47E0106B8F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68168" y="2734032"/>
                <a:ext cx="627242" cy="627242"/>
              </a:xfrm>
              <a:prstGeom prst="rect">
                <a:avLst/>
              </a:prstGeom>
            </p:spPr>
          </p:pic>
        </p:grpSp>
      </p:grpSp>
      <p:grpSp>
        <p:nvGrpSpPr>
          <p:cNvPr id="112" name="Group 111">
            <a:extLst>
              <a:ext uri="{FF2B5EF4-FFF2-40B4-BE49-F238E27FC236}">
                <a16:creationId xmlns:a16="http://schemas.microsoft.com/office/drawing/2014/main" id="{D14F3C07-DF2B-7FA2-24C5-AF02C0BC6584}"/>
              </a:ext>
            </a:extLst>
          </p:cNvPr>
          <p:cNvGrpSpPr/>
          <p:nvPr/>
        </p:nvGrpSpPr>
        <p:grpSpPr>
          <a:xfrm>
            <a:off x="5302038" y="2635039"/>
            <a:ext cx="1587923" cy="1587923"/>
            <a:chOff x="5302038" y="2635039"/>
            <a:chExt cx="1587923" cy="1587923"/>
          </a:xfrm>
        </p:grpSpPr>
        <p:sp>
          <p:nvSpPr>
            <p:cNvPr id="71" name="Rectangle 70">
              <a:extLst>
                <a:ext uri="{FF2B5EF4-FFF2-40B4-BE49-F238E27FC236}">
                  <a16:creationId xmlns:a16="http://schemas.microsoft.com/office/drawing/2014/main" id="{17C5CB60-22BB-A20F-FCE0-FF914D24FF08}"/>
                </a:ext>
              </a:extLst>
            </p:cNvPr>
            <p:cNvSpPr/>
            <p:nvPr/>
          </p:nvSpPr>
          <p:spPr>
            <a:xfrm>
              <a:off x="5302038" y="2635039"/>
              <a:ext cx="1587923" cy="1587923"/>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93" name="Group 92">
              <a:extLst>
                <a:ext uri="{FF2B5EF4-FFF2-40B4-BE49-F238E27FC236}">
                  <a16:creationId xmlns:a16="http://schemas.microsoft.com/office/drawing/2014/main" id="{833B666E-B4D3-FC51-5CD8-F72C3252CA71}"/>
                </a:ext>
              </a:extLst>
            </p:cNvPr>
            <p:cNvGrpSpPr/>
            <p:nvPr/>
          </p:nvGrpSpPr>
          <p:grpSpPr>
            <a:xfrm>
              <a:off x="5492765" y="2787818"/>
              <a:ext cx="1206469" cy="1276849"/>
              <a:chOff x="6021014" y="2734032"/>
              <a:chExt cx="1206469" cy="1276849"/>
            </a:xfrm>
          </p:grpSpPr>
          <p:sp>
            <p:nvSpPr>
              <p:cNvPr id="94" name="TextBox 14">
                <a:extLst>
                  <a:ext uri="{FF2B5EF4-FFF2-40B4-BE49-F238E27FC236}">
                    <a16:creationId xmlns:a16="http://schemas.microsoft.com/office/drawing/2014/main" id="{FAE3CA74-2886-776F-C74D-B044A9539BAA}"/>
                  </a:ext>
                </a:extLst>
              </p:cNvPr>
              <p:cNvSpPr txBox="1"/>
              <p:nvPr/>
            </p:nvSpPr>
            <p:spPr>
              <a:xfrm>
                <a:off x="6021014" y="3523825"/>
                <a:ext cx="1206469" cy="487056"/>
              </a:xfrm>
              <a:prstGeom prst="rect">
                <a:avLst/>
              </a:prstGeom>
            </p:spPr>
            <p:txBody>
              <a:bodyPr wrap="square" lIns="0" tIns="0" rIns="0" bIns="0" rtlCol="0" anchor="t">
                <a:spAutoFit/>
              </a:bodyPr>
              <a:lstStyle/>
              <a:p>
                <a:pPr algn="ctr">
                  <a:lnSpc>
                    <a:spcPts val="1960"/>
                  </a:lnSpc>
                </a:pPr>
                <a:r>
                  <a:rPr lang="en-US" sz="1400" dirty="0">
                    <a:solidFill>
                      <a:srgbClr val="73FEFF"/>
                    </a:solidFill>
                    <a:latin typeface="+mj-lt"/>
                  </a:rPr>
                  <a:t>Flexible</a:t>
                </a:r>
                <a:br>
                  <a:rPr lang="en-US" sz="1400" dirty="0">
                    <a:solidFill>
                      <a:srgbClr val="73FEFF"/>
                    </a:solidFill>
                    <a:latin typeface="+mj-lt"/>
                  </a:rPr>
                </a:br>
                <a:r>
                  <a:rPr lang="en-US" sz="1400" dirty="0">
                    <a:solidFill>
                      <a:srgbClr val="73FEFF"/>
                    </a:solidFill>
                    <a:latin typeface="+mj-lt"/>
                  </a:rPr>
                  <a:t>Teams</a:t>
                </a:r>
              </a:p>
            </p:txBody>
          </p:sp>
          <p:pic>
            <p:nvPicPr>
              <p:cNvPr id="95" name="Picture 94">
                <a:extLst>
                  <a:ext uri="{FF2B5EF4-FFF2-40B4-BE49-F238E27FC236}">
                    <a16:creationId xmlns:a16="http://schemas.microsoft.com/office/drawing/2014/main" id="{5CD4E329-ADC9-7367-6025-6BCA9D4DCAF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10628" y="2734032"/>
                <a:ext cx="627241" cy="627241"/>
              </a:xfrm>
              <a:prstGeom prst="rect">
                <a:avLst/>
              </a:prstGeom>
            </p:spPr>
          </p:pic>
        </p:grpSp>
      </p:grpSp>
      <p:grpSp>
        <p:nvGrpSpPr>
          <p:cNvPr id="115" name="Group 114">
            <a:extLst>
              <a:ext uri="{FF2B5EF4-FFF2-40B4-BE49-F238E27FC236}">
                <a16:creationId xmlns:a16="http://schemas.microsoft.com/office/drawing/2014/main" id="{9E67B636-3232-48A3-FD85-5421F0CE24C5}"/>
              </a:ext>
            </a:extLst>
          </p:cNvPr>
          <p:cNvGrpSpPr/>
          <p:nvPr/>
        </p:nvGrpSpPr>
        <p:grpSpPr>
          <a:xfrm>
            <a:off x="7523334" y="2635039"/>
            <a:ext cx="1587923" cy="1587923"/>
            <a:chOff x="7523334" y="2635039"/>
            <a:chExt cx="1587923" cy="1587923"/>
          </a:xfrm>
        </p:grpSpPr>
        <p:sp>
          <p:nvSpPr>
            <p:cNvPr id="76" name="Rectangle 75">
              <a:extLst>
                <a:ext uri="{FF2B5EF4-FFF2-40B4-BE49-F238E27FC236}">
                  <a16:creationId xmlns:a16="http://schemas.microsoft.com/office/drawing/2014/main" id="{EEB549B6-1FCD-3788-5B6A-7809C0CB61E4}"/>
                </a:ext>
              </a:extLst>
            </p:cNvPr>
            <p:cNvSpPr/>
            <p:nvPr/>
          </p:nvSpPr>
          <p:spPr>
            <a:xfrm>
              <a:off x="7523334" y="2635039"/>
              <a:ext cx="1587923" cy="1587923"/>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96" name="Group 95">
              <a:extLst>
                <a:ext uri="{FF2B5EF4-FFF2-40B4-BE49-F238E27FC236}">
                  <a16:creationId xmlns:a16="http://schemas.microsoft.com/office/drawing/2014/main" id="{20E0914B-29A6-E430-C4F2-608071EE51EF}"/>
                </a:ext>
              </a:extLst>
            </p:cNvPr>
            <p:cNvGrpSpPr/>
            <p:nvPr/>
          </p:nvGrpSpPr>
          <p:grpSpPr>
            <a:xfrm>
              <a:off x="7569695" y="2787818"/>
              <a:ext cx="1495200" cy="1282364"/>
              <a:chOff x="7414880" y="2734032"/>
              <a:chExt cx="1495200" cy="1282364"/>
            </a:xfrm>
          </p:grpSpPr>
          <p:sp>
            <p:nvSpPr>
              <p:cNvPr id="97" name="TextBox 18">
                <a:extLst>
                  <a:ext uri="{FF2B5EF4-FFF2-40B4-BE49-F238E27FC236}">
                    <a16:creationId xmlns:a16="http://schemas.microsoft.com/office/drawing/2014/main" id="{3925F9AA-A439-0E89-2E76-FA4EA37B9232}"/>
                  </a:ext>
                </a:extLst>
              </p:cNvPr>
              <p:cNvSpPr txBox="1"/>
              <p:nvPr/>
            </p:nvSpPr>
            <p:spPr>
              <a:xfrm>
                <a:off x="7414880" y="3523825"/>
                <a:ext cx="1495200" cy="492571"/>
              </a:xfrm>
              <a:prstGeom prst="rect">
                <a:avLst/>
              </a:prstGeom>
            </p:spPr>
            <p:txBody>
              <a:bodyPr wrap="square" lIns="0" tIns="0" rIns="0" bIns="0" rtlCol="0" anchor="t">
                <a:spAutoFit/>
              </a:bodyPr>
              <a:lstStyle/>
              <a:p>
                <a:pPr algn="ctr">
                  <a:lnSpc>
                    <a:spcPts val="1960"/>
                  </a:lnSpc>
                </a:pPr>
                <a:r>
                  <a:rPr lang="en-US" sz="1400" dirty="0">
                    <a:solidFill>
                      <a:srgbClr val="73FEFF"/>
                    </a:solidFill>
                    <a:latin typeface="+mj-lt"/>
                  </a:rPr>
                  <a:t>Agile Organizatio</a:t>
                </a:r>
                <a:r>
                  <a:rPr lang="en-US" sz="1400" dirty="0">
                    <a:solidFill>
                      <a:srgbClr val="73FEFF"/>
                    </a:solidFill>
                    <a:latin typeface="+mj-lt"/>
                    <a:ea typeface="Roboto 1 Bold"/>
                  </a:rPr>
                  <a:t>ns</a:t>
                </a:r>
                <a:endParaRPr lang="en-US" sz="1400" dirty="0">
                  <a:solidFill>
                    <a:srgbClr val="73FEFF"/>
                  </a:solidFill>
                  <a:latin typeface="+mj-lt"/>
                </a:endParaRPr>
              </a:p>
            </p:txBody>
          </p:sp>
          <p:pic>
            <p:nvPicPr>
              <p:cNvPr id="98" name="Picture 97">
                <a:extLst>
                  <a:ext uri="{FF2B5EF4-FFF2-40B4-BE49-F238E27FC236}">
                    <a16:creationId xmlns:a16="http://schemas.microsoft.com/office/drawing/2014/main" id="{18A5B4F7-C7F8-26A9-8C7C-889C34CE66E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56226" y="2734032"/>
                <a:ext cx="612508" cy="656258"/>
              </a:xfrm>
              <a:prstGeom prst="rect">
                <a:avLst/>
              </a:prstGeom>
            </p:spPr>
          </p:pic>
        </p:grpSp>
      </p:grpSp>
      <p:grpSp>
        <p:nvGrpSpPr>
          <p:cNvPr id="116" name="Group 115">
            <a:extLst>
              <a:ext uri="{FF2B5EF4-FFF2-40B4-BE49-F238E27FC236}">
                <a16:creationId xmlns:a16="http://schemas.microsoft.com/office/drawing/2014/main" id="{4E77A74A-7D6E-3621-D8BD-544E5626C235}"/>
              </a:ext>
            </a:extLst>
          </p:cNvPr>
          <p:cNvGrpSpPr/>
          <p:nvPr/>
        </p:nvGrpSpPr>
        <p:grpSpPr>
          <a:xfrm>
            <a:off x="9744635" y="2635039"/>
            <a:ext cx="1587923" cy="1587923"/>
            <a:chOff x="9744635" y="2635039"/>
            <a:chExt cx="1587923" cy="1587923"/>
          </a:xfrm>
        </p:grpSpPr>
        <p:sp>
          <p:nvSpPr>
            <p:cNvPr id="81" name="Rectangle 80">
              <a:extLst>
                <a:ext uri="{FF2B5EF4-FFF2-40B4-BE49-F238E27FC236}">
                  <a16:creationId xmlns:a16="http://schemas.microsoft.com/office/drawing/2014/main" id="{3755F86F-9591-BC94-4DFA-640A0544F879}"/>
                </a:ext>
              </a:extLst>
            </p:cNvPr>
            <p:cNvSpPr/>
            <p:nvPr/>
          </p:nvSpPr>
          <p:spPr>
            <a:xfrm>
              <a:off x="9744635" y="2635039"/>
              <a:ext cx="1587923" cy="1587923"/>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99" name="Group 98">
              <a:extLst>
                <a:ext uri="{FF2B5EF4-FFF2-40B4-BE49-F238E27FC236}">
                  <a16:creationId xmlns:a16="http://schemas.microsoft.com/office/drawing/2014/main" id="{A2282059-DF65-14A0-B7DB-11FCA76E48F9}"/>
                </a:ext>
              </a:extLst>
            </p:cNvPr>
            <p:cNvGrpSpPr/>
            <p:nvPr/>
          </p:nvGrpSpPr>
          <p:grpSpPr>
            <a:xfrm>
              <a:off x="9794319" y="2841940"/>
              <a:ext cx="1488554" cy="1174121"/>
              <a:chOff x="9101055" y="2734032"/>
              <a:chExt cx="1488554" cy="1174121"/>
            </a:xfrm>
          </p:grpSpPr>
          <p:sp>
            <p:nvSpPr>
              <p:cNvPr id="100" name="TextBox 17">
                <a:extLst>
                  <a:ext uri="{FF2B5EF4-FFF2-40B4-BE49-F238E27FC236}">
                    <a16:creationId xmlns:a16="http://schemas.microsoft.com/office/drawing/2014/main" id="{8A9F035A-555F-080C-1130-C38120BBEE1F}"/>
                  </a:ext>
                </a:extLst>
              </p:cNvPr>
              <p:cNvSpPr txBox="1"/>
              <p:nvPr/>
            </p:nvSpPr>
            <p:spPr>
              <a:xfrm>
                <a:off x="9101055" y="3421097"/>
                <a:ext cx="1488554" cy="487056"/>
              </a:xfrm>
              <a:prstGeom prst="rect">
                <a:avLst/>
              </a:prstGeom>
            </p:spPr>
            <p:txBody>
              <a:bodyPr wrap="square" lIns="0" tIns="0" rIns="0" bIns="0" rtlCol="0" anchor="t">
                <a:spAutoFit/>
              </a:bodyPr>
              <a:lstStyle/>
              <a:p>
                <a:pPr algn="ctr">
                  <a:lnSpc>
                    <a:spcPts val="1960"/>
                  </a:lnSpc>
                </a:pPr>
                <a:r>
                  <a:rPr lang="en-US" sz="1400" dirty="0">
                    <a:solidFill>
                      <a:srgbClr val="73FEFF"/>
                    </a:solidFill>
                    <a:latin typeface="+mj-lt"/>
                  </a:rPr>
                  <a:t>Dynamic Business Ecosystems</a:t>
                </a:r>
              </a:p>
            </p:txBody>
          </p:sp>
          <p:pic>
            <p:nvPicPr>
              <p:cNvPr id="101" name="Picture 100">
                <a:extLst>
                  <a:ext uri="{FF2B5EF4-FFF2-40B4-BE49-F238E27FC236}">
                    <a16:creationId xmlns:a16="http://schemas.microsoft.com/office/drawing/2014/main" id="{5774241B-257C-39D8-7135-FA9CA3B537B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531712" y="2734032"/>
                <a:ext cx="627240" cy="616957"/>
              </a:xfrm>
              <a:prstGeom prst="rect">
                <a:avLst/>
              </a:prstGeom>
            </p:spPr>
          </p:pic>
        </p:grpSp>
      </p:grpSp>
      <p:grpSp>
        <p:nvGrpSpPr>
          <p:cNvPr id="117" name="Group 116">
            <a:extLst>
              <a:ext uri="{FF2B5EF4-FFF2-40B4-BE49-F238E27FC236}">
                <a16:creationId xmlns:a16="http://schemas.microsoft.com/office/drawing/2014/main" id="{1CB302B4-D1A1-86F4-E854-CED6F4E10288}"/>
              </a:ext>
            </a:extLst>
          </p:cNvPr>
          <p:cNvGrpSpPr/>
          <p:nvPr/>
        </p:nvGrpSpPr>
        <p:grpSpPr>
          <a:xfrm>
            <a:off x="-987635" y="1133520"/>
            <a:ext cx="14167271" cy="4590960"/>
            <a:chOff x="-987635" y="1133520"/>
            <a:chExt cx="14167271" cy="4590960"/>
          </a:xfrm>
        </p:grpSpPr>
        <p:sp>
          <p:nvSpPr>
            <p:cNvPr id="106" name="Oval 105">
              <a:extLst>
                <a:ext uri="{FF2B5EF4-FFF2-40B4-BE49-F238E27FC236}">
                  <a16:creationId xmlns:a16="http://schemas.microsoft.com/office/drawing/2014/main" id="{FB06A8EB-F366-909B-D386-1A51088CBDF2}"/>
                </a:ext>
              </a:extLst>
            </p:cNvPr>
            <p:cNvSpPr/>
            <p:nvPr/>
          </p:nvSpPr>
          <p:spPr>
            <a:xfrm>
              <a:off x="241756" y="1534416"/>
              <a:ext cx="11708488" cy="3794182"/>
            </a:xfrm>
            <a:prstGeom prst="ellipse">
              <a:avLst/>
            </a:prstGeom>
            <a:noFill/>
            <a:ln w="15875">
              <a:gradFill flip="none" rotWithShape="1">
                <a:gsLst>
                  <a:gs pos="48000">
                    <a:schemeClr val="bg1">
                      <a:alpha val="68030"/>
                    </a:schemeClr>
                  </a:gs>
                  <a:gs pos="0">
                    <a:schemeClr val="tx1">
                      <a:alpha val="0"/>
                    </a:schemeClr>
                  </a:gs>
                  <a:gs pos="100000">
                    <a:schemeClr val="tx1">
                      <a:alpha val="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B7D68DD2-3A56-AE79-69DE-5C5B5FDD03DD}"/>
                </a:ext>
              </a:extLst>
            </p:cNvPr>
            <p:cNvSpPr/>
            <p:nvPr/>
          </p:nvSpPr>
          <p:spPr>
            <a:xfrm>
              <a:off x="2097473" y="2253563"/>
              <a:ext cx="7997055" cy="2355888"/>
            </a:xfrm>
            <a:prstGeom prst="ellipse">
              <a:avLst/>
            </a:prstGeom>
            <a:noFill/>
            <a:ln w="15875">
              <a:gradFill flip="none" rotWithShape="1">
                <a:gsLst>
                  <a:gs pos="48000">
                    <a:schemeClr val="bg1">
                      <a:alpha val="68030"/>
                    </a:schemeClr>
                  </a:gs>
                  <a:gs pos="0">
                    <a:schemeClr val="tx1">
                      <a:alpha val="0"/>
                    </a:schemeClr>
                  </a:gs>
                  <a:gs pos="100000">
                    <a:schemeClr val="tx1">
                      <a:alpha val="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BC16D4D5-73A6-DB8A-D09C-4D696CB8B8CE}"/>
                </a:ext>
              </a:extLst>
            </p:cNvPr>
            <p:cNvSpPr/>
            <p:nvPr/>
          </p:nvSpPr>
          <p:spPr>
            <a:xfrm>
              <a:off x="1257782" y="1863663"/>
              <a:ext cx="9676437" cy="3135688"/>
            </a:xfrm>
            <a:prstGeom prst="ellipse">
              <a:avLst/>
            </a:prstGeom>
            <a:noFill/>
            <a:ln w="15875">
              <a:gradFill flip="none" rotWithShape="1">
                <a:gsLst>
                  <a:gs pos="48000">
                    <a:schemeClr val="bg1">
                      <a:alpha val="68030"/>
                    </a:schemeClr>
                  </a:gs>
                  <a:gs pos="0">
                    <a:schemeClr val="tx1">
                      <a:alpha val="0"/>
                    </a:schemeClr>
                  </a:gs>
                  <a:gs pos="100000">
                    <a:schemeClr val="tx1">
                      <a:alpha val="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1FE7C091-AC13-A03C-752D-364A0DB395B6}"/>
                </a:ext>
              </a:extLst>
            </p:cNvPr>
            <p:cNvSpPr/>
            <p:nvPr/>
          </p:nvSpPr>
          <p:spPr>
            <a:xfrm>
              <a:off x="-987635" y="1133520"/>
              <a:ext cx="14167271" cy="4590960"/>
            </a:xfrm>
            <a:prstGeom prst="ellipse">
              <a:avLst/>
            </a:prstGeom>
            <a:noFill/>
            <a:ln w="15875">
              <a:gradFill flip="none" rotWithShape="1">
                <a:gsLst>
                  <a:gs pos="48000">
                    <a:schemeClr val="bg1">
                      <a:alpha val="68030"/>
                    </a:schemeClr>
                  </a:gs>
                  <a:gs pos="0">
                    <a:schemeClr val="tx1">
                      <a:alpha val="0"/>
                    </a:schemeClr>
                  </a:gs>
                  <a:gs pos="100000">
                    <a:schemeClr val="tx1">
                      <a:alpha val="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601D9136-66D1-AC5A-8FCC-D7636570E189}"/>
                </a:ext>
              </a:extLst>
            </p:cNvPr>
            <p:cNvSpPr/>
            <p:nvPr/>
          </p:nvSpPr>
          <p:spPr>
            <a:xfrm>
              <a:off x="3364953" y="2624448"/>
              <a:ext cx="5462095" cy="1609104"/>
            </a:xfrm>
            <a:prstGeom prst="ellipse">
              <a:avLst/>
            </a:prstGeom>
            <a:noFill/>
            <a:ln w="15875">
              <a:gradFill flip="none" rotWithShape="1">
                <a:gsLst>
                  <a:gs pos="48000">
                    <a:schemeClr val="bg1">
                      <a:alpha val="68030"/>
                    </a:schemeClr>
                  </a:gs>
                  <a:gs pos="0">
                    <a:schemeClr val="tx1">
                      <a:alpha val="0"/>
                    </a:schemeClr>
                  </a:gs>
                  <a:gs pos="100000">
                    <a:schemeClr val="tx1">
                      <a:alpha val="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70345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100000">
                                          <p:val>
                                            <p:strVal val="#ppt_x"/>
                                          </p:val>
                                        </p:tav>
                                      </p:tavLst>
                                    </p:anim>
                                    <p:anim calcmode="lin" valueType="num">
                                      <p:cBhvr>
                                        <p:cTn id="8" dur="1000" fill="hold"/>
                                        <p:tgtEl>
                                          <p:spTgt spid="17"/>
                                        </p:tgtEl>
                                        <p:attrNameLst>
                                          <p:attrName>ppt_y</p:attrName>
                                        </p:attrNameLst>
                                      </p:cBhvr>
                                      <p:tavLst>
                                        <p:tav tm="0">
                                          <p:val>
                                            <p:strVal val="#ppt_y-#ppt_h/2"/>
                                          </p:val>
                                        </p:tav>
                                        <p:tav tm="100000">
                                          <p:val>
                                            <p:strVal val="#ppt_y"/>
                                          </p:val>
                                        </p:tav>
                                      </p:tavLst>
                                    </p:anim>
                                    <p:anim calcmode="lin" valueType="num">
                                      <p:cBhvr>
                                        <p:cTn id="9" dur="1000" fill="hold"/>
                                        <p:tgtEl>
                                          <p:spTgt spid="17"/>
                                        </p:tgtEl>
                                        <p:attrNameLst>
                                          <p:attrName>ppt_w</p:attrName>
                                        </p:attrNameLst>
                                      </p:cBhvr>
                                      <p:tavLst>
                                        <p:tav tm="0">
                                          <p:val>
                                            <p:strVal val="#ppt_w"/>
                                          </p:val>
                                        </p:tav>
                                        <p:tav tm="100000">
                                          <p:val>
                                            <p:strVal val="#ppt_w"/>
                                          </p:val>
                                        </p:tav>
                                      </p:tavLst>
                                    </p:anim>
                                    <p:anim calcmode="lin" valueType="num">
                                      <p:cBhvr>
                                        <p:cTn id="10" dur="10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fade">
                                      <p:cBhvr>
                                        <p:cTn id="18" dur="500"/>
                                        <p:tgtEl>
                                          <p:spTgt spid="112"/>
                                        </p:tgtEl>
                                      </p:cBhvr>
                                    </p:animEffect>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wipe(right)">
                                      <p:cBhvr>
                                        <p:cTn id="22" dur="500"/>
                                        <p:tgtEl>
                                          <p:spTgt spid="121"/>
                                        </p:tgtEl>
                                      </p:cBhvr>
                                    </p:animEffect>
                                  </p:childTnLst>
                                </p:cTn>
                              </p:par>
                              <p:par>
                                <p:cTn id="23" presetID="22" presetClass="entr" presetSubtype="8" fill="hold"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wipe(left)">
                                      <p:cBhvr>
                                        <p:cTn id="25" dur="500"/>
                                        <p:tgtEl>
                                          <p:spTgt spid="115"/>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13"/>
                                        </p:tgtEl>
                                        <p:attrNameLst>
                                          <p:attrName>style.visibility</p:attrName>
                                        </p:attrNameLst>
                                      </p:cBhvr>
                                      <p:to>
                                        <p:strVal val="visible"/>
                                      </p:to>
                                    </p:set>
                                    <p:animEffect transition="in" filter="wipe(right)">
                                      <p:cBhvr>
                                        <p:cTn id="29" dur="500"/>
                                        <p:tgtEl>
                                          <p:spTgt spid="113"/>
                                        </p:tgtEl>
                                      </p:cBhvr>
                                    </p:animEffect>
                                  </p:childTnLst>
                                </p:cTn>
                              </p:par>
                              <p:par>
                                <p:cTn id="30" presetID="22" presetClass="entr" presetSubtype="8"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wipe(left)">
                                      <p:cBhvr>
                                        <p:cTn id="32" dur="500"/>
                                        <p:tgtEl>
                                          <p:spTgt spid="116"/>
                                        </p:tgtEl>
                                      </p:cBhvr>
                                    </p:animEffect>
                                  </p:childTnLst>
                                </p:cTn>
                              </p:par>
                            </p:childTnLst>
                          </p:cTn>
                        </p:par>
                        <p:par>
                          <p:cTn id="33" fill="hold">
                            <p:stCondLst>
                              <p:cond delay="3000"/>
                            </p:stCondLst>
                            <p:childTnLst>
                              <p:par>
                                <p:cTn id="34" presetID="6" presetClass="entr" presetSubtype="32"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circle(out)">
                                      <p:cBhvr>
                                        <p:cTn id="36" dur="20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A close up of a colorful bubble&#10;&#10;Description automatically generated">
            <a:extLst>
              <a:ext uri="{FF2B5EF4-FFF2-40B4-BE49-F238E27FC236}">
                <a16:creationId xmlns:a16="http://schemas.microsoft.com/office/drawing/2014/main" id="{5CFA9459-1DAA-4608-A2C6-B8DCFC2B33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22110"/>
            <a:ext cx="12192000" cy="6060234"/>
          </a:xfrm>
          <a:prstGeom prst="rect">
            <a:avLst/>
          </a:prstGeom>
        </p:spPr>
      </p:pic>
      <p:sp>
        <p:nvSpPr>
          <p:cNvPr id="50" name="Rectangle 49">
            <a:extLst>
              <a:ext uri="{FF2B5EF4-FFF2-40B4-BE49-F238E27FC236}">
                <a16:creationId xmlns:a16="http://schemas.microsoft.com/office/drawing/2014/main" id="{1DD43E4C-D59C-694C-D882-4EC0A2F0BFDC}"/>
              </a:ext>
            </a:extLst>
          </p:cNvPr>
          <p:cNvSpPr/>
          <p:nvPr/>
        </p:nvSpPr>
        <p:spPr>
          <a:xfrm>
            <a:off x="-4" y="-1"/>
            <a:ext cx="12192000" cy="2823883"/>
          </a:xfrm>
          <a:prstGeom prst="rect">
            <a:avLst/>
          </a:prstGeom>
          <a:gradFill flip="none" rotWithShape="1">
            <a:gsLst>
              <a:gs pos="29000">
                <a:srgbClr val="030000"/>
              </a:gs>
              <a:gs pos="100000">
                <a:schemeClr val="tx1">
                  <a:alpha val="32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669A057-7141-250E-72AF-353418898615}"/>
              </a:ext>
            </a:extLst>
          </p:cNvPr>
          <p:cNvSpPr/>
          <p:nvPr/>
        </p:nvSpPr>
        <p:spPr>
          <a:xfrm>
            <a:off x="0" y="0"/>
            <a:ext cx="12191996" cy="6882343"/>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TextBox 5">
            <a:extLst>
              <a:ext uri="{FF2B5EF4-FFF2-40B4-BE49-F238E27FC236}">
                <a16:creationId xmlns:a16="http://schemas.microsoft.com/office/drawing/2014/main" id="{C81E7527-BA67-9995-5E35-5B93FFFBF54F}"/>
              </a:ext>
            </a:extLst>
          </p:cNvPr>
          <p:cNvSpPr txBox="1"/>
          <p:nvPr/>
        </p:nvSpPr>
        <p:spPr>
          <a:xfrm>
            <a:off x="570690" y="292469"/>
            <a:ext cx="1201291" cy="536044"/>
          </a:xfrm>
          <a:prstGeom prst="rect">
            <a:avLst/>
          </a:prstGeom>
          <a:noFill/>
        </p:spPr>
        <p:txBody>
          <a:bodyPr wrap="none" lIns="60960" tIns="30480" rIns="60960" bIns="30480" rtlCol="0" anchor="t">
            <a:spAutoFit/>
          </a:bodyPr>
          <a:lstStyle/>
          <a:p>
            <a:pPr>
              <a:lnSpc>
                <a:spcPts val="3700"/>
              </a:lnSpc>
            </a:pPr>
            <a:r>
              <a:rPr lang="en-US" sz="3200" spc="-80" dirty="0">
                <a:solidFill>
                  <a:schemeClr val="bg1"/>
                </a:solidFill>
                <a:latin typeface="+mj-lt"/>
                <a:cs typeface="Calibri"/>
              </a:rPr>
              <a:t>Planet</a:t>
            </a:r>
            <a:endParaRPr lang="en-US" sz="3200" spc="-80" dirty="0">
              <a:solidFill>
                <a:schemeClr val="bg1"/>
              </a:solidFill>
              <a:latin typeface="+mj-lt"/>
            </a:endParaRPr>
          </a:p>
        </p:txBody>
      </p:sp>
      <p:cxnSp>
        <p:nvCxnSpPr>
          <p:cNvPr id="17" name="Straight Connector 16">
            <a:extLst>
              <a:ext uri="{FF2B5EF4-FFF2-40B4-BE49-F238E27FC236}">
                <a16:creationId xmlns:a16="http://schemas.microsoft.com/office/drawing/2014/main" id="{DD35629A-AC9D-84ED-7DA7-C2218FA4075B}"/>
              </a:ext>
            </a:extLst>
          </p:cNvPr>
          <p:cNvCxnSpPr>
            <a:cxnSpLocks/>
          </p:cNvCxnSpPr>
          <p:nvPr/>
        </p:nvCxnSpPr>
        <p:spPr>
          <a:xfrm>
            <a:off x="437308" y="-636613"/>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4859315-9344-841F-F11B-5F54001F9F30}"/>
              </a:ext>
            </a:extLst>
          </p:cNvPr>
          <p:cNvSpPr txBox="1"/>
          <p:nvPr/>
        </p:nvSpPr>
        <p:spPr>
          <a:xfrm>
            <a:off x="2912710" y="852796"/>
            <a:ext cx="2090106" cy="646331"/>
          </a:xfrm>
          <a:prstGeom prst="rect">
            <a:avLst/>
          </a:prstGeom>
          <a:noFill/>
        </p:spPr>
        <p:txBody>
          <a:bodyPr wrap="square" rtlCol="0">
            <a:spAutoFit/>
          </a:bodyPr>
          <a:lstStyle/>
          <a:p>
            <a:pPr algn="ctr"/>
            <a:r>
              <a:rPr lang="en-GB" dirty="0">
                <a:solidFill>
                  <a:srgbClr val="FF872A"/>
                </a:solidFill>
                <a:latin typeface="+mj-lt"/>
              </a:rPr>
              <a:t>Take Responsibility</a:t>
            </a:r>
          </a:p>
        </p:txBody>
      </p:sp>
      <p:sp>
        <p:nvSpPr>
          <p:cNvPr id="28" name="TextBox 27">
            <a:extLst>
              <a:ext uri="{FF2B5EF4-FFF2-40B4-BE49-F238E27FC236}">
                <a16:creationId xmlns:a16="http://schemas.microsoft.com/office/drawing/2014/main" id="{F72BDC07-3213-B820-5FBC-D499C2BF95C2}"/>
              </a:ext>
            </a:extLst>
          </p:cNvPr>
          <p:cNvSpPr txBox="1"/>
          <p:nvPr/>
        </p:nvSpPr>
        <p:spPr>
          <a:xfrm>
            <a:off x="1637054" y="3267414"/>
            <a:ext cx="2534653" cy="646331"/>
          </a:xfrm>
          <a:prstGeom prst="rect">
            <a:avLst/>
          </a:prstGeom>
          <a:noFill/>
        </p:spPr>
        <p:txBody>
          <a:bodyPr wrap="square" rtlCol="0">
            <a:spAutoFit/>
          </a:bodyPr>
          <a:lstStyle/>
          <a:p>
            <a:pPr algn="ctr"/>
            <a:r>
              <a:rPr lang="en-GB" dirty="0">
                <a:solidFill>
                  <a:srgbClr val="00FA00"/>
                </a:solidFill>
                <a:latin typeface="+mj-lt"/>
              </a:rPr>
              <a:t>Live</a:t>
            </a:r>
          </a:p>
          <a:p>
            <a:pPr algn="ctr"/>
            <a:r>
              <a:rPr lang="en-GB" dirty="0">
                <a:solidFill>
                  <a:srgbClr val="00FA00"/>
                </a:solidFill>
                <a:latin typeface="+mj-lt"/>
              </a:rPr>
              <a:t>With Virtue</a:t>
            </a:r>
          </a:p>
        </p:txBody>
      </p:sp>
      <p:sp>
        <p:nvSpPr>
          <p:cNvPr id="29" name="TextBox 28">
            <a:extLst>
              <a:ext uri="{FF2B5EF4-FFF2-40B4-BE49-F238E27FC236}">
                <a16:creationId xmlns:a16="http://schemas.microsoft.com/office/drawing/2014/main" id="{E14195D8-61F7-463D-3C24-590CEC4998AA}"/>
              </a:ext>
            </a:extLst>
          </p:cNvPr>
          <p:cNvSpPr txBox="1"/>
          <p:nvPr/>
        </p:nvSpPr>
        <p:spPr>
          <a:xfrm>
            <a:off x="8460960" y="3267414"/>
            <a:ext cx="2171780" cy="646331"/>
          </a:xfrm>
          <a:prstGeom prst="rect">
            <a:avLst/>
          </a:prstGeom>
          <a:noFill/>
        </p:spPr>
        <p:txBody>
          <a:bodyPr wrap="square" rtlCol="0">
            <a:spAutoFit/>
          </a:bodyPr>
          <a:lstStyle/>
          <a:p>
            <a:pPr algn="ctr"/>
            <a:r>
              <a:rPr lang="en-GB" dirty="0">
                <a:solidFill>
                  <a:srgbClr val="00B0F0"/>
                </a:solidFill>
                <a:latin typeface="+mj-lt"/>
              </a:rPr>
              <a:t>Focus On What</a:t>
            </a:r>
          </a:p>
          <a:p>
            <a:pPr algn="ctr"/>
            <a:r>
              <a:rPr lang="en-GB" dirty="0">
                <a:solidFill>
                  <a:srgbClr val="00B0F0"/>
                </a:solidFill>
                <a:latin typeface="+mj-lt"/>
              </a:rPr>
              <a:t>You Can Control</a:t>
            </a:r>
          </a:p>
        </p:txBody>
      </p:sp>
      <p:sp>
        <p:nvSpPr>
          <p:cNvPr id="30" name="Isosceles Triangle 3">
            <a:extLst>
              <a:ext uri="{FF2B5EF4-FFF2-40B4-BE49-F238E27FC236}">
                <a16:creationId xmlns:a16="http://schemas.microsoft.com/office/drawing/2014/main" id="{AD681D67-3985-DAF0-23D4-994818C8D752}"/>
              </a:ext>
            </a:extLst>
          </p:cNvPr>
          <p:cNvSpPr/>
          <p:nvPr/>
        </p:nvSpPr>
        <p:spPr>
          <a:xfrm>
            <a:off x="3658242" y="1327484"/>
            <a:ext cx="4875517" cy="4203032"/>
          </a:xfrm>
          <a:prstGeom prst="triangle">
            <a:avLst/>
          </a:prstGeom>
          <a:gradFill>
            <a:gsLst>
              <a:gs pos="0">
                <a:srgbClr val="00FA00"/>
              </a:gs>
              <a:gs pos="33000">
                <a:srgbClr val="73FEFF">
                  <a:alpha val="0"/>
                </a:srgbClr>
              </a:gs>
            </a:gsLst>
            <a:lin ang="18900000" scaled="1"/>
          </a:gra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933" dirty="0">
              <a:solidFill>
                <a:schemeClr val="bg1"/>
              </a:solidFill>
              <a:latin typeface="Calibri" panose="020F0502020204030204" pitchFamily="34" charset="0"/>
            </a:endParaRPr>
          </a:p>
        </p:txBody>
      </p:sp>
      <p:sp>
        <p:nvSpPr>
          <p:cNvPr id="32" name="Isosceles Triangle 3">
            <a:extLst>
              <a:ext uri="{FF2B5EF4-FFF2-40B4-BE49-F238E27FC236}">
                <a16:creationId xmlns:a16="http://schemas.microsoft.com/office/drawing/2014/main" id="{EB99240E-CBD3-351B-E5D8-434E8952C611}"/>
              </a:ext>
            </a:extLst>
          </p:cNvPr>
          <p:cNvSpPr/>
          <p:nvPr/>
        </p:nvSpPr>
        <p:spPr>
          <a:xfrm>
            <a:off x="3658242" y="1327484"/>
            <a:ext cx="4875517" cy="4203032"/>
          </a:xfrm>
          <a:prstGeom prst="triangle">
            <a:avLst/>
          </a:prstGeom>
          <a:gradFill flip="none" rotWithShape="1">
            <a:gsLst>
              <a:gs pos="0">
                <a:srgbClr val="00B0F0"/>
              </a:gs>
              <a:gs pos="33000">
                <a:srgbClr val="73FEFF">
                  <a:alpha val="0"/>
                </a:srgbClr>
              </a:gs>
            </a:gsLst>
            <a:lin ang="13500000" scaled="1"/>
            <a:tileRect/>
          </a:gra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933" dirty="0">
              <a:solidFill>
                <a:schemeClr val="bg1"/>
              </a:solidFill>
              <a:latin typeface="Calibri" panose="020F0502020204030204" pitchFamily="34" charset="0"/>
            </a:endParaRPr>
          </a:p>
        </p:txBody>
      </p:sp>
      <p:sp>
        <p:nvSpPr>
          <p:cNvPr id="19" name="Isosceles Triangle 3">
            <a:extLst>
              <a:ext uri="{FF2B5EF4-FFF2-40B4-BE49-F238E27FC236}">
                <a16:creationId xmlns:a16="http://schemas.microsoft.com/office/drawing/2014/main" id="{CCD9440C-7D85-B9F4-586C-A3526D9549FA}"/>
              </a:ext>
            </a:extLst>
          </p:cNvPr>
          <p:cNvSpPr/>
          <p:nvPr/>
        </p:nvSpPr>
        <p:spPr>
          <a:xfrm>
            <a:off x="3658242" y="1327484"/>
            <a:ext cx="4875517" cy="4203032"/>
          </a:xfrm>
          <a:prstGeom prst="triangle">
            <a:avLst/>
          </a:prstGeom>
          <a:solidFill>
            <a:srgbClr val="73FEFF">
              <a:alpha val="33000"/>
            </a:srgbClr>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933" dirty="0">
              <a:solidFill>
                <a:schemeClr val="bg1"/>
              </a:solidFill>
              <a:latin typeface="Calibri" panose="020F0502020204030204" pitchFamily="34" charset="0"/>
            </a:endParaRPr>
          </a:p>
        </p:txBody>
      </p:sp>
      <p:sp>
        <p:nvSpPr>
          <p:cNvPr id="33" name="Isosceles Triangle 3">
            <a:extLst>
              <a:ext uri="{FF2B5EF4-FFF2-40B4-BE49-F238E27FC236}">
                <a16:creationId xmlns:a16="http://schemas.microsoft.com/office/drawing/2014/main" id="{8A02E81F-E70C-5DEB-58F5-718DF60F7F8A}"/>
              </a:ext>
            </a:extLst>
          </p:cNvPr>
          <p:cNvSpPr/>
          <p:nvPr/>
        </p:nvSpPr>
        <p:spPr>
          <a:xfrm>
            <a:off x="3658242" y="1327484"/>
            <a:ext cx="4875517" cy="4203032"/>
          </a:xfrm>
          <a:prstGeom prst="triangle">
            <a:avLst/>
          </a:prstGeom>
          <a:gradFill flip="none" rotWithShape="1">
            <a:gsLst>
              <a:gs pos="0">
                <a:srgbClr val="FF872A"/>
              </a:gs>
              <a:gs pos="33000">
                <a:srgbClr val="73FEFF">
                  <a:alpha val="0"/>
                </a:srgbClr>
              </a:gs>
            </a:gsLst>
            <a:lin ang="5400000" scaled="1"/>
            <a:tileRect/>
          </a:gra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933"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053F19B5-29DC-2107-271C-A5C5E535B055}"/>
              </a:ext>
            </a:extLst>
          </p:cNvPr>
          <p:cNvSpPr txBox="1"/>
          <p:nvPr/>
        </p:nvSpPr>
        <p:spPr>
          <a:xfrm>
            <a:off x="4561974" y="3394591"/>
            <a:ext cx="3068052" cy="646331"/>
          </a:xfrm>
          <a:prstGeom prst="rect">
            <a:avLst/>
          </a:prstGeom>
          <a:noFill/>
        </p:spPr>
        <p:txBody>
          <a:bodyPr wrap="square">
            <a:spAutoFit/>
          </a:bodyPr>
          <a:lstStyle/>
          <a:p>
            <a:pPr algn="ctr"/>
            <a:r>
              <a:rPr lang="en-GB" sz="3600" dirty="0">
                <a:solidFill>
                  <a:srgbClr val="73FEFF"/>
                </a:solidFill>
                <a:latin typeface="+mj-lt"/>
              </a:rPr>
              <a:t>Eudaimonia</a:t>
            </a:r>
          </a:p>
        </p:txBody>
      </p:sp>
      <p:cxnSp>
        <p:nvCxnSpPr>
          <p:cNvPr id="37" name="Straight Connector 36">
            <a:extLst>
              <a:ext uri="{FF2B5EF4-FFF2-40B4-BE49-F238E27FC236}">
                <a16:creationId xmlns:a16="http://schemas.microsoft.com/office/drawing/2014/main" id="{66981D42-F7B6-43CD-CD19-6D0F913110A2}"/>
              </a:ext>
            </a:extLst>
          </p:cNvPr>
          <p:cNvCxnSpPr>
            <a:cxnSpLocks/>
          </p:cNvCxnSpPr>
          <p:nvPr/>
        </p:nvCxnSpPr>
        <p:spPr>
          <a:xfrm flipH="1">
            <a:off x="4780547" y="1315909"/>
            <a:ext cx="1315454" cy="0"/>
          </a:xfrm>
          <a:prstGeom prst="line">
            <a:avLst/>
          </a:prstGeom>
          <a:ln w="31750">
            <a:gradFill flip="none" rotWithShape="1">
              <a:gsLst>
                <a:gs pos="100000">
                  <a:schemeClr val="bg1"/>
                </a:gs>
                <a:gs pos="21000">
                  <a:srgbClr val="FF872A"/>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8432F28-7E99-671A-1072-48097499E065}"/>
              </a:ext>
            </a:extLst>
          </p:cNvPr>
          <p:cNvCxnSpPr>
            <a:cxnSpLocks/>
          </p:cNvCxnSpPr>
          <p:nvPr/>
        </p:nvCxnSpPr>
        <p:spPr>
          <a:xfrm flipV="1">
            <a:off x="3646667" y="3717756"/>
            <a:ext cx="0" cy="1812760"/>
          </a:xfrm>
          <a:prstGeom prst="line">
            <a:avLst/>
          </a:prstGeom>
          <a:ln w="31750">
            <a:gradFill flip="none" rotWithShape="1">
              <a:gsLst>
                <a:gs pos="0">
                  <a:schemeClr val="bg1"/>
                </a:gs>
                <a:gs pos="70000">
                  <a:srgbClr val="00FA00"/>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0FA078C-1F57-5DFE-65FE-F51771732361}"/>
              </a:ext>
            </a:extLst>
          </p:cNvPr>
          <p:cNvCxnSpPr>
            <a:cxnSpLocks/>
          </p:cNvCxnSpPr>
          <p:nvPr/>
        </p:nvCxnSpPr>
        <p:spPr>
          <a:xfrm flipV="1">
            <a:off x="8541170" y="3717756"/>
            <a:ext cx="0" cy="1812760"/>
          </a:xfrm>
          <a:prstGeom prst="line">
            <a:avLst/>
          </a:prstGeom>
          <a:ln w="31750">
            <a:gradFill flip="none" rotWithShape="1">
              <a:gsLst>
                <a:gs pos="0">
                  <a:schemeClr val="bg1"/>
                </a:gs>
                <a:gs pos="84000">
                  <a:srgbClr val="00B0F0"/>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D40477E-20BD-344E-143F-B99BC50DEC96}"/>
              </a:ext>
            </a:extLst>
          </p:cNvPr>
          <p:cNvCxnSpPr>
            <a:cxnSpLocks/>
          </p:cNvCxnSpPr>
          <p:nvPr/>
        </p:nvCxnSpPr>
        <p:spPr>
          <a:xfrm>
            <a:off x="6096000" y="5798916"/>
            <a:ext cx="0" cy="1013977"/>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18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100000">
                                          <p:val>
                                            <p:strVal val="#ppt_x"/>
                                          </p:val>
                                        </p:tav>
                                      </p:tavLst>
                                    </p:anim>
                                    <p:anim calcmode="lin" valueType="num">
                                      <p:cBhvr>
                                        <p:cTn id="8" dur="1000" fill="hold"/>
                                        <p:tgtEl>
                                          <p:spTgt spid="17"/>
                                        </p:tgtEl>
                                        <p:attrNameLst>
                                          <p:attrName>ppt_y</p:attrName>
                                        </p:attrNameLst>
                                      </p:cBhvr>
                                      <p:tavLst>
                                        <p:tav tm="0">
                                          <p:val>
                                            <p:strVal val="#ppt_y-#ppt_h/2"/>
                                          </p:val>
                                        </p:tav>
                                        <p:tav tm="100000">
                                          <p:val>
                                            <p:strVal val="#ppt_y"/>
                                          </p:val>
                                        </p:tav>
                                      </p:tavLst>
                                    </p:anim>
                                    <p:anim calcmode="lin" valueType="num">
                                      <p:cBhvr>
                                        <p:cTn id="9" dur="1000" fill="hold"/>
                                        <p:tgtEl>
                                          <p:spTgt spid="17"/>
                                        </p:tgtEl>
                                        <p:attrNameLst>
                                          <p:attrName>ppt_w</p:attrName>
                                        </p:attrNameLst>
                                      </p:cBhvr>
                                      <p:tavLst>
                                        <p:tav tm="0">
                                          <p:val>
                                            <p:strVal val="#ppt_w"/>
                                          </p:val>
                                        </p:tav>
                                        <p:tav tm="100000">
                                          <p:val>
                                            <p:strVal val="#ppt_w"/>
                                          </p:val>
                                        </p:tav>
                                      </p:tavLst>
                                    </p:anim>
                                    <p:anim calcmode="lin" valueType="num">
                                      <p:cBhvr>
                                        <p:cTn id="10" dur="10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up)">
                                      <p:cBhvr>
                                        <p:cTn id="34" dur="1000"/>
                                        <p:tgtEl>
                                          <p:spTgt spid="33"/>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par>
                          <p:cTn id="39" fill="hold">
                            <p:stCondLst>
                              <p:cond delay="5000"/>
                            </p:stCondLst>
                            <p:childTnLst>
                              <p:par>
                                <p:cTn id="40" presetID="22" presetClass="entr" presetSubtype="1"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up)">
                                      <p:cBhvr>
                                        <p:cTn id="42" dur="500"/>
                                        <p:tgtEl>
                                          <p:spTgt spid="38"/>
                                        </p:tgtEl>
                                      </p:cBhvr>
                                    </p:animEffect>
                                  </p:childTnLst>
                                </p:cTn>
                              </p:par>
                            </p:childTnLst>
                          </p:cTn>
                        </p:par>
                        <p:par>
                          <p:cTn id="43" fill="hold">
                            <p:stCondLst>
                              <p:cond delay="5500"/>
                            </p:stCondLst>
                            <p:childTnLst>
                              <p:par>
                                <p:cTn id="44" presetID="22" presetClass="entr" presetSubtype="4"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1000"/>
                                        <p:tgtEl>
                                          <p:spTgt spid="30"/>
                                        </p:tgtEl>
                                      </p:cBhvr>
                                    </p:animEffect>
                                  </p:childTnLst>
                                </p:cTn>
                              </p:par>
                            </p:childTnLst>
                          </p:cTn>
                        </p:par>
                        <p:par>
                          <p:cTn id="47" fill="hold">
                            <p:stCondLst>
                              <p:cond delay="6500"/>
                            </p:stCondLst>
                            <p:childTnLst>
                              <p:par>
                                <p:cTn id="48" presetID="10" presetClass="entr" presetSubtype="0"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7000"/>
                            </p:stCondLst>
                            <p:childTnLst>
                              <p:par>
                                <p:cTn id="52" presetID="22" presetClass="entr" presetSubtype="1" fill="hold"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par>
                          <p:cTn id="55" fill="hold">
                            <p:stCondLst>
                              <p:cond delay="7500"/>
                            </p:stCondLst>
                            <p:childTnLst>
                              <p:par>
                                <p:cTn id="56" presetID="22" presetClass="entr" presetSubtype="4"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down)">
                                      <p:cBhvr>
                                        <p:cTn id="58" dur="1000"/>
                                        <p:tgtEl>
                                          <p:spTgt spid="32"/>
                                        </p:tgtEl>
                                      </p:cBhvr>
                                    </p:animEffect>
                                  </p:childTnLst>
                                </p:cTn>
                              </p:par>
                              <p:par>
                                <p:cTn id="59" presetID="17" presetClass="entr" presetSubtype="1"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1000" fill="hold"/>
                                        <p:tgtEl>
                                          <p:spTgt spid="44"/>
                                        </p:tgtEl>
                                        <p:attrNameLst>
                                          <p:attrName>ppt_x</p:attrName>
                                        </p:attrNameLst>
                                      </p:cBhvr>
                                      <p:tavLst>
                                        <p:tav tm="0">
                                          <p:val>
                                            <p:strVal val="#ppt_x"/>
                                          </p:val>
                                        </p:tav>
                                        <p:tav tm="100000">
                                          <p:val>
                                            <p:strVal val="#ppt_x"/>
                                          </p:val>
                                        </p:tav>
                                      </p:tavLst>
                                    </p:anim>
                                    <p:anim calcmode="lin" valueType="num">
                                      <p:cBhvr>
                                        <p:cTn id="62" dur="1000" fill="hold"/>
                                        <p:tgtEl>
                                          <p:spTgt spid="44"/>
                                        </p:tgtEl>
                                        <p:attrNameLst>
                                          <p:attrName>ppt_y</p:attrName>
                                        </p:attrNameLst>
                                      </p:cBhvr>
                                      <p:tavLst>
                                        <p:tav tm="0">
                                          <p:val>
                                            <p:strVal val="#ppt_y-#ppt_h/2"/>
                                          </p:val>
                                        </p:tav>
                                        <p:tav tm="100000">
                                          <p:val>
                                            <p:strVal val="#ppt_y"/>
                                          </p:val>
                                        </p:tav>
                                      </p:tavLst>
                                    </p:anim>
                                    <p:anim calcmode="lin" valueType="num">
                                      <p:cBhvr>
                                        <p:cTn id="63" dur="1000" fill="hold"/>
                                        <p:tgtEl>
                                          <p:spTgt spid="44"/>
                                        </p:tgtEl>
                                        <p:attrNameLst>
                                          <p:attrName>ppt_w</p:attrName>
                                        </p:attrNameLst>
                                      </p:cBhvr>
                                      <p:tavLst>
                                        <p:tav tm="0">
                                          <p:val>
                                            <p:strVal val="#ppt_w"/>
                                          </p:val>
                                        </p:tav>
                                        <p:tav tm="100000">
                                          <p:val>
                                            <p:strVal val="#ppt_w"/>
                                          </p:val>
                                        </p:tav>
                                      </p:tavLst>
                                    </p:anim>
                                    <p:anim calcmode="lin" valueType="num">
                                      <p:cBhvr>
                                        <p:cTn id="64" dur="10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p:bldP spid="28" grpId="0"/>
      <p:bldP spid="29" grpId="0"/>
      <p:bldP spid="30" grpId="0" animBg="1"/>
      <p:bldP spid="32" grpId="0" animBg="1"/>
      <p:bldP spid="19" grpId="0" animBg="1"/>
      <p:bldP spid="33" grpId="0" animBg="1"/>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a:extLst>
              <a:ext uri="{FF2B5EF4-FFF2-40B4-BE49-F238E27FC236}">
                <a16:creationId xmlns:a16="http://schemas.microsoft.com/office/drawing/2014/main" id="{90DB847C-6DAD-6A94-E301-4414F228C2E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8687" y="-66574"/>
            <a:ext cx="12773844" cy="7233855"/>
          </a:xfrm>
          <a:prstGeom prst="rect">
            <a:avLst/>
          </a:prstGeom>
        </p:spPr>
      </p:pic>
      <p:sp>
        <p:nvSpPr>
          <p:cNvPr id="31" name="Rectangle 30">
            <a:extLst>
              <a:ext uri="{FF2B5EF4-FFF2-40B4-BE49-F238E27FC236}">
                <a16:creationId xmlns:a16="http://schemas.microsoft.com/office/drawing/2014/main" id="{E669A057-7141-250E-72AF-353418898615}"/>
              </a:ext>
            </a:extLst>
          </p:cNvPr>
          <p:cNvSpPr/>
          <p:nvPr/>
        </p:nvSpPr>
        <p:spPr>
          <a:xfrm>
            <a:off x="0" y="0"/>
            <a:ext cx="12191996" cy="6882343"/>
          </a:xfrm>
          <a:prstGeom prst="rect">
            <a:avLst/>
          </a:prstGeom>
          <a:gradFill flip="none" rotWithShape="1">
            <a:gsLst>
              <a:gs pos="0">
                <a:schemeClr val="tx1">
                  <a:alpha val="75000"/>
                </a:schemeClr>
              </a:gs>
              <a:gs pos="100000">
                <a:schemeClr val="tx1">
                  <a:alpha val="32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TextBox 5">
            <a:extLst>
              <a:ext uri="{FF2B5EF4-FFF2-40B4-BE49-F238E27FC236}">
                <a16:creationId xmlns:a16="http://schemas.microsoft.com/office/drawing/2014/main" id="{C81E7527-BA67-9995-5E35-5B93FFFBF54F}"/>
              </a:ext>
            </a:extLst>
          </p:cNvPr>
          <p:cNvSpPr txBox="1"/>
          <p:nvPr/>
        </p:nvSpPr>
        <p:spPr>
          <a:xfrm>
            <a:off x="570690" y="292469"/>
            <a:ext cx="7314375" cy="1046440"/>
          </a:xfrm>
          <a:prstGeom prst="rect">
            <a:avLst/>
          </a:prstGeom>
          <a:noFill/>
        </p:spPr>
        <p:txBody>
          <a:bodyPr wrap="none" lIns="60960" tIns="30480" rIns="60960" bIns="30480" rtlCol="0" anchor="t">
            <a:spAutoFit/>
          </a:bodyPr>
          <a:lstStyle/>
          <a:p>
            <a:r>
              <a:rPr lang="en-GB" sz="3200" dirty="0">
                <a:solidFill>
                  <a:schemeClr val="bg1"/>
                </a:solidFill>
              </a:rPr>
              <a:t>Leading a Purpose-driven Organization </a:t>
            </a:r>
          </a:p>
          <a:p>
            <a:r>
              <a:rPr lang="en-GB" sz="3200" dirty="0">
                <a:solidFill>
                  <a:schemeClr val="bg1"/>
                </a:solidFill>
              </a:rPr>
              <a:t>in a Digital World Order</a:t>
            </a:r>
          </a:p>
        </p:txBody>
      </p:sp>
      <p:cxnSp>
        <p:nvCxnSpPr>
          <p:cNvPr id="17" name="Straight Connector 16">
            <a:extLst>
              <a:ext uri="{FF2B5EF4-FFF2-40B4-BE49-F238E27FC236}">
                <a16:creationId xmlns:a16="http://schemas.microsoft.com/office/drawing/2014/main" id="{DD35629A-AC9D-84ED-7DA7-C2218FA4075B}"/>
              </a:ext>
            </a:extLst>
          </p:cNvPr>
          <p:cNvCxnSpPr>
            <a:cxnSpLocks/>
          </p:cNvCxnSpPr>
          <p:nvPr/>
        </p:nvCxnSpPr>
        <p:spPr>
          <a:xfrm>
            <a:off x="437308" y="-152521"/>
            <a:ext cx="0" cy="1638351"/>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9EC2CA49-61DC-7683-021D-C6AF3B281DB0}"/>
              </a:ext>
            </a:extLst>
          </p:cNvPr>
          <p:cNvGrpSpPr/>
          <p:nvPr/>
        </p:nvGrpSpPr>
        <p:grpSpPr>
          <a:xfrm>
            <a:off x="6153019" y="4420141"/>
            <a:ext cx="5640052" cy="2528775"/>
            <a:chOff x="6153019" y="4420141"/>
            <a:chExt cx="5640052" cy="2528775"/>
          </a:xfrm>
        </p:grpSpPr>
        <p:sp>
          <p:nvSpPr>
            <p:cNvPr id="3" name="TextBox 2">
              <a:extLst>
                <a:ext uri="{FF2B5EF4-FFF2-40B4-BE49-F238E27FC236}">
                  <a16:creationId xmlns:a16="http://schemas.microsoft.com/office/drawing/2014/main" id="{3F7F1461-3851-E2AB-E6CA-FD64D33AFB65}"/>
                </a:ext>
              </a:extLst>
            </p:cNvPr>
            <p:cNvSpPr txBox="1"/>
            <p:nvPr/>
          </p:nvSpPr>
          <p:spPr>
            <a:xfrm>
              <a:off x="6429932" y="4619989"/>
              <a:ext cx="5363139" cy="1754326"/>
            </a:xfrm>
            <a:prstGeom prst="rect">
              <a:avLst/>
            </a:prstGeom>
            <a:noFill/>
          </p:spPr>
          <p:txBody>
            <a:bodyPr wrap="square">
              <a:spAutoFit/>
            </a:bodyPr>
            <a:lstStyle/>
            <a:p>
              <a:r>
                <a:rPr lang="en-US" sz="1800" i="1" dirty="0">
                  <a:solidFill>
                    <a:schemeClr val="bg1"/>
                  </a:solidFill>
                  <a:latin typeface="+mj-lt"/>
                </a:rPr>
                <a:t>Today we have a profound opportunity to reimagine ways of working, as well as the norms of human interest and interaction that help create a cohesive culture, generate social solidarity, strengthen purpose, boost resilience, and build shared trust and cooperation.</a:t>
              </a:r>
              <a:endParaRPr lang="en-GB" sz="1800" i="1" dirty="0">
                <a:solidFill>
                  <a:schemeClr val="bg1"/>
                </a:solidFill>
                <a:latin typeface="+mj-lt"/>
              </a:endParaRPr>
            </a:p>
          </p:txBody>
        </p:sp>
        <p:sp>
          <p:nvSpPr>
            <p:cNvPr id="4" name="TextBox 3">
              <a:extLst>
                <a:ext uri="{FF2B5EF4-FFF2-40B4-BE49-F238E27FC236}">
                  <a16:creationId xmlns:a16="http://schemas.microsoft.com/office/drawing/2014/main" id="{4FB9B6E7-AB3C-1A3C-FB9F-F5111DE05864}"/>
                </a:ext>
              </a:extLst>
            </p:cNvPr>
            <p:cNvSpPr txBox="1"/>
            <p:nvPr/>
          </p:nvSpPr>
          <p:spPr>
            <a:xfrm>
              <a:off x="6153019" y="4420141"/>
              <a:ext cx="843064" cy="995209"/>
            </a:xfrm>
            <a:prstGeom prst="rect">
              <a:avLst/>
            </a:prstGeom>
            <a:noFill/>
          </p:spPr>
          <p:txBody>
            <a:bodyPr wrap="square" rtlCol="0">
              <a:spAutoFit/>
            </a:bodyPr>
            <a:lstStyle/>
            <a:p>
              <a:r>
                <a:rPr lang="en-GB" sz="5867" dirty="0">
                  <a:solidFill>
                    <a:srgbClr val="92D050"/>
                  </a:solidFill>
                  <a:latin typeface="+mj-lt"/>
                </a:rPr>
                <a:t>“</a:t>
              </a:r>
            </a:p>
          </p:txBody>
        </p:sp>
        <p:sp>
          <p:nvSpPr>
            <p:cNvPr id="5" name="TextBox 4">
              <a:extLst>
                <a:ext uri="{FF2B5EF4-FFF2-40B4-BE49-F238E27FC236}">
                  <a16:creationId xmlns:a16="http://schemas.microsoft.com/office/drawing/2014/main" id="{8CF3F525-54CF-9D6F-102F-6A46C5263200}"/>
                </a:ext>
              </a:extLst>
            </p:cNvPr>
            <p:cNvSpPr txBox="1"/>
            <p:nvPr/>
          </p:nvSpPr>
          <p:spPr>
            <a:xfrm>
              <a:off x="9306420" y="5953707"/>
              <a:ext cx="570689" cy="995209"/>
            </a:xfrm>
            <a:prstGeom prst="rect">
              <a:avLst/>
            </a:prstGeom>
            <a:noFill/>
          </p:spPr>
          <p:txBody>
            <a:bodyPr wrap="square">
              <a:spAutoFit/>
            </a:bodyPr>
            <a:lstStyle/>
            <a:p>
              <a:r>
                <a:rPr lang="en-US" sz="5867" i="1" dirty="0">
                  <a:solidFill>
                    <a:srgbClr val="92D050"/>
                  </a:solidFill>
                  <a:latin typeface="+mj-lt"/>
                </a:rPr>
                <a:t>”</a:t>
              </a:r>
              <a:endParaRPr lang="en-GB" sz="5867" dirty="0">
                <a:solidFill>
                  <a:srgbClr val="92D050"/>
                </a:solidFill>
              </a:endParaRPr>
            </a:p>
          </p:txBody>
        </p:sp>
      </p:grpSp>
      <p:sp>
        <p:nvSpPr>
          <p:cNvPr id="27" name="Rounded Rectangle 26">
            <a:extLst>
              <a:ext uri="{FF2B5EF4-FFF2-40B4-BE49-F238E27FC236}">
                <a16:creationId xmlns:a16="http://schemas.microsoft.com/office/drawing/2014/main" id="{1373A56E-8A33-4B34-7A71-81AF682978EF}"/>
              </a:ext>
            </a:extLst>
          </p:cNvPr>
          <p:cNvSpPr/>
          <p:nvPr/>
        </p:nvSpPr>
        <p:spPr>
          <a:xfrm>
            <a:off x="346317" y="1772485"/>
            <a:ext cx="4021969" cy="3997029"/>
          </a:xfrm>
          <a:prstGeom prst="roundRect">
            <a:avLst>
              <a:gd name="adj" fmla="val 5963"/>
            </a:avLst>
          </a:prstGeom>
          <a:solidFill>
            <a:srgbClr val="00B050">
              <a:alpha val="245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457446EA-9908-F8C4-7D7D-8B90F5B73933}"/>
              </a:ext>
            </a:extLst>
          </p:cNvPr>
          <p:cNvGrpSpPr/>
          <p:nvPr/>
        </p:nvGrpSpPr>
        <p:grpSpPr>
          <a:xfrm>
            <a:off x="818959" y="2284680"/>
            <a:ext cx="3007241" cy="3007241"/>
            <a:chOff x="7084870" y="1442720"/>
            <a:chExt cx="4002637" cy="4002637"/>
          </a:xfrm>
        </p:grpSpPr>
        <p:sp>
          <p:nvSpPr>
            <p:cNvPr id="9" name="Rectangle 8">
              <a:extLst>
                <a:ext uri="{FF2B5EF4-FFF2-40B4-BE49-F238E27FC236}">
                  <a16:creationId xmlns:a16="http://schemas.microsoft.com/office/drawing/2014/main" id="{6A242E83-6CF5-893A-D30F-44866F4007FD}"/>
                </a:ext>
              </a:extLst>
            </p:cNvPr>
            <p:cNvSpPr/>
            <p:nvPr/>
          </p:nvSpPr>
          <p:spPr>
            <a:xfrm>
              <a:off x="7084870" y="1442720"/>
              <a:ext cx="4002637" cy="4002637"/>
            </a:xfrm>
            <a:prstGeom prst="rect">
              <a:avLst/>
            </a:prstGeom>
            <a:solidFill>
              <a:srgbClr val="002060">
                <a:alpha val="65000"/>
              </a:srgb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 name="TextBox 22">
              <a:extLst>
                <a:ext uri="{FF2B5EF4-FFF2-40B4-BE49-F238E27FC236}">
                  <a16:creationId xmlns:a16="http://schemas.microsoft.com/office/drawing/2014/main" id="{B67D3CA7-E781-91D6-0B68-1D886DBE2DDD}"/>
                </a:ext>
              </a:extLst>
            </p:cNvPr>
            <p:cNvSpPr txBox="1"/>
            <p:nvPr/>
          </p:nvSpPr>
          <p:spPr>
            <a:xfrm>
              <a:off x="7563691" y="2922665"/>
              <a:ext cx="3044994" cy="1042746"/>
            </a:xfrm>
            <a:prstGeom prst="rect">
              <a:avLst/>
            </a:prstGeom>
          </p:spPr>
          <p:txBody>
            <a:bodyPr wrap="square" lIns="0" tIns="0" rIns="0" bIns="0" rtlCol="0" anchor="t">
              <a:spAutoFit/>
            </a:bodyPr>
            <a:lstStyle/>
            <a:p>
              <a:pPr algn="ctr"/>
              <a:r>
                <a:rPr lang="en-GB" sz="2800" dirty="0">
                  <a:solidFill>
                    <a:srgbClr val="73FEFF"/>
                  </a:solidFill>
                  <a:latin typeface="Calibri"/>
                  <a:cs typeface="Calibri"/>
                </a:rPr>
                <a:t>The Leadership Mindset</a:t>
              </a:r>
              <a:endParaRPr lang="en-US" sz="900" dirty="0">
                <a:solidFill>
                  <a:srgbClr val="73FEFF"/>
                </a:solidFill>
              </a:endParaRPr>
            </a:p>
          </p:txBody>
        </p:sp>
      </p:grpSp>
      <p:sp>
        <p:nvSpPr>
          <p:cNvPr id="13" name="Rectangle 12">
            <a:extLst>
              <a:ext uri="{FF2B5EF4-FFF2-40B4-BE49-F238E27FC236}">
                <a16:creationId xmlns:a16="http://schemas.microsoft.com/office/drawing/2014/main" id="{4E237B3C-FE96-CDF6-C66C-2778DF08DC5E}"/>
              </a:ext>
            </a:extLst>
          </p:cNvPr>
          <p:cNvSpPr/>
          <p:nvPr/>
        </p:nvSpPr>
        <p:spPr>
          <a:xfrm>
            <a:off x="650667" y="5300424"/>
            <a:ext cx="3307965" cy="471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mj-lt"/>
                <a:cs typeface="Calibri"/>
              </a:rPr>
              <a:t>Systems, </a:t>
            </a:r>
            <a:r>
              <a:rPr lang="en-GB" sz="1600" dirty="0">
                <a:solidFill>
                  <a:srgbClr val="92D050"/>
                </a:solidFill>
                <a:latin typeface="+mj-lt"/>
                <a:cs typeface="Calibri"/>
              </a:rPr>
              <a:t>not technologies</a:t>
            </a:r>
            <a:endParaRPr lang="en-US" sz="1600" dirty="0">
              <a:solidFill>
                <a:srgbClr val="92D050"/>
              </a:solidFill>
              <a:latin typeface="+mj-lt"/>
            </a:endParaRPr>
          </a:p>
        </p:txBody>
      </p:sp>
      <p:sp>
        <p:nvSpPr>
          <p:cNvPr id="14" name="Rectangle 13">
            <a:extLst>
              <a:ext uri="{FF2B5EF4-FFF2-40B4-BE49-F238E27FC236}">
                <a16:creationId xmlns:a16="http://schemas.microsoft.com/office/drawing/2014/main" id="{E3F1B9D7-283A-43A3-AECD-70C39D76ECED}"/>
              </a:ext>
            </a:extLst>
          </p:cNvPr>
          <p:cNvSpPr/>
          <p:nvPr/>
        </p:nvSpPr>
        <p:spPr>
          <a:xfrm>
            <a:off x="650667" y="1789699"/>
            <a:ext cx="3307965" cy="471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latin typeface="+mj-lt"/>
                <a:cs typeface="Calibri"/>
              </a:rPr>
              <a:t>Values, </a:t>
            </a:r>
            <a:r>
              <a:rPr lang="en-GB" sz="1600" dirty="0">
                <a:solidFill>
                  <a:srgbClr val="92D050"/>
                </a:solidFill>
                <a:latin typeface="+mj-lt"/>
                <a:cs typeface="Calibri"/>
              </a:rPr>
              <a:t>not disengagement</a:t>
            </a:r>
          </a:p>
        </p:txBody>
      </p:sp>
      <p:sp>
        <p:nvSpPr>
          <p:cNvPr id="15" name="Rectangle 14">
            <a:extLst>
              <a:ext uri="{FF2B5EF4-FFF2-40B4-BE49-F238E27FC236}">
                <a16:creationId xmlns:a16="http://schemas.microsoft.com/office/drawing/2014/main" id="{6157B7F3-529A-9D49-D99B-4E75593BFF7D}"/>
              </a:ext>
            </a:extLst>
          </p:cNvPr>
          <p:cNvSpPr/>
          <p:nvPr/>
        </p:nvSpPr>
        <p:spPr>
          <a:xfrm rot="16200000">
            <a:off x="-1094452" y="3534520"/>
            <a:ext cx="3307965" cy="471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mj-lt"/>
                <a:cs typeface="Calibri"/>
              </a:rPr>
              <a:t>Empowering, </a:t>
            </a:r>
            <a:r>
              <a:rPr lang="en-GB" sz="1600" dirty="0">
                <a:solidFill>
                  <a:srgbClr val="92D050"/>
                </a:solidFill>
                <a:latin typeface="+mj-lt"/>
                <a:cs typeface="Calibri"/>
              </a:rPr>
              <a:t>not determining</a:t>
            </a:r>
            <a:endParaRPr lang="en-US" sz="1600" dirty="0">
              <a:solidFill>
                <a:srgbClr val="92D050"/>
              </a:solidFill>
              <a:latin typeface="+mj-lt"/>
            </a:endParaRPr>
          </a:p>
        </p:txBody>
      </p:sp>
      <p:sp>
        <p:nvSpPr>
          <p:cNvPr id="16" name="Rectangle 15">
            <a:extLst>
              <a:ext uri="{FF2B5EF4-FFF2-40B4-BE49-F238E27FC236}">
                <a16:creationId xmlns:a16="http://schemas.microsoft.com/office/drawing/2014/main" id="{C1946E5B-5B37-D707-BBBF-DC9875774436}"/>
              </a:ext>
            </a:extLst>
          </p:cNvPr>
          <p:cNvSpPr/>
          <p:nvPr/>
        </p:nvSpPr>
        <p:spPr>
          <a:xfrm rot="5400000">
            <a:off x="2459815" y="3534520"/>
            <a:ext cx="3307965" cy="471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mj-lt"/>
                <a:cs typeface="Calibri"/>
              </a:rPr>
              <a:t>By design, </a:t>
            </a:r>
            <a:r>
              <a:rPr lang="en-GB" sz="1600" dirty="0">
                <a:solidFill>
                  <a:srgbClr val="92D050"/>
                </a:solidFill>
                <a:latin typeface="+mj-lt"/>
                <a:cs typeface="Calibri"/>
              </a:rPr>
              <a:t>not by default</a:t>
            </a:r>
          </a:p>
        </p:txBody>
      </p:sp>
    </p:spTree>
    <p:extLst>
      <p:ext uri="{BB962C8B-B14F-4D97-AF65-F5344CB8AC3E}">
        <p14:creationId xmlns:p14="http://schemas.microsoft.com/office/powerpoint/2010/main" val="95095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100000">
                                          <p:val>
                                            <p:strVal val="#ppt_x"/>
                                          </p:val>
                                        </p:tav>
                                      </p:tavLst>
                                    </p:anim>
                                    <p:anim calcmode="lin" valueType="num">
                                      <p:cBhvr>
                                        <p:cTn id="8" dur="1000" fill="hold"/>
                                        <p:tgtEl>
                                          <p:spTgt spid="17"/>
                                        </p:tgtEl>
                                        <p:attrNameLst>
                                          <p:attrName>ppt_y</p:attrName>
                                        </p:attrNameLst>
                                      </p:cBhvr>
                                      <p:tavLst>
                                        <p:tav tm="0">
                                          <p:val>
                                            <p:strVal val="#ppt_y-#ppt_h/2"/>
                                          </p:val>
                                        </p:tav>
                                        <p:tav tm="100000">
                                          <p:val>
                                            <p:strVal val="#ppt_y"/>
                                          </p:val>
                                        </p:tav>
                                      </p:tavLst>
                                    </p:anim>
                                    <p:anim calcmode="lin" valueType="num">
                                      <p:cBhvr>
                                        <p:cTn id="9" dur="1000" fill="hold"/>
                                        <p:tgtEl>
                                          <p:spTgt spid="17"/>
                                        </p:tgtEl>
                                        <p:attrNameLst>
                                          <p:attrName>ppt_w</p:attrName>
                                        </p:attrNameLst>
                                      </p:cBhvr>
                                      <p:tavLst>
                                        <p:tav tm="0">
                                          <p:val>
                                            <p:strVal val="#ppt_w"/>
                                          </p:val>
                                        </p:tav>
                                        <p:tav tm="100000">
                                          <p:val>
                                            <p:strVal val="#ppt_w"/>
                                          </p:val>
                                        </p:tav>
                                      </p:tavLst>
                                    </p:anim>
                                    <p:anim calcmode="lin" valueType="num">
                                      <p:cBhvr>
                                        <p:cTn id="10" dur="10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4" presetClass="entr" presetSubtype="32"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ox(out)">
                                      <p:cBhvr>
                                        <p:cTn id="21" dur="1000"/>
                                        <p:tgtEl>
                                          <p:spTgt spid="27"/>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3500"/>
                            </p:stCondLst>
                            <p:childTnLst>
                              <p:par>
                                <p:cTn id="31" presetID="22" presetClass="entr" presetSubtype="2"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7" grpId="0" animBg="1"/>
      <p:bldP spid="13" grpId="0"/>
      <p:bldP spid="14" grpId="0"/>
      <p:bldP spid="15" grpId="0"/>
      <p:bldP spid="16" grpId="0"/>
    </p:bldLst>
  </p:timing>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4D555B"/>
      </a:dk2>
      <a:lt2>
        <a:srgbClr val="E7E6E6"/>
      </a:lt2>
      <a:accent1>
        <a:srgbClr val="A40400"/>
      </a:accent1>
      <a:accent2>
        <a:srgbClr val="93EFED"/>
      </a:accent2>
      <a:accent3>
        <a:srgbClr val="839097"/>
      </a:accent3>
      <a:accent4>
        <a:srgbClr val="FF6864"/>
      </a:accent4>
      <a:accent5>
        <a:srgbClr val="0B4141"/>
      </a:accent5>
      <a:accent6>
        <a:srgbClr val="FAF0DC"/>
      </a:accent6>
      <a:hlink>
        <a:srgbClr val="0563C1"/>
      </a:hlink>
      <a:folHlink>
        <a:srgbClr val="954F72"/>
      </a:folHlink>
    </a:clrScheme>
    <a:fontScheme name="Custom 8">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230147B8748540A9F25DB83BE8FDBB" ma:contentTypeVersion="12" ma:contentTypeDescription="Create a new document." ma:contentTypeScope="" ma:versionID="39b9c5ed6232a1d2231f3adf94580e48">
  <xsd:schema xmlns:xsd="http://www.w3.org/2001/XMLSchema" xmlns:xs="http://www.w3.org/2001/XMLSchema" xmlns:p="http://schemas.microsoft.com/office/2006/metadata/properties" xmlns:ns2="11103e6f-bea5-4e0b-a9a0-5acec11005ac" xmlns:ns3="6d213327-2ef2-43f4-a6db-4498470b2fa8" targetNamespace="http://schemas.microsoft.com/office/2006/metadata/properties" ma:root="true" ma:fieldsID="3b5baa95d25504ed905e40e95ae4d549" ns2:_="" ns3:_="">
    <xsd:import namespace="11103e6f-bea5-4e0b-a9a0-5acec11005ac"/>
    <xsd:import namespace="6d213327-2ef2-43f4-a6db-4498470b2fa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103e6f-bea5-4e0b-a9a0-5acec11005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fdf6ab-e583-4e2d-9181-3ebdf04b171d"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d213327-2ef2-43f4-a6db-4498470b2fa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8a56d087-deba-496a-9b7a-25ab8e368548}" ma:internalName="TaxCatchAll" ma:showField="CatchAllData" ma:web="6d213327-2ef2-43f4-a6db-4498470b2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d213327-2ef2-43f4-a6db-4498470b2fa8">
      <UserInfo>
        <DisplayName>Michael Cusack</DisplayName>
        <AccountId>16</AccountId>
        <AccountType/>
      </UserInfo>
      <UserInfo>
        <DisplayName>Lauryn Hanzl</DisplayName>
        <AccountId>21</AccountId>
        <AccountType/>
      </UserInfo>
    </SharedWithUsers>
    <lcf76f155ced4ddcb4097134ff3c332f xmlns="11103e6f-bea5-4e0b-a9a0-5acec11005ac">
      <Terms xmlns="http://schemas.microsoft.com/office/infopath/2007/PartnerControls"/>
    </lcf76f155ced4ddcb4097134ff3c332f>
    <TaxCatchAll xmlns="6d213327-2ef2-43f4-a6db-4498470b2fa8" xsi:nil="true"/>
  </documentManagement>
</p:properties>
</file>

<file path=customXml/itemProps1.xml><?xml version="1.0" encoding="utf-8"?>
<ds:datastoreItem xmlns:ds="http://schemas.openxmlformats.org/officeDocument/2006/customXml" ds:itemID="{B7EA7A3C-CC06-4407-A626-FE0440F07A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103e6f-bea5-4e0b-a9a0-5acec11005ac"/>
    <ds:schemaRef ds:uri="6d213327-2ef2-43f4-a6db-4498470b2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445206-7340-4937-B37B-BBE97B80B800}">
  <ds:schemaRefs>
    <ds:schemaRef ds:uri="http://schemas.microsoft.com/sharepoint/v3/contenttype/forms"/>
  </ds:schemaRefs>
</ds:datastoreItem>
</file>

<file path=customXml/itemProps3.xml><?xml version="1.0" encoding="utf-8"?>
<ds:datastoreItem xmlns:ds="http://schemas.openxmlformats.org/officeDocument/2006/customXml" ds:itemID="{B43599FB-2856-4202-BCA0-9A03A4DA1595}">
  <ds:schemaRefs>
    <ds:schemaRef ds:uri="http://purl.org/dc/dcmitype/"/>
    <ds:schemaRef ds:uri="http://purl.org/dc/elements/1.1/"/>
    <ds:schemaRef ds:uri="http://purl.org/dc/terms/"/>
    <ds:schemaRef ds:uri="11103e6f-bea5-4e0b-a9a0-5acec11005ac"/>
    <ds:schemaRef ds:uri="http://schemas.microsoft.com/office/2006/documentManagement/types"/>
    <ds:schemaRef ds:uri="http://www.w3.org/XML/1998/namespace"/>
    <ds:schemaRef ds:uri="6d213327-2ef2-43f4-a6db-4498470b2fa8"/>
    <ds:schemaRef ds:uri="http://schemas.microsoft.com/office/2006/metadata/propertie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37823</TotalTime>
  <Words>11291</Words>
  <Application>Microsoft Office PowerPoint</Application>
  <PresentationFormat>Widescreen</PresentationFormat>
  <Paragraphs>696</Paragraphs>
  <Slides>37</Slides>
  <Notes>36</Notes>
  <HiddenSlides>6</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Lato</vt:lpstr>
      <vt:lpstr>Lato Light</vt:lpstr>
      <vt:lpstr>Roboto</vt:lpstr>
      <vt:lpstr>Roboto Condensed</vt:lpstr>
      <vt:lpstr>Office Theme</vt:lpstr>
      <vt:lpstr>Leading a Purpose-Driven Organization in a Digital World Order</vt:lpstr>
      <vt:lpstr>Leading a Purpose-Driven Organization in a Digital World Order</vt:lpstr>
      <vt:lpstr>To succeed and profit over the long term, organizations need to consider the interests of all their stakeholders – invest in their employees, keep the trust of their customers, partner with their suppliers, and be a good member of their communities – all to ensure that their enterprises flourish far into the future.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Values,  not disengagement</vt:lpstr>
      <vt:lpstr>Creating New Value</vt:lpstr>
      <vt:lpstr>With technological change accelerating, purpose-driven companies recognize the need to make some fundamental changes.</vt:lpstr>
      <vt:lpstr>New value creation is made possible by the ingenuity of workers, aligned in clear purpose and equipped with technological insights. </vt:lpstr>
      <vt:lpstr>PowerPoint Presentation</vt:lpstr>
      <vt:lpstr>The expanding digital landscape means that companies must broaden their trust capabilities around security, privacy, and cyber. </vt:lpstr>
      <vt:lpstr>Developing governance structures that are not purely centered around shareholder value but around a true common good.  </vt:lpstr>
      <vt:lpstr>Business leaders must be bold to further increase the speed of decision making and execution.</vt:lpstr>
      <vt:lpstr>Business leaders must be bold to further increase the speed of decision making and execution.</vt:lpstr>
      <vt:lpstr>Across economic contexts, companies that actively reallocate resources outperform those that don’t.  </vt:lpstr>
      <vt:lpstr>Empowering,  not determining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Raditya Zayadi Maruapey</dc:creator>
  <cp:lastModifiedBy>john adubato</cp:lastModifiedBy>
  <cp:revision>193</cp:revision>
  <dcterms:created xsi:type="dcterms:W3CDTF">2019-07-21T04:36:56Z</dcterms:created>
  <dcterms:modified xsi:type="dcterms:W3CDTF">2024-12-17T20:33:49Z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0x01010096230147B8748540A9F25DB83BE8FDBB</vt:lpwstr>
  </property>
  <property fmtid="{D5CDD505-2E9C-101B-9397-08002B2CF9AE}" pid="3" name="MediaServiceImageTags">
    <vt:lpwstr/>
  </property>
</Properties>
</file>